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70" r:id="rId7"/>
    <p:sldId id="261" r:id="rId8"/>
    <p:sldId id="271" r:id="rId9"/>
    <p:sldId id="262" r:id="rId10"/>
    <p:sldId id="272" r:id="rId11"/>
    <p:sldId id="264" r:id="rId12"/>
    <p:sldId id="273" r:id="rId13"/>
    <p:sldId id="269" r:id="rId14"/>
    <p:sldId id="274" r:id="rId15"/>
    <p:sldId id="263" r:id="rId16"/>
    <p:sldId id="265"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80986" y="3323443"/>
            <a:ext cx="10635581" cy="2308324"/>
          </a:xfrm>
          <a:prstGeom prst="rect">
            <a:avLst/>
          </a:prstGeom>
          <a:noFill/>
        </p:spPr>
        <p:txBody>
          <a:bodyPr wrap="square" lIns="91440" tIns="45720" rIns="91440" bIns="45720" rtlCol="0" anchor="t">
            <a:spAutoFit/>
          </a:bodyPr>
          <a:lstStyle/>
          <a:p>
            <a:r>
              <a:rPr lang="en-US" sz="2400" dirty="0"/>
              <a:t>STUDENT NAME: </a:t>
            </a:r>
            <a:r>
              <a:rPr lang="en-IN" sz="2400" dirty="0"/>
              <a:t>SWETHAA SRI.S</a:t>
            </a:r>
            <a:endParaRPr lang="en-US" sz="2400" dirty="0"/>
          </a:p>
          <a:p>
            <a:r>
              <a:rPr lang="en-US" sz="2400" dirty="0"/>
              <a:t>REGISTER NO AND NMID: </a:t>
            </a:r>
            <a:r>
              <a:rPr lang="en-IN" sz="2400" dirty="0"/>
              <a:t>2428b0250 AND  88378DC06878447B5044C62362558956</a:t>
            </a:r>
            <a:endParaRPr lang="en-IN" sz="2400" dirty="0">
              <a:cs typeface="Calibri"/>
            </a:endParaRPr>
          </a:p>
          <a:p>
            <a:r>
              <a:rPr lang="en-US" sz="2400" dirty="0"/>
              <a:t>DEPARTMENT: </a:t>
            </a:r>
            <a:r>
              <a:rPr lang="en-IN" sz="2400" dirty="0"/>
              <a:t>BSC. COMPUTER SCIENCE WITH DATA ANALYTICS </a:t>
            </a:r>
            <a:endParaRPr lang="en-US" sz="2400" dirty="0"/>
          </a:p>
          <a:p>
            <a:r>
              <a:rPr lang="en-US" sz="2400" dirty="0"/>
              <a:t>COLLEGE: </a:t>
            </a:r>
            <a:r>
              <a:rPr lang="en-IN" sz="2400" dirty="0"/>
              <a:t>COLLEGE/ UNIVERSITY: TIRUPPUR KUMARAN COLLEGE FOR   </a:t>
            </a:r>
          </a:p>
          <a:p>
            <a:r>
              <a:rPr lang="en-IN" sz="2400" dirty="0"/>
              <a:t>                    WOMEN/ BHARATHIYAR UNIVERSITY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082C8-1452-925B-72A9-CF3C29FC3099}"/>
              </a:ext>
            </a:extLst>
          </p:cNvPr>
          <p:cNvSpPr>
            <a:spLocks noGrp="1"/>
          </p:cNvSpPr>
          <p:nvPr>
            <p:ph type="title"/>
          </p:nvPr>
        </p:nvSpPr>
        <p:spPr>
          <a:xfrm>
            <a:off x="755332" y="385444"/>
            <a:ext cx="10681335" cy="6340197"/>
          </a:xfrm>
        </p:spPr>
        <p:txBody>
          <a:bodyPr/>
          <a:lstStyle/>
          <a:p>
            <a:r>
              <a:rPr lang="en-IN" sz="2400" b="0" dirty="0"/>
              <a:t>Laparoscope </a:t>
            </a:r>
            <a:br>
              <a:rPr lang="en-IN" sz="2400" b="0" dirty="0"/>
            </a:br>
            <a:br>
              <a:rPr lang="en-IN" sz="2400" b="0" dirty="0"/>
            </a:br>
            <a:r>
              <a:rPr lang="en-IN" sz="2400" b="0" dirty="0"/>
              <a:t>.   </a:t>
            </a:r>
            <a:r>
              <a:rPr lang="en-IN" sz="2000" b="0" dirty="0"/>
              <a:t>For minimally invasive surgeries such as cyst removal, tubal ligation, and</a:t>
            </a:r>
            <a:br>
              <a:rPr lang="en-IN" sz="2000" b="0" dirty="0"/>
            </a:br>
            <a:r>
              <a:rPr lang="en-IN" sz="2000" b="0" dirty="0"/>
              <a:t>endometriosis treatment.</a:t>
            </a:r>
            <a:br>
              <a:rPr lang="en-IN" sz="2000" b="0" dirty="0"/>
            </a:br>
            <a:br>
              <a:rPr lang="en-IN" sz="2000" b="0" dirty="0"/>
            </a:br>
            <a:r>
              <a:rPr lang="en-IN" sz="2400" b="0" dirty="0"/>
              <a:t>Electrosurgical Instruments</a:t>
            </a:r>
            <a:br>
              <a:rPr lang="en-IN" sz="2400" b="0" dirty="0"/>
            </a:br>
            <a:br>
              <a:rPr lang="en-IN" sz="2400" b="0" dirty="0"/>
            </a:br>
            <a:r>
              <a:rPr lang="en-IN" sz="2400" b="0" dirty="0"/>
              <a:t>.    </a:t>
            </a:r>
            <a:r>
              <a:rPr lang="en-IN" sz="2000" b="0" dirty="0"/>
              <a:t>For procedures like LEEP(</a:t>
            </a:r>
            <a:r>
              <a:rPr lang="en-IN" sz="2000" b="0" i="1" dirty="0"/>
              <a:t>Loop Electrosurgical Excision Procedure).</a:t>
            </a:r>
            <a:br>
              <a:rPr lang="en-IN" sz="2000" b="0" dirty="0"/>
            </a:br>
            <a:br>
              <a:rPr lang="en-IN" sz="2000" b="0" dirty="0"/>
            </a:br>
            <a:r>
              <a:rPr lang="en-IN" sz="2400" b="0" dirty="0"/>
              <a:t>Dilation and Curettage(D&amp;C) Tools</a:t>
            </a:r>
            <a:br>
              <a:rPr lang="en-IN" sz="2400" b="0" dirty="0"/>
            </a:br>
            <a:br>
              <a:rPr lang="en-IN" sz="2400" b="0" dirty="0"/>
            </a:br>
            <a:r>
              <a:rPr lang="en-IN" sz="2400" b="0" dirty="0"/>
              <a:t>.     </a:t>
            </a:r>
            <a:r>
              <a:rPr lang="en-IN" sz="2000" b="0" dirty="0"/>
              <a:t>For diagnosing or treating uterine conditions.</a:t>
            </a:r>
            <a:br>
              <a:rPr lang="en-IN" sz="2000" b="0" dirty="0"/>
            </a:br>
            <a:br>
              <a:rPr lang="en-IN" sz="2000" b="0" dirty="0"/>
            </a:br>
            <a:r>
              <a:rPr lang="en-IN" sz="2400" b="0" dirty="0"/>
              <a:t>Cryotherapy Equipment</a:t>
            </a:r>
            <a:br>
              <a:rPr lang="en-IN" sz="2400" b="0" dirty="0"/>
            </a:br>
            <a:br>
              <a:rPr lang="en-IN" sz="2400" b="0" dirty="0"/>
            </a:br>
            <a:r>
              <a:rPr lang="en-IN" sz="2400" b="0" dirty="0"/>
              <a:t>.      </a:t>
            </a:r>
            <a:r>
              <a:rPr lang="en-IN" sz="2000" b="0" dirty="0"/>
              <a:t>For treating precancerous cervical lesions.</a:t>
            </a:r>
            <a:br>
              <a:rPr lang="en-IN" sz="2000" b="0" dirty="0"/>
            </a:br>
            <a:br>
              <a:rPr lang="en-IN" sz="2000" b="0" dirty="0"/>
            </a:br>
            <a:endParaRPr lang="en-US" sz="2400" b="0" dirty="0"/>
          </a:p>
        </p:txBody>
      </p:sp>
    </p:spTree>
    <p:extLst>
      <p:ext uri="{BB962C8B-B14F-4D97-AF65-F5344CB8AC3E}">
        <p14:creationId xmlns:p14="http://schemas.microsoft.com/office/powerpoint/2010/main" val="3695676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B42E0E25-905D-2279-122C-BA45C3807E2A}"/>
              </a:ext>
            </a:extLst>
          </p:cNvPr>
          <p:cNvSpPr txBox="1"/>
          <p:nvPr/>
        </p:nvSpPr>
        <p:spPr>
          <a:xfrm flipV="1">
            <a:off x="2982516" y="1571625"/>
            <a:ext cx="4039790" cy="951904"/>
          </a:xfrm>
          <a:prstGeom prst="rect">
            <a:avLst/>
          </a:prstGeom>
          <a:noFill/>
        </p:spPr>
        <p:txBody>
          <a:bodyPr wrap="square" rtlCol="0">
            <a:spAutoFit/>
          </a:bodyPr>
          <a:lstStyle/>
          <a:p>
            <a:pPr algn="l"/>
            <a:endParaRPr lang="en-US"/>
          </a:p>
        </p:txBody>
      </p:sp>
      <p:sp>
        <p:nvSpPr>
          <p:cNvPr id="3" name="TextBox 2">
            <a:extLst>
              <a:ext uri="{FF2B5EF4-FFF2-40B4-BE49-F238E27FC236}">
                <a16:creationId xmlns:a16="http://schemas.microsoft.com/office/drawing/2014/main" id="{EDC00D37-C89C-AAA4-5DBE-25FFC271C4AA}"/>
              </a:ext>
            </a:extLst>
          </p:cNvPr>
          <p:cNvSpPr txBox="1"/>
          <p:nvPr/>
        </p:nvSpPr>
        <p:spPr>
          <a:xfrm flipV="1">
            <a:off x="2717007" y="1307295"/>
            <a:ext cx="5522118" cy="1201935"/>
          </a:xfrm>
          <a:prstGeom prst="rect">
            <a:avLst/>
          </a:prstGeom>
          <a:noFill/>
        </p:spPr>
        <p:txBody>
          <a:bodyPr wrap="square" rtlCol="0">
            <a:spAutoFit/>
          </a:bodyPr>
          <a:lstStyle/>
          <a:p>
            <a:pPr algn="l"/>
            <a:endParaRPr lang="en-US" dirty="0"/>
          </a:p>
        </p:txBody>
      </p:sp>
      <p:sp>
        <p:nvSpPr>
          <p:cNvPr id="4" name="TextBox 3">
            <a:extLst>
              <a:ext uri="{FF2B5EF4-FFF2-40B4-BE49-F238E27FC236}">
                <a16:creationId xmlns:a16="http://schemas.microsoft.com/office/drawing/2014/main" id="{8C3A106E-6DCE-045B-17BF-80C892DCA0D6}"/>
              </a:ext>
            </a:extLst>
          </p:cNvPr>
          <p:cNvSpPr txBox="1"/>
          <p:nvPr/>
        </p:nvSpPr>
        <p:spPr>
          <a:xfrm flipV="1">
            <a:off x="2982516" y="1714500"/>
            <a:ext cx="4039790" cy="809029"/>
          </a:xfrm>
          <a:prstGeom prst="rect">
            <a:avLst/>
          </a:prstGeom>
          <a:noFill/>
        </p:spPr>
        <p:txBody>
          <a:bodyPr wrap="square" rtlCol="0">
            <a:spAutoFit/>
          </a:bodyPr>
          <a:lstStyle/>
          <a:p>
            <a:pPr algn="l"/>
            <a:endParaRPr lang="en-US" dirty="0"/>
          </a:p>
        </p:txBody>
      </p:sp>
      <p:sp>
        <p:nvSpPr>
          <p:cNvPr id="7" name="TextBox 6">
            <a:extLst>
              <a:ext uri="{FF2B5EF4-FFF2-40B4-BE49-F238E27FC236}">
                <a16:creationId xmlns:a16="http://schemas.microsoft.com/office/drawing/2014/main" id="{6FB85F3B-720E-5177-F270-0420B1BE054C}"/>
              </a:ext>
            </a:extLst>
          </p:cNvPr>
          <p:cNvSpPr txBox="1"/>
          <p:nvPr/>
        </p:nvSpPr>
        <p:spPr>
          <a:xfrm>
            <a:off x="3656411" y="-88118"/>
            <a:ext cx="6859189" cy="6074580"/>
          </a:xfrm>
          <a:prstGeom prst="rect">
            <a:avLst/>
          </a:prstGeom>
          <a:noFill/>
        </p:spPr>
        <p:txBody>
          <a:bodyPr wrap="square" rtlCol="0">
            <a:spAutoFit/>
          </a:bodyPr>
          <a:lstStyle/>
          <a:p>
            <a:pPr algn="l"/>
            <a:endParaRPr lang="en-US" dirty="0"/>
          </a:p>
        </p:txBody>
      </p:sp>
      <p:sp>
        <p:nvSpPr>
          <p:cNvPr id="10" name="TextBox 9">
            <a:extLst>
              <a:ext uri="{FF2B5EF4-FFF2-40B4-BE49-F238E27FC236}">
                <a16:creationId xmlns:a16="http://schemas.microsoft.com/office/drawing/2014/main" id="{F2A15B18-3C75-DD65-CCEF-04F6AA678584}"/>
              </a:ext>
            </a:extLst>
          </p:cNvPr>
          <p:cNvSpPr txBox="1"/>
          <p:nvPr/>
        </p:nvSpPr>
        <p:spPr>
          <a:xfrm>
            <a:off x="1379935" y="1307295"/>
            <a:ext cx="8154589" cy="5509200"/>
          </a:xfrm>
          <a:prstGeom prst="rect">
            <a:avLst/>
          </a:prstGeom>
          <a:noFill/>
        </p:spPr>
        <p:txBody>
          <a:bodyPr wrap="square" rtlCol="0">
            <a:spAutoFit/>
          </a:bodyPr>
          <a:lstStyle/>
          <a:p>
            <a:pPr algn="l"/>
            <a:r>
              <a:rPr lang="en-IN" sz="2400" dirty="0"/>
              <a:t>Header section</a:t>
            </a:r>
          </a:p>
          <a:p>
            <a:pPr algn="l"/>
            <a:endParaRPr lang="en-IN" sz="2400" dirty="0"/>
          </a:p>
          <a:p>
            <a:pPr marL="342900" indent="-342900" algn="l">
              <a:buFont typeface="Arial" panose="020B0604020202020204" pitchFamily="34" charset="0"/>
              <a:buChar char="•"/>
            </a:pPr>
            <a:r>
              <a:rPr lang="en-IN" sz="2400" dirty="0"/>
              <a:t> </a:t>
            </a:r>
            <a:r>
              <a:rPr lang="en-IN" sz="2000" dirty="0"/>
              <a:t>This contains the main navigation bar </a:t>
            </a:r>
          </a:p>
          <a:p>
            <a:pPr marL="342900" indent="-342900" algn="l">
              <a:buFont typeface="Arial" panose="020B0604020202020204" pitchFamily="34" charset="0"/>
              <a:buChar char="•"/>
            </a:pPr>
            <a:r>
              <a:rPr lang="en-IN" sz="2000" dirty="0"/>
              <a:t>  The navigation links users jump to various sections of the page.</a:t>
            </a:r>
          </a:p>
          <a:p>
            <a:pPr marL="342900" indent="-342900" algn="l">
              <a:buFont typeface="Arial" panose="020B0604020202020204" pitchFamily="34" charset="0"/>
              <a:buChar char="•"/>
            </a:pPr>
            <a:r>
              <a:rPr lang="en-IN" sz="2000" dirty="0"/>
              <a:t>   We can add name or logo in this section for branding.</a:t>
            </a:r>
          </a:p>
          <a:p>
            <a:pPr algn="l"/>
            <a:endParaRPr lang="en-IN" sz="2000" dirty="0"/>
          </a:p>
          <a:p>
            <a:pPr algn="l"/>
            <a:r>
              <a:rPr lang="en-IN" sz="2400" dirty="0"/>
              <a:t>About me</a:t>
            </a:r>
          </a:p>
          <a:p>
            <a:pPr algn="l"/>
            <a:endParaRPr lang="en-IN" sz="2400" dirty="0"/>
          </a:p>
          <a:p>
            <a:pPr marL="342900" indent="-342900" algn="l">
              <a:buFont typeface="Arial" panose="020B0604020202020204" pitchFamily="34" charset="0"/>
              <a:buChar char="•"/>
            </a:pPr>
            <a:r>
              <a:rPr lang="en-IN" sz="2000" dirty="0"/>
              <a:t>This section introduces the gynaecologists, including the brief biography</a:t>
            </a:r>
          </a:p>
          <a:p>
            <a:pPr algn="l"/>
            <a:r>
              <a:rPr lang="en-IN" sz="2000" dirty="0"/>
              <a:t>        and an of image.</a:t>
            </a:r>
          </a:p>
          <a:p>
            <a:pPr marL="342900" indent="-342900" algn="l">
              <a:buFont typeface="Arial" panose="020B0604020202020204" pitchFamily="34" charset="0"/>
              <a:buChar char="•"/>
            </a:pPr>
            <a:endParaRPr lang="en-IN" sz="2000" dirty="0"/>
          </a:p>
          <a:p>
            <a:pPr algn="l"/>
            <a:r>
              <a:rPr lang="en-IN" sz="2400" dirty="0"/>
              <a:t>Services</a:t>
            </a:r>
          </a:p>
          <a:p>
            <a:pPr algn="l"/>
            <a:r>
              <a:rPr lang="en-IN" sz="2400" dirty="0"/>
              <a:t> </a:t>
            </a:r>
          </a:p>
          <a:p>
            <a:pPr marL="342900" indent="-342900" algn="l">
              <a:buFont typeface="Arial" panose="020B0604020202020204" pitchFamily="34" charset="0"/>
              <a:buChar char="•"/>
            </a:pPr>
            <a:r>
              <a:rPr lang="en-IN" sz="2000" dirty="0"/>
              <a:t>This section displays the services offered by the gynaecologist in a</a:t>
            </a:r>
          </a:p>
          <a:p>
            <a:pPr algn="l"/>
            <a:r>
              <a:rPr lang="en-IN" sz="2000" dirty="0"/>
              <a:t>      grid layout.</a:t>
            </a:r>
          </a:p>
          <a:p>
            <a:pPr algn="l"/>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36DD8-A9E5-3782-A1B4-C1A93C2D410F}"/>
              </a:ext>
            </a:extLst>
          </p:cNvPr>
          <p:cNvSpPr>
            <a:spLocks noGrp="1"/>
          </p:cNvSpPr>
          <p:nvPr>
            <p:ph type="title"/>
          </p:nvPr>
        </p:nvSpPr>
        <p:spPr>
          <a:xfrm>
            <a:off x="755332" y="385444"/>
            <a:ext cx="10681335" cy="369332"/>
          </a:xfrm>
        </p:spPr>
        <p:txBody>
          <a:bodyPr/>
          <a:lstStyle/>
          <a:p>
            <a:r>
              <a:rPr lang="en-IN" sz="2400" b="0" dirty="0"/>
              <a:t>Qualifications </a:t>
            </a:r>
            <a:endParaRPr lang="en-US" sz="2400" b="0" dirty="0"/>
          </a:p>
        </p:txBody>
      </p:sp>
      <p:sp>
        <p:nvSpPr>
          <p:cNvPr id="3" name="Text Placeholder 2">
            <a:extLst>
              <a:ext uri="{FF2B5EF4-FFF2-40B4-BE49-F238E27FC236}">
                <a16:creationId xmlns:a16="http://schemas.microsoft.com/office/drawing/2014/main" id="{807C1400-5F7B-925C-9017-BEFE02B70952}"/>
              </a:ext>
            </a:extLst>
          </p:cNvPr>
          <p:cNvSpPr>
            <a:spLocks noGrp="1"/>
          </p:cNvSpPr>
          <p:nvPr>
            <p:ph type="body" idx="1"/>
          </p:nvPr>
        </p:nvSpPr>
        <p:spPr>
          <a:xfrm>
            <a:off x="1201817" y="879793"/>
            <a:ext cx="8054577" cy="2215991"/>
          </a:xfrm>
        </p:spPr>
        <p:txBody>
          <a:bodyPr/>
          <a:lstStyle/>
          <a:p>
            <a:pPr marL="285750" indent="-285750">
              <a:buFont typeface="Arial" panose="020B0604020202020204" pitchFamily="34" charset="0"/>
              <a:buChar char="•"/>
            </a:pPr>
            <a:r>
              <a:rPr lang="en-IN" dirty="0"/>
              <a:t>  Highlights your educational background, training, and any specializations such as a </a:t>
            </a:r>
            <a:r>
              <a:rPr lang="en-IN" b="1" i="1" dirty="0"/>
              <a:t>Fellowships in Laparoscopic surgery</a:t>
            </a:r>
            <a:r>
              <a:rPr lang="en-IN" dirty="0"/>
              <a:t> or advanced degrees like MD </a:t>
            </a:r>
            <a:r>
              <a:rPr lang="en-IN" b="1" i="1" dirty="0"/>
              <a:t>in Obstetrics and Gynaecology</a:t>
            </a:r>
            <a:r>
              <a:rPr lang="en-IN" dirty="0"/>
              <a:t>.</a:t>
            </a:r>
          </a:p>
          <a:p>
            <a:endParaRPr lang="en-IN" dirty="0"/>
          </a:p>
          <a:p>
            <a:pPr marL="285750" indent="-285750">
              <a:buFont typeface="Arial" panose="020B0604020202020204" pitchFamily="34" charset="0"/>
              <a:buChar char="•"/>
            </a:pPr>
            <a:r>
              <a:rPr lang="en-IN" dirty="0"/>
              <a:t> A </a:t>
            </a:r>
            <a:r>
              <a:rPr lang="en-IN" b="1" i="1" dirty="0"/>
              <a:t>Flexbox</a:t>
            </a:r>
            <a:r>
              <a:rPr lang="en-IN" dirty="0"/>
              <a:t> layout is used to display these qualifications in a responsive card format.</a:t>
            </a:r>
          </a:p>
          <a:p>
            <a:endParaRPr lang="en-IN" dirty="0"/>
          </a:p>
          <a:p>
            <a:endParaRPr lang="en-IN" dirty="0"/>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63606335-1374-026D-CEF3-3C9DBDC3AD06}"/>
              </a:ext>
            </a:extLst>
          </p:cNvPr>
          <p:cNvSpPr txBox="1"/>
          <p:nvPr/>
        </p:nvSpPr>
        <p:spPr>
          <a:xfrm>
            <a:off x="755332" y="2411016"/>
            <a:ext cx="8501062" cy="461665"/>
          </a:xfrm>
          <a:prstGeom prst="rect">
            <a:avLst/>
          </a:prstGeom>
          <a:noFill/>
        </p:spPr>
        <p:txBody>
          <a:bodyPr wrap="square" rtlCol="0">
            <a:spAutoFit/>
          </a:bodyPr>
          <a:lstStyle/>
          <a:p>
            <a:pPr algn="l"/>
            <a:r>
              <a:rPr lang="en-IN" sz="2400" dirty="0"/>
              <a:t>Contact</a:t>
            </a:r>
          </a:p>
        </p:txBody>
      </p:sp>
      <p:sp>
        <p:nvSpPr>
          <p:cNvPr id="5" name="TextBox 4">
            <a:extLst>
              <a:ext uri="{FF2B5EF4-FFF2-40B4-BE49-F238E27FC236}">
                <a16:creationId xmlns:a16="http://schemas.microsoft.com/office/drawing/2014/main" id="{59AD92C1-992A-5755-7BAB-408C660EB6EB}"/>
              </a:ext>
            </a:extLst>
          </p:cNvPr>
          <p:cNvSpPr txBox="1"/>
          <p:nvPr/>
        </p:nvSpPr>
        <p:spPr>
          <a:xfrm>
            <a:off x="1201817" y="2980512"/>
            <a:ext cx="8322468" cy="1938992"/>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t>Provides multiple ways for patients to contact you:</a:t>
            </a:r>
            <a:r>
              <a:rPr lang="en-IN" sz="2000" b="1" i="1" dirty="0"/>
              <a:t> email, phone, clinic address,</a:t>
            </a:r>
            <a:r>
              <a:rPr lang="en-IN" sz="2000" dirty="0"/>
              <a:t> and links to </a:t>
            </a:r>
            <a:r>
              <a:rPr lang="en-IN" sz="2000" b="1" i="1" dirty="0"/>
              <a:t>LinkedIn </a:t>
            </a:r>
            <a:r>
              <a:rPr lang="en-IN" sz="2000" dirty="0"/>
              <a:t>and </a:t>
            </a:r>
            <a:r>
              <a:rPr lang="en-IN" sz="2000" b="1" i="1" dirty="0"/>
              <a:t>Instagram</a:t>
            </a:r>
            <a:r>
              <a:rPr lang="en-IN" sz="2000" dirty="0"/>
              <a:t> Profiles for a more personal or professional connection.</a:t>
            </a:r>
          </a:p>
          <a:p>
            <a:pPr marL="285750" indent="-285750" algn="l">
              <a:buFont typeface="Arial" panose="020B0604020202020204" pitchFamily="34" charset="0"/>
              <a:buChar char="•"/>
            </a:pPr>
            <a:endParaRPr lang="en-IN" sz="2000" dirty="0"/>
          </a:p>
          <a:p>
            <a:pPr marL="285750" indent="-285750" algn="l">
              <a:buFont typeface="Arial" panose="020B0604020202020204" pitchFamily="34" charset="0"/>
              <a:buChar char="•"/>
            </a:pPr>
            <a:r>
              <a:rPr lang="en-IN" sz="2000" dirty="0"/>
              <a:t>This section makes it easy for potential patients to reach out for appointments or inquiries.</a:t>
            </a:r>
            <a:endParaRPr lang="en-US" sz="2000" dirty="0"/>
          </a:p>
        </p:txBody>
      </p:sp>
    </p:spTree>
    <p:extLst>
      <p:ext uri="{BB962C8B-B14F-4D97-AF65-F5344CB8AC3E}">
        <p14:creationId xmlns:p14="http://schemas.microsoft.com/office/powerpoint/2010/main" val="2114782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a:extLst>
              <a:ext uri="{FF2B5EF4-FFF2-40B4-BE49-F238E27FC236}">
                <a16:creationId xmlns:a16="http://schemas.microsoft.com/office/drawing/2014/main" id="{9ABBD5D0-4AD0-CBB6-887A-3551E68295BD}"/>
              </a:ext>
            </a:extLst>
          </p:cNvPr>
          <p:cNvSpPr txBox="1"/>
          <p:nvPr/>
        </p:nvSpPr>
        <p:spPr>
          <a:xfrm>
            <a:off x="1178720" y="1410891"/>
            <a:ext cx="8411764" cy="5386090"/>
          </a:xfrm>
          <a:prstGeom prst="rect">
            <a:avLst/>
          </a:prstGeom>
          <a:noFill/>
        </p:spPr>
        <p:txBody>
          <a:bodyPr wrap="square" rtlCol="0">
            <a:spAutoFit/>
          </a:bodyPr>
          <a:lstStyle/>
          <a:p>
            <a:pPr algn="l"/>
            <a:r>
              <a:rPr lang="en-IN" sz="2400" dirty="0"/>
              <a:t>User-Friendly Navigation </a:t>
            </a:r>
          </a:p>
          <a:p>
            <a:pPr algn="l"/>
            <a:endParaRPr lang="en-IN" sz="2400" dirty="0"/>
          </a:p>
          <a:p>
            <a:pPr algn="l"/>
            <a:r>
              <a:rPr lang="en-IN" sz="2400" dirty="0"/>
              <a:t>   </a:t>
            </a:r>
            <a:r>
              <a:rPr lang="en-IN" sz="2400" b="1" dirty="0"/>
              <a:t>Function:</a:t>
            </a:r>
            <a:r>
              <a:rPr lang="en-IN" sz="2400" dirty="0"/>
              <a:t> </a:t>
            </a:r>
            <a:r>
              <a:rPr lang="en-IN" sz="2000" dirty="0"/>
              <a:t>Easy and intuitive navigation to different sections of the portfolio.</a:t>
            </a:r>
          </a:p>
          <a:p>
            <a:pPr algn="l"/>
            <a:endParaRPr lang="en-IN" sz="2400" b="1" dirty="0"/>
          </a:p>
          <a:p>
            <a:pPr algn="l"/>
            <a:r>
              <a:rPr lang="en-IN" sz="2400" b="1" dirty="0"/>
              <a:t>Functionality:</a:t>
            </a:r>
            <a:r>
              <a:rPr lang="en-IN" sz="2000" b="1" dirty="0"/>
              <a:t> </a:t>
            </a:r>
            <a:r>
              <a:rPr lang="en-IN" sz="2000" dirty="0"/>
              <a:t>A </a:t>
            </a:r>
            <a:r>
              <a:rPr lang="en-IN" sz="2000" b="1" i="1" dirty="0"/>
              <a:t>sticky menu </a:t>
            </a:r>
            <a:r>
              <a:rPr lang="en-IN" sz="2000" dirty="0"/>
              <a:t>or </a:t>
            </a:r>
            <a:r>
              <a:rPr lang="en-IN" sz="2000" b="1" i="1" dirty="0"/>
              <a:t>fixed navigation bar </a:t>
            </a:r>
            <a:r>
              <a:rPr lang="en-IN" sz="2000" dirty="0"/>
              <a:t>that allows quick access to essential sections like </a:t>
            </a:r>
            <a:r>
              <a:rPr lang="en-IN" sz="2000" b="1" i="1" dirty="0"/>
              <a:t> About Me, Services, Testimonials, contact, </a:t>
            </a:r>
            <a:r>
              <a:rPr lang="en-IN" sz="2000" dirty="0"/>
              <a:t>etc.</a:t>
            </a:r>
          </a:p>
          <a:p>
            <a:pPr algn="l"/>
            <a:endParaRPr lang="en-IN" sz="2000" b="1" dirty="0"/>
          </a:p>
          <a:p>
            <a:pPr algn="l"/>
            <a:r>
              <a:rPr lang="en-IN" sz="2400" dirty="0"/>
              <a:t>About Me</a:t>
            </a:r>
          </a:p>
          <a:p>
            <a:pPr algn="l"/>
            <a:endParaRPr lang="en-IN" sz="2400" dirty="0"/>
          </a:p>
          <a:p>
            <a:pPr algn="l"/>
            <a:r>
              <a:rPr lang="en-IN" sz="2400" dirty="0"/>
              <a:t>      </a:t>
            </a:r>
            <a:r>
              <a:rPr lang="en-IN" sz="2400" b="1" dirty="0"/>
              <a:t>Function:</a:t>
            </a:r>
            <a:r>
              <a:rPr lang="en-IN" sz="2400" dirty="0"/>
              <a:t> </a:t>
            </a:r>
            <a:r>
              <a:rPr lang="en-IN" sz="2000" dirty="0"/>
              <a:t>introduces the gynaecologist and their qualifications.</a:t>
            </a:r>
            <a:endParaRPr lang="en-IN" sz="2400" b="1" dirty="0"/>
          </a:p>
          <a:p>
            <a:pPr algn="l"/>
            <a:endParaRPr lang="en-IN" sz="2400" b="1" dirty="0"/>
          </a:p>
          <a:p>
            <a:pPr algn="l"/>
            <a:r>
              <a:rPr lang="en-IN" sz="2400" b="1" dirty="0"/>
              <a:t>Functionality: </a:t>
            </a:r>
            <a:r>
              <a:rPr lang="en-IN" sz="2000" dirty="0"/>
              <a:t>A personal </a:t>
            </a:r>
            <a:r>
              <a:rPr lang="en-IN" sz="2000" b="1" i="1" dirty="0"/>
              <a:t>bio section </a:t>
            </a:r>
            <a:r>
              <a:rPr lang="en-IN" sz="2000" dirty="0"/>
              <a:t>with the gynaecologists </a:t>
            </a:r>
            <a:r>
              <a:rPr lang="en-IN" sz="2000" b="1" i="1" dirty="0"/>
              <a:t>education, certifications, </a:t>
            </a:r>
            <a:r>
              <a:rPr lang="en-IN" sz="2000" dirty="0"/>
              <a:t>and </a:t>
            </a:r>
            <a:r>
              <a:rPr lang="en-IN" sz="2000" b="1" i="1" dirty="0"/>
              <a:t>professional </a:t>
            </a:r>
            <a:r>
              <a:rPr lang="en-IN" sz="2000" dirty="0"/>
              <a:t>photo adds credibility.</a:t>
            </a:r>
          </a:p>
          <a:p>
            <a:pPr algn="l"/>
            <a:endParaRPr lang="en-IN" sz="2000" b="1" dirty="0"/>
          </a:p>
          <a:p>
            <a:pPr algn="l"/>
            <a:endParaRPr lang="en-IN" sz="2400" dirty="0"/>
          </a:p>
        </p:txBody>
      </p:sp>
    </p:spTree>
    <p:extLst>
      <p:ext uri="{BB962C8B-B14F-4D97-AF65-F5344CB8AC3E}">
        <p14:creationId xmlns:p14="http://schemas.microsoft.com/office/powerpoint/2010/main" val="2720660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3570E-86D4-DF36-A23C-0EBF68F058B1}"/>
              </a:ext>
            </a:extLst>
          </p:cNvPr>
          <p:cNvSpPr>
            <a:spLocks noGrp="1"/>
          </p:cNvSpPr>
          <p:nvPr>
            <p:ph type="title"/>
          </p:nvPr>
        </p:nvSpPr>
        <p:spPr>
          <a:xfrm>
            <a:off x="532089" y="340796"/>
            <a:ext cx="10681335" cy="5601533"/>
          </a:xfrm>
        </p:spPr>
        <p:txBody>
          <a:bodyPr/>
          <a:lstStyle/>
          <a:p>
            <a:r>
              <a:rPr lang="en-IN" sz="2400" b="0" dirty="0"/>
              <a:t>Services Provided</a:t>
            </a:r>
            <a:br>
              <a:rPr lang="en-IN" sz="2400" b="0" dirty="0"/>
            </a:br>
            <a:br>
              <a:rPr lang="en-IN" sz="2400" b="0" dirty="0"/>
            </a:br>
            <a:r>
              <a:rPr lang="en-IN" sz="2400" b="0" dirty="0"/>
              <a:t> </a:t>
            </a:r>
            <a:r>
              <a:rPr lang="en-IN" sz="2400" dirty="0"/>
              <a:t>      Function: </a:t>
            </a:r>
            <a:r>
              <a:rPr lang="en-IN" sz="2000" b="0" dirty="0"/>
              <a:t>Showcase the services offered by the gynaecologist.</a:t>
            </a:r>
            <a:br>
              <a:rPr lang="en-IN" sz="2400" dirty="0"/>
            </a:br>
            <a:br>
              <a:rPr lang="en-IN" sz="2400" dirty="0"/>
            </a:br>
            <a:r>
              <a:rPr lang="en-IN" sz="2400" dirty="0"/>
              <a:t>Functionality: </a:t>
            </a:r>
            <a:r>
              <a:rPr lang="en-IN" sz="2000" b="0" dirty="0"/>
              <a:t>Detailed sections of subsections that describes services like </a:t>
            </a:r>
            <a:br>
              <a:rPr lang="en-IN" sz="2000" b="0" dirty="0"/>
            </a:br>
            <a:r>
              <a:rPr lang="en-IN" sz="2000" i="1" dirty="0"/>
              <a:t>routine exams, prenatal care, menopause management, fertility</a:t>
            </a:r>
            <a:br>
              <a:rPr lang="en-IN" sz="2000" i="1" dirty="0"/>
            </a:br>
            <a:r>
              <a:rPr lang="en-IN" sz="2000" i="1" dirty="0"/>
              <a:t>consultations, </a:t>
            </a:r>
            <a:r>
              <a:rPr lang="en-IN" sz="2000" b="0" dirty="0"/>
              <a:t>and </a:t>
            </a:r>
            <a:r>
              <a:rPr lang="en-IN" sz="2000" i="1" dirty="0"/>
              <a:t>surgical procedures.</a:t>
            </a:r>
            <a:r>
              <a:rPr lang="en-IN" sz="2000" b="0" dirty="0"/>
              <a:t> This can also include interactive </a:t>
            </a:r>
            <a:br>
              <a:rPr lang="en-IN" sz="2000" i="1" dirty="0"/>
            </a:br>
            <a:r>
              <a:rPr lang="en-IN" sz="2000" i="1" dirty="0"/>
              <a:t>icons or images </a:t>
            </a:r>
            <a:r>
              <a:rPr lang="en-IN" sz="2000" b="0" dirty="0"/>
              <a:t>representing each services.</a:t>
            </a:r>
            <a:br>
              <a:rPr lang="en-IN" sz="2000" b="0" dirty="0"/>
            </a:br>
            <a:br>
              <a:rPr lang="en-IN" sz="2000" b="0" dirty="0"/>
            </a:br>
            <a:r>
              <a:rPr lang="en-IN" sz="2400" b="0" dirty="0"/>
              <a:t>Patient Testimonials</a:t>
            </a:r>
            <a:br>
              <a:rPr lang="en-IN" sz="2400" b="0" dirty="0"/>
            </a:br>
            <a:r>
              <a:rPr lang="en-IN" sz="2400" b="0" dirty="0"/>
              <a:t>. </a:t>
            </a:r>
            <a:br>
              <a:rPr lang="en-IN" sz="2400" b="0" dirty="0"/>
            </a:br>
            <a:r>
              <a:rPr lang="en-IN" sz="2400" b="0" dirty="0"/>
              <a:t>       </a:t>
            </a:r>
            <a:r>
              <a:rPr lang="en-IN" sz="2400" dirty="0"/>
              <a:t>Function:</a:t>
            </a:r>
            <a:r>
              <a:rPr lang="en-IN" sz="2000" b="0" dirty="0"/>
              <a:t> Build trust and establish credibility.</a:t>
            </a:r>
            <a:br>
              <a:rPr lang="en-IN" sz="2400" dirty="0"/>
            </a:br>
            <a:br>
              <a:rPr lang="en-IN" sz="2400" dirty="0"/>
            </a:br>
            <a:r>
              <a:rPr lang="en-IN" sz="2400" dirty="0"/>
              <a:t>Functionality: </a:t>
            </a:r>
            <a:r>
              <a:rPr lang="en-IN" sz="2000" b="0" dirty="0"/>
              <a:t>Display </a:t>
            </a:r>
            <a:r>
              <a:rPr lang="en-IN" sz="2000" i="1" dirty="0"/>
              <a:t>real patient testimonials </a:t>
            </a:r>
            <a:r>
              <a:rPr lang="en-IN" sz="2000" b="0" dirty="0"/>
              <a:t>in a dedicated section. </a:t>
            </a:r>
            <a:br>
              <a:rPr lang="en-IN" sz="2000" b="0" dirty="0"/>
            </a:br>
            <a:r>
              <a:rPr lang="en-IN" sz="2000" b="0" dirty="0"/>
              <a:t>You could use quotes, patient names and possibly photos to give it </a:t>
            </a:r>
            <a:br>
              <a:rPr lang="en-IN" sz="2000" b="0" dirty="0"/>
            </a:br>
            <a:r>
              <a:rPr lang="en-IN" sz="2000" b="0" dirty="0"/>
              <a:t>to a personal touch.</a:t>
            </a:r>
            <a:endParaRPr lang="en-US" sz="2400" b="0" dirty="0"/>
          </a:p>
        </p:txBody>
      </p:sp>
    </p:spTree>
    <p:extLst>
      <p:ext uri="{BB962C8B-B14F-4D97-AF65-F5344CB8AC3E}">
        <p14:creationId xmlns:p14="http://schemas.microsoft.com/office/powerpoint/2010/main" val="1393443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D408371F-74D5-B0DB-1BCA-17DA40A8A3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7475" y="1689180"/>
            <a:ext cx="6877050" cy="497592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16</a:t>
            </a:fld>
            <a:endParaRPr sz="1100">
              <a:latin typeface="Trebuchet MS"/>
              <a:cs typeface="Trebuchet MS"/>
            </a:endParaRPr>
          </a:p>
        </p:txBody>
      </p:sp>
      <p:sp>
        <p:nvSpPr>
          <p:cNvPr id="2" name="TextBox 1">
            <a:extLst>
              <a:ext uri="{FF2B5EF4-FFF2-40B4-BE49-F238E27FC236}">
                <a16:creationId xmlns:a16="http://schemas.microsoft.com/office/drawing/2014/main" id="{8B8DE3C4-E53B-860F-6B50-B94EEDF8D67E}"/>
              </a:ext>
            </a:extLst>
          </p:cNvPr>
          <p:cNvSpPr txBox="1"/>
          <p:nvPr/>
        </p:nvSpPr>
        <p:spPr>
          <a:xfrm>
            <a:off x="1666875" y="1321594"/>
            <a:ext cx="7262813" cy="4401205"/>
          </a:xfrm>
          <a:prstGeom prst="rect">
            <a:avLst/>
          </a:prstGeom>
          <a:noFill/>
        </p:spPr>
        <p:txBody>
          <a:bodyPr wrap="square" rtlCol="0">
            <a:spAutoFit/>
          </a:bodyPr>
          <a:lstStyle/>
          <a:p>
            <a:pPr algn="l"/>
            <a:r>
              <a:rPr lang="en-IN" sz="2000" dirty="0"/>
              <a:t>        My career as a gynaecologist has been driven </a:t>
            </a:r>
          </a:p>
          <a:p>
            <a:pPr algn="l"/>
            <a:r>
              <a:rPr lang="en-IN" sz="2000" dirty="0"/>
              <a:t>By a passion for women’s health and a </a:t>
            </a:r>
          </a:p>
          <a:p>
            <a:pPr algn="l"/>
            <a:r>
              <a:rPr lang="en-IN" sz="2000" dirty="0"/>
              <a:t>Commitment to providing compassionate, evidence-based care.</a:t>
            </a:r>
          </a:p>
          <a:p>
            <a:pPr algn="l"/>
            <a:r>
              <a:rPr lang="en-IN" sz="2000" dirty="0"/>
              <a:t>Through years of clinical practice and patient interactions, I have refined my skills in diagnosing, treating, and supporting women</a:t>
            </a:r>
          </a:p>
          <a:p>
            <a:pPr algn="l"/>
            <a:r>
              <a:rPr lang="en-IN" sz="2000" dirty="0"/>
              <a:t>At all life stages. I strive to empower my patients with knowledge, helping them make informed decisions about their health. Ongoing professional development remains a cornerstone of my practice, ensuring I stay current with medical advancements. My approach prioritizes empathy, respect, and individualized care. I am dedicated to promoting well-being and improving outcomes for every patient. Ultimately, my goal is to provide comprehensive care that enhances the health and quality of life of the women I serve.</a:t>
            </a:r>
          </a:p>
          <a:p>
            <a:pPr algn="l"/>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38918E8A-D910-54C2-6CD9-1C262C740F39}"/>
              </a:ext>
            </a:extLst>
          </p:cNvPr>
          <p:cNvSpPr txBox="1"/>
          <p:nvPr/>
        </p:nvSpPr>
        <p:spPr>
          <a:xfrm>
            <a:off x="1741397" y="2625327"/>
            <a:ext cx="7192707" cy="2739211"/>
          </a:xfrm>
          <a:prstGeom prst="rect">
            <a:avLst/>
          </a:prstGeom>
          <a:noFill/>
        </p:spPr>
        <p:txBody>
          <a:bodyPr wrap="square" rtlCol="0">
            <a:spAutoFit/>
          </a:bodyPr>
          <a:lstStyle/>
          <a:p>
            <a:pPr algn="l"/>
            <a:r>
              <a:rPr lang="en-IN" sz="7200" b="1" dirty="0">
                <a:solidFill>
                  <a:schemeClr val="tx2"/>
                </a:solidFill>
              </a:rPr>
              <a:t>MY DIGITAL PORTFOLIO</a:t>
            </a:r>
          </a:p>
          <a:p>
            <a:pPr algn="l"/>
            <a:endParaRPr lang="en-US" sz="2800" b="1" dirty="0">
              <a:solidFill>
                <a:schemeClr val="tx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C40780F7-5A74-1DDF-D32F-BFBAD5BA54C7}"/>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55752A30-2454-D500-AE15-41EC809F2F7A}"/>
              </a:ext>
            </a:extLst>
          </p:cNvPr>
          <p:cNvSpPr txBox="1"/>
          <p:nvPr/>
        </p:nvSpPr>
        <p:spPr>
          <a:xfrm>
            <a:off x="815579" y="2219324"/>
            <a:ext cx="7175895" cy="3477875"/>
          </a:xfrm>
          <a:prstGeom prst="rect">
            <a:avLst/>
          </a:prstGeom>
          <a:noFill/>
        </p:spPr>
        <p:txBody>
          <a:bodyPr wrap="square" rtlCol="0">
            <a:spAutoFit/>
          </a:bodyPr>
          <a:lstStyle/>
          <a:p>
            <a:pPr algn="l"/>
            <a:r>
              <a:rPr lang="en-IN" sz="2000" dirty="0"/>
              <a:t>                Despite advances in women’s healthcare, many gynaecological conditions remains underdiagnosed, undertreated, or poorly managed due to a combination of limited awareness, delayed reporting, socio-cultural stigma, and inadequate access to specialized care. Common issues such as menstrual disorders, polycystic ovarian syndrome (PCOS), infertility, endometriosis and reproductive cancers often go to undetected until complications arise. There is a pressing need to enhance early diagnosis, improve patient education and implement more effective, personalized treatment strategies to ensure better reproductive health outcomes for women across all age group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35CF6686-307F-0930-43F8-2421C96497E8}"/>
              </a:ext>
            </a:extLst>
          </p:cNvPr>
          <p:cNvSpPr txBox="1"/>
          <p:nvPr/>
        </p:nvSpPr>
        <p:spPr>
          <a:xfrm>
            <a:off x="1276270" y="2019300"/>
            <a:ext cx="7381954" cy="2862322"/>
          </a:xfrm>
          <a:prstGeom prst="rect">
            <a:avLst/>
          </a:prstGeom>
          <a:noFill/>
        </p:spPr>
        <p:txBody>
          <a:bodyPr wrap="square" rtlCol="0">
            <a:spAutoFit/>
          </a:bodyPr>
          <a:lstStyle/>
          <a:p>
            <a:pPr algn="l"/>
            <a:r>
              <a:rPr lang="en-IN" sz="2000" dirty="0"/>
              <a:t>                This  project aims to enhance the early detection, diagnosis and management of common gynaecological conditions among women of reproductive and post-reproductive age. Through a combination of clinical evaluation, patient education, community outreach, and the integration of evidence-based treatment protocols, the project seeks to improve women’s reproductive health outcomes. Special focus is placed on addressing challenges such as late diagnosis, limited access to specialist care, and the social stigma surrounding gynaecological issues.</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E4DF5-E39D-9FB0-BC8A-4ABEB1EC3955}"/>
              </a:ext>
            </a:extLst>
          </p:cNvPr>
          <p:cNvSpPr>
            <a:spLocks noGrp="1"/>
          </p:cNvSpPr>
          <p:nvPr>
            <p:ph type="title"/>
          </p:nvPr>
        </p:nvSpPr>
        <p:spPr>
          <a:xfrm>
            <a:off x="755332" y="385444"/>
            <a:ext cx="10681335" cy="615553"/>
          </a:xfrm>
        </p:spPr>
        <p:txBody>
          <a:bodyPr/>
          <a:lstStyle/>
          <a:p>
            <a:r>
              <a:rPr lang="en-IN" sz="2000" dirty="0"/>
              <a:t>Key Objectives</a:t>
            </a:r>
            <a:br>
              <a:rPr lang="en-IN" sz="2000" dirty="0"/>
            </a:br>
            <a:endParaRPr lang="en-US" sz="2000" dirty="0"/>
          </a:p>
        </p:txBody>
      </p:sp>
      <p:sp>
        <p:nvSpPr>
          <p:cNvPr id="3" name="TextBox 2">
            <a:extLst>
              <a:ext uri="{FF2B5EF4-FFF2-40B4-BE49-F238E27FC236}">
                <a16:creationId xmlns:a16="http://schemas.microsoft.com/office/drawing/2014/main" id="{165CC780-CEC4-1282-EDAD-99258A749207}"/>
              </a:ext>
            </a:extLst>
          </p:cNvPr>
          <p:cNvSpPr txBox="1"/>
          <p:nvPr/>
        </p:nvSpPr>
        <p:spPr>
          <a:xfrm>
            <a:off x="1089423" y="1000997"/>
            <a:ext cx="8251030" cy="3170099"/>
          </a:xfrm>
          <a:prstGeom prst="rect">
            <a:avLst/>
          </a:prstGeom>
          <a:noFill/>
        </p:spPr>
        <p:txBody>
          <a:bodyPr wrap="square" rtlCol="0">
            <a:spAutoFit/>
          </a:bodyPr>
          <a:lstStyle/>
          <a:p>
            <a:pPr marL="342900" indent="-342900" algn="l">
              <a:buFont typeface="Arial" panose="020B0604020202020204" pitchFamily="34" charset="0"/>
              <a:buChar char="•"/>
            </a:pPr>
            <a:r>
              <a:rPr lang="en-IN" sz="2000" dirty="0"/>
              <a:t>Promote awareness and early screening for gynaecological disorders (</a:t>
            </a:r>
            <a:r>
              <a:rPr lang="en-IN" sz="2000" i="1" dirty="0"/>
              <a:t>e.g., PCOS, endometriosis, cervical cancer).</a:t>
            </a:r>
          </a:p>
          <a:p>
            <a:pPr marL="342900" indent="-342900" algn="l">
              <a:buFont typeface="Arial" panose="020B0604020202020204" pitchFamily="34" charset="0"/>
              <a:buChar char="•"/>
            </a:pPr>
            <a:endParaRPr lang="en-IN" sz="2000" i="1" dirty="0"/>
          </a:p>
          <a:p>
            <a:pPr marL="342900" indent="-342900" algn="l">
              <a:buFont typeface="Arial" panose="020B0604020202020204" pitchFamily="34" charset="0"/>
              <a:buChar char="•"/>
            </a:pPr>
            <a:r>
              <a:rPr lang="en-IN" sz="2000" dirty="0"/>
              <a:t>Improve access to gynaecological services in underserved populations.</a:t>
            </a:r>
          </a:p>
          <a:p>
            <a:pPr marL="342900" indent="-342900" algn="l">
              <a:buFont typeface="Arial" panose="020B0604020202020204" pitchFamily="34" charset="0"/>
              <a:buChar char="•"/>
            </a:pPr>
            <a:endParaRPr lang="en-IN" sz="2000" dirty="0"/>
          </a:p>
          <a:p>
            <a:pPr marL="342900" indent="-342900" algn="l">
              <a:buFont typeface="Arial" panose="020B0604020202020204" pitchFamily="34" charset="0"/>
              <a:buChar char="•"/>
            </a:pPr>
            <a:r>
              <a:rPr lang="en-IN" sz="2000" dirty="0"/>
              <a:t>Standardize diagnostic and treatment protocols.</a:t>
            </a:r>
          </a:p>
          <a:p>
            <a:pPr marL="342900" indent="-342900" algn="l">
              <a:buFont typeface="Arial" panose="020B0604020202020204" pitchFamily="34" charset="0"/>
              <a:buChar char="•"/>
            </a:pPr>
            <a:endParaRPr lang="en-IN" sz="2000" dirty="0"/>
          </a:p>
          <a:p>
            <a:pPr marL="342900" indent="-342900" algn="l">
              <a:buFont typeface="Arial" panose="020B0604020202020204" pitchFamily="34" charset="0"/>
              <a:buChar char="•"/>
            </a:pPr>
            <a:r>
              <a:rPr lang="en-IN" sz="2000" dirty="0"/>
              <a:t>Empower patients through education and counselling.</a:t>
            </a:r>
          </a:p>
          <a:p>
            <a:pPr marL="342900" indent="-342900" algn="l">
              <a:buFont typeface="Arial" panose="020B0604020202020204" pitchFamily="34" charset="0"/>
              <a:buChar char="•"/>
            </a:pPr>
            <a:endParaRPr lang="en-IN" sz="2000" dirty="0"/>
          </a:p>
          <a:p>
            <a:pPr marL="342900" indent="-342900" algn="l">
              <a:buFont typeface="Arial" panose="020B0604020202020204" pitchFamily="34" charset="0"/>
              <a:buChar char="•"/>
            </a:pPr>
            <a:r>
              <a:rPr lang="en-IN" sz="2000" dirty="0"/>
              <a:t>Utilize data to track outcomes and inform future inventions.</a:t>
            </a:r>
          </a:p>
        </p:txBody>
      </p:sp>
    </p:spTree>
    <p:extLst>
      <p:ext uri="{BB962C8B-B14F-4D97-AF65-F5344CB8AC3E}">
        <p14:creationId xmlns:p14="http://schemas.microsoft.com/office/powerpoint/2010/main" val="1270683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7" name="TextBox 6">
            <a:extLst>
              <a:ext uri="{FF2B5EF4-FFF2-40B4-BE49-F238E27FC236}">
                <a16:creationId xmlns:a16="http://schemas.microsoft.com/office/drawing/2014/main" id="{563D4F8C-5B8C-5915-0FAD-9066D5A228EB}"/>
              </a:ext>
            </a:extLst>
          </p:cNvPr>
          <p:cNvSpPr txBox="1"/>
          <p:nvPr/>
        </p:nvSpPr>
        <p:spPr>
          <a:xfrm>
            <a:off x="1239036" y="1672023"/>
            <a:ext cx="7697391" cy="4893647"/>
          </a:xfrm>
          <a:prstGeom prst="rect">
            <a:avLst/>
          </a:prstGeom>
          <a:noFill/>
        </p:spPr>
        <p:txBody>
          <a:bodyPr wrap="square" rtlCol="0">
            <a:spAutoFit/>
          </a:bodyPr>
          <a:lstStyle/>
          <a:p>
            <a:pPr algn="l"/>
            <a:r>
              <a:rPr lang="en-IN" sz="2400" dirty="0"/>
              <a:t>Women of reproductive age</a:t>
            </a:r>
            <a:endParaRPr lang="en-IN" dirty="0"/>
          </a:p>
          <a:p>
            <a:pPr algn="l"/>
            <a:r>
              <a:rPr lang="en-IN" dirty="0"/>
              <a:t>      </a:t>
            </a:r>
            <a:endParaRPr lang="en-IN" sz="2400" dirty="0"/>
          </a:p>
          <a:p>
            <a:pPr algn="l"/>
            <a:r>
              <a:rPr lang="en-IN" dirty="0"/>
              <a:t>       Individuals seeking care for menstrual health, contraception, fertility and general reproductive well-being.</a:t>
            </a:r>
          </a:p>
          <a:p>
            <a:pPr algn="l"/>
            <a:endParaRPr lang="en-IN" dirty="0"/>
          </a:p>
          <a:p>
            <a:pPr algn="l"/>
            <a:r>
              <a:rPr lang="en-IN" sz="2400" dirty="0"/>
              <a:t>Pregnant women </a:t>
            </a:r>
          </a:p>
          <a:p>
            <a:pPr algn="l"/>
            <a:r>
              <a:rPr lang="en-IN" dirty="0"/>
              <a:t>    </a:t>
            </a:r>
          </a:p>
          <a:p>
            <a:pPr algn="l"/>
            <a:r>
              <a:rPr lang="en-IN" dirty="0"/>
              <a:t>        Patients requiring parental, perinatal, and postnatal care and monitoring.</a:t>
            </a:r>
          </a:p>
          <a:p>
            <a:pPr algn="l"/>
            <a:endParaRPr lang="en-IN" dirty="0"/>
          </a:p>
          <a:p>
            <a:pPr algn="l"/>
            <a:r>
              <a:rPr lang="en-IN" sz="2400" dirty="0"/>
              <a:t>Adolescents </a:t>
            </a:r>
          </a:p>
          <a:p>
            <a:pPr algn="l"/>
            <a:endParaRPr lang="en-IN" dirty="0"/>
          </a:p>
          <a:p>
            <a:pPr algn="l"/>
            <a:r>
              <a:rPr lang="en-IN" dirty="0"/>
              <a:t>        Young females needing education and early intervention for menstrual and hormonal issues.</a:t>
            </a:r>
          </a:p>
          <a:p>
            <a:pPr algn="l"/>
            <a:endParaRPr lang="en-IN" dirty="0"/>
          </a:p>
          <a:p>
            <a:pPr algn="l"/>
            <a:r>
              <a:rPr lang="en-IN" sz="2400" dirty="0"/>
              <a:t>Postmenopausal women </a:t>
            </a:r>
          </a:p>
          <a:p>
            <a:pPr algn="l"/>
            <a:r>
              <a:rPr lang="en-IN" dirty="0"/>
              <a:t>           Individuals managing menopause-related symptoms, osteoporosis.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2E83A-B7E3-8C9C-DB12-3167C07DD3D0}"/>
              </a:ext>
            </a:extLst>
          </p:cNvPr>
          <p:cNvSpPr>
            <a:spLocks noGrp="1"/>
          </p:cNvSpPr>
          <p:nvPr>
            <p:ph type="title"/>
          </p:nvPr>
        </p:nvSpPr>
        <p:spPr>
          <a:xfrm>
            <a:off x="755332" y="385444"/>
            <a:ext cx="10681335" cy="4616648"/>
          </a:xfrm>
        </p:spPr>
        <p:txBody>
          <a:bodyPr/>
          <a:lstStyle/>
          <a:p>
            <a:r>
              <a:rPr lang="en-IN" sz="2400" b="0" dirty="0"/>
              <a:t>Couples Fertility Support</a:t>
            </a:r>
            <a:br>
              <a:rPr lang="en-IN" sz="2400" b="0" dirty="0"/>
            </a:br>
            <a:r>
              <a:rPr lang="en-IN" sz="2400" b="0" dirty="0"/>
              <a:t>    </a:t>
            </a:r>
            <a:br>
              <a:rPr lang="en-IN" sz="2400" b="0" dirty="0"/>
            </a:br>
            <a:r>
              <a:rPr lang="en-IN" sz="2400" b="0" dirty="0"/>
              <a:t>      </a:t>
            </a:r>
            <a:r>
              <a:rPr lang="en-IN" sz="2000" b="0" dirty="0"/>
              <a:t>Patients undergoing evaluation or treatment for infertility</a:t>
            </a:r>
            <a:br>
              <a:rPr lang="en-IN" sz="2000" b="0" dirty="0"/>
            </a:br>
            <a:br>
              <a:rPr lang="en-IN" sz="2000" b="0" dirty="0"/>
            </a:br>
            <a:r>
              <a:rPr lang="en-IN" sz="2400" b="0" dirty="0"/>
              <a:t>Healthcare Providers</a:t>
            </a:r>
            <a:br>
              <a:rPr lang="en-IN" sz="2400" b="0" dirty="0"/>
            </a:br>
            <a:br>
              <a:rPr lang="en-IN" sz="2400" b="0" dirty="0"/>
            </a:br>
            <a:r>
              <a:rPr lang="en-IN" sz="2400" b="0" dirty="0"/>
              <a:t>     </a:t>
            </a:r>
            <a:r>
              <a:rPr lang="en-IN" sz="2000" b="0" dirty="0"/>
              <a:t>General physicians, nurses, and midwives who collaborate with </a:t>
            </a:r>
            <a:br>
              <a:rPr lang="en-IN" sz="2000" b="0" dirty="0"/>
            </a:br>
            <a:r>
              <a:rPr lang="en-IN" sz="2000" b="0" dirty="0"/>
              <a:t>gynaecologists for referrals and shared care.</a:t>
            </a:r>
            <a:br>
              <a:rPr lang="en-IN" sz="2000" b="0" dirty="0"/>
            </a:br>
            <a:br>
              <a:rPr lang="en-IN" sz="2000" b="0" dirty="0"/>
            </a:br>
            <a:r>
              <a:rPr lang="en-IN" sz="2400" b="0" dirty="0"/>
              <a:t>Public Health Agencies/NGOs</a:t>
            </a:r>
            <a:br>
              <a:rPr lang="en-IN" sz="2400" b="0" dirty="0"/>
            </a:br>
            <a:r>
              <a:rPr lang="en-IN" sz="2400" b="0" dirty="0"/>
              <a:t> </a:t>
            </a:r>
            <a:br>
              <a:rPr lang="en-IN" sz="2400" b="0" dirty="0"/>
            </a:br>
            <a:r>
              <a:rPr lang="en-IN" sz="2400" b="0" dirty="0"/>
              <a:t>        </a:t>
            </a:r>
            <a:r>
              <a:rPr lang="en-IN" sz="2000" b="0" dirty="0"/>
              <a:t>Organizations involved in women’s health initiatives, screenings and </a:t>
            </a:r>
            <a:br>
              <a:rPr lang="en-IN" sz="2000" b="0" dirty="0"/>
            </a:br>
            <a:r>
              <a:rPr lang="en-IN" sz="2000" b="0" dirty="0"/>
              <a:t>awareness campaigns.</a:t>
            </a:r>
            <a:endParaRPr lang="en-US" sz="2400" b="0" dirty="0"/>
          </a:p>
        </p:txBody>
      </p:sp>
    </p:spTree>
    <p:extLst>
      <p:ext uri="{BB962C8B-B14F-4D97-AF65-F5344CB8AC3E}">
        <p14:creationId xmlns:p14="http://schemas.microsoft.com/office/powerpoint/2010/main" val="1130350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8" name="TextBox 7">
            <a:extLst>
              <a:ext uri="{FF2B5EF4-FFF2-40B4-BE49-F238E27FC236}">
                <a16:creationId xmlns:a16="http://schemas.microsoft.com/office/drawing/2014/main" id="{B8CBDE3D-D1D7-FC35-9446-F1E72F2268BF}"/>
              </a:ext>
            </a:extLst>
          </p:cNvPr>
          <p:cNvSpPr txBox="1"/>
          <p:nvPr/>
        </p:nvSpPr>
        <p:spPr>
          <a:xfrm>
            <a:off x="3161109" y="1695450"/>
            <a:ext cx="6373416" cy="4708981"/>
          </a:xfrm>
          <a:prstGeom prst="rect">
            <a:avLst/>
          </a:prstGeom>
          <a:noFill/>
        </p:spPr>
        <p:txBody>
          <a:bodyPr wrap="square" rtlCol="0">
            <a:spAutoFit/>
          </a:bodyPr>
          <a:lstStyle/>
          <a:p>
            <a:pPr algn="l"/>
            <a:r>
              <a:rPr lang="en-IN" sz="2400" dirty="0"/>
              <a:t>Ultrasound</a:t>
            </a:r>
          </a:p>
          <a:p>
            <a:pPr algn="l"/>
            <a:endParaRPr lang="en-IN" sz="2400" dirty="0"/>
          </a:p>
          <a:p>
            <a:pPr algn="l"/>
            <a:r>
              <a:rPr lang="en-IN" sz="2400" dirty="0"/>
              <a:t>     </a:t>
            </a:r>
            <a:r>
              <a:rPr lang="en-IN" sz="2000" dirty="0"/>
              <a:t>For visualizing reproductive organs, monitoring </a:t>
            </a:r>
          </a:p>
          <a:p>
            <a:pPr algn="l"/>
            <a:r>
              <a:rPr lang="en-IN" sz="2000" dirty="0"/>
              <a:t>Pregnancy, and detecting abnormalities.</a:t>
            </a:r>
          </a:p>
          <a:p>
            <a:pPr algn="l"/>
            <a:endParaRPr lang="en-IN" sz="2000" dirty="0"/>
          </a:p>
          <a:p>
            <a:pPr algn="l"/>
            <a:r>
              <a:rPr lang="en-IN" sz="2400" dirty="0"/>
              <a:t>Pap Smear &amp; HPV Testing</a:t>
            </a:r>
          </a:p>
          <a:p>
            <a:pPr algn="l"/>
            <a:r>
              <a:rPr lang="en-IN" sz="2400" dirty="0"/>
              <a:t>      </a:t>
            </a:r>
          </a:p>
          <a:p>
            <a:pPr algn="l"/>
            <a:r>
              <a:rPr lang="en-IN" sz="2400" dirty="0"/>
              <a:t>      </a:t>
            </a:r>
            <a:r>
              <a:rPr lang="en-IN" sz="2000" dirty="0"/>
              <a:t>For cervical cancer screening.</a:t>
            </a:r>
          </a:p>
          <a:p>
            <a:pPr algn="l"/>
            <a:endParaRPr lang="en-IN" sz="2000" dirty="0"/>
          </a:p>
          <a:p>
            <a:pPr algn="l"/>
            <a:r>
              <a:rPr lang="en-IN" sz="2400" dirty="0"/>
              <a:t>Colposcopy</a:t>
            </a:r>
          </a:p>
          <a:p>
            <a:pPr algn="l"/>
            <a:endParaRPr lang="en-IN" sz="2400" dirty="0"/>
          </a:p>
          <a:p>
            <a:pPr algn="l"/>
            <a:r>
              <a:rPr lang="en-IN" sz="2400" dirty="0"/>
              <a:t>      </a:t>
            </a:r>
            <a:r>
              <a:rPr lang="en-IN" sz="2000" dirty="0"/>
              <a:t>To examine the uterine cavity for abnormalities </a:t>
            </a:r>
          </a:p>
          <a:p>
            <a:pPr algn="l"/>
            <a:r>
              <a:rPr lang="en-IN" sz="2000" dirty="0"/>
              <a:t>Such as fibroids or polyps.</a:t>
            </a:r>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Digital Portfolio  </vt:lpstr>
      <vt:lpstr>PROJECT TITLE</vt:lpstr>
      <vt:lpstr>AGENDA</vt:lpstr>
      <vt:lpstr>PROBLEM STATEMENT</vt:lpstr>
      <vt:lpstr>PROJECT OVERVIEW</vt:lpstr>
      <vt:lpstr>Key Objectives </vt:lpstr>
      <vt:lpstr>WHO ARE THE END USERS?</vt:lpstr>
      <vt:lpstr>Couples Fertility Support            Patients undergoing evaluation or treatment for infertility  Healthcare Providers       General physicians, nurses, and midwives who collaborate with  gynaecologists for referrals and shared care.  Public Health Agencies/NGOs           Organizations involved in women’s health initiatives, screenings and  awareness campaigns.</vt:lpstr>
      <vt:lpstr>TOOLS AND TECHNIQUES</vt:lpstr>
      <vt:lpstr>Laparoscope   .   For minimally invasive surgeries such as cyst removal, tubal ligation, and endometriosis treatment.  Electrosurgical Instruments  .    For procedures like LEEP(Loop Electrosurgical Excision Procedure).  Dilation and Curettage(D&amp;C) Tools  .     For diagnosing or treating uterine conditions.  Cryotherapy Equipment  .      For treating precancerous cervical lesions.  </vt:lpstr>
      <vt:lpstr>PowerPoint Presentation</vt:lpstr>
      <vt:lpstr>Qualifications </vt:lpstr>
      <vt:lpstr>FEATURES AND FUNCTIONALITY</vt:lpstr>
      <vt:lpstr>Services Provided         Function: Showcase the services offered by the gynaecologist.  Functionality: Detailed sections of subsections that describes services like  routine exams, prenatal care, menopause management, fertility consultations, and surgical procedures. This can also include interactive  icons or images representing each services.  Patient Testimonials .         Function: Build trust and establish credibility.  Functionality: Display real patient testimonials in a dedicated section.  You could use quotes, patient names and possibly photos to give it  to a personal touch.</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Vasu R</cp:lastModifiedBy>
  <cp:revision>29</cp:revision>
  <dcterms:created xsi:type="dcterms:W3CDTF">2024-03-29T15:07:22Z</dcterms:created>
  <dcterms:modified xsi:type="dcterms:W3CDTF">2025-09-02T06:03:28Z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