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9" r:id="rId6"/>
    <p:sldId id="260" r:id="rId7"/>
    <p:sldId id="277" r:id="rId8"/>
    <p:sldId id="278" r:id="rId9"/>
    <p:sldId id="286" r:id="rId10"/>
    <p:sldId id="279" r:id="rId11"/>
    <p:sldId id="280" r:id="rId12"/>
    <p:sldId id="262" r:id="rId13"/>
    <p:sldId id="281" r:id="rId14"/>
    <p:sldId id="283" r:id="rId15"/>
    <p:sldId id="282" r:id="rId16"/>
    <p:sldId id="284" r:id="rId17"/>
    <p:sldId id="264" r:id="rId18"/>
    <p:sldId id="285" r:id="rId19"/>
    <p:sldId id="288" r:id="rId20"/>
    <p:sldId id="291" r:id="rId21"/>
    <p:sldId id="293" r:id="rId22"/>
    <p:sldId id="292" r:id="rId23"/>
    <p:sldId id="290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Source Sans Pro" panose="020B0503030403020204" pitchFamily="34" charset="0"/>
      <p:regular r:id="rId30"/>
      <p:bold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58"/>
      </p:cViewPr>
      <p:guideLst>
        <p:guide orient="horz" pos="1620"/>
        <p:guide pos="2880"/>
        <p:guide pos="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444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821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881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399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2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374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59a0bf36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59a0bf36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59a0bf36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59a0bf36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7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59a0bf36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59a0bf36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0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741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525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508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55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78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048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8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32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1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9275" y="343802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 i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3075" y="992400"/>
            <a:ext cx="5682900" cy="21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447725" y="3020700"/>
            <a:ext cx="72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95600" y="152400"/>
            <a:ext cx="2715887" cy="271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200" y="86640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625" y="3678151"/>
            <a:ext cx="2130598" cy="213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724" y="4556824"/>
            <a:ext cx="2512000" cy="2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SECTION_HEADER_1_1_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None/>
              <a:defRPr sz="6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3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None/>
              <a:defRPr sz="6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Boxes">
  <p:cSld name="TITLE_ONLY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654225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3362892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071559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"/>
          </p:nvPr>
        </p:nvSpPr>
        <p:spPr>
          <a:xfrm>
            <a:off x="654250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2"/>
          </p:nvPr>
        </p:nvSpPr>
        <p:spPr>
          <a:xfrm>
            <a:off x="3362900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3"/>
          </p:nvPr>
        </p:nvSpPr>
        <p:spPr>
          <a:xfrm>
            <a:off x="6071575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>
            <a:spLocks noGrp="1"/>
          </p:cNvSpPr>
          <p:nvPr>
            <p:ph type="subTitle" idx="4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1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amatic Text and Photo">
  <p:cSld name="MAIN_POINT_2_2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>
            <a:spLocks noGrp="1"/>
          </p:cNvSpPr>
          <p:nvPr>
            <p:ph type="pic" idx="2"/>
          </p:nvPr>
        </p:nvSpPr>
        <p:spPr>
          <a:xfrm>
            <a:off x="2633150" y="-127000"/>
            <a:ext cx="7450800" cy="5397600"/>
          </a:xfrm>
          <a:prstGeom prst="chevron">
            <a:avLst>
              <a:gd name="adj" fmla="val 50000"/>
            </a:avLst>
          </a:prstGeom>
          <a:noFill/>
          <a:ln>
            <a:noFill/>
          </a:ln>
          <a:effectLst>
            <a:outerShdw blurRad="171450" dist="19050" dir="5400000" algn="bl" rotWithShape="0">
              <a:srgbClr val="000000">
                <a:alpha val="7843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amatic Text and Photo 3">
  <p:cSld name="MAIN_POINT_2_2_1_1">
    <p:bg>
      <p:bgPr>
        <a:solidFill>
          <a:srgbClr val="000000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>
            <a:spLocks noGrp="1"/>
          </p:cNvSpPr>
          <p:nvPr>
            <p:ph type="pic" idx="2"/>
          </p:nvPr>
        </p:nvSpPr>
        <p:spPr>
          <a:xfrm>
            <a:off x="2582350" y="-118525"/>
            <a:ext cx="7450800" cy="5380500"/>
          </a:xfrm>
          <a:prstGeom prst="chevron">
            <a:avLst>
              <a:gd name="adj" fmla="val 50000"/>
            </a:avLst>
          </a:prstGeom>
          <a:noFill/>
          <a:ln>
            <a:noFill/>
          </a:ln>
          <a:effectLst>
            <a:outerShdw blurRad="200025" dist="19050" dir="5400000" algn="bl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2">
  <p:cSld name="CUSTOM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95372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961000" y="-15775"/>
            <a:ext cx="5175052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CUSTOM_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l="308" r="298"/>
          <a:stretch/>
        </p:blipFill>
        <p:spPr>
          <a:xfrm>
            <a:off x="-196217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4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38675" y="1089250"/>
            <a:ext cx="5790900" cy="31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subTitle" idx="2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58">
          <p15:clr>
            <a:srgbClr val="FA7B17"/>
          </p15:clr>
        </p15:guide>
        <p15:guide id="2" pos="40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hotos">
  <p:cSld name="TITLE_4_1_1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>
            <a:spLocks noGrp="1"/>
          </p:cNvSpPr>
          <p:nvPr>
            <p:ph type="pic" idx="2"/>
          </p:nvPr>
        </p:nvSpPr>
        <p:spPr>
          <a:xfrm>
            <a:off x="3415100" y="2578600"/>
            <a:ext cx="5808900" cy="27300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8"/>
          <p:cNvSpPr>
            <a:spLocks noGrp="1"/>
          </p:cNvSpPr>
          <p:nvPr>
            <p:ph type="pic" idx="3"/>
          </p:nvPr>
        </p:nvSpPr>
        <p:spPr>
          <a:xfrm>
            <a:off x="3415100" y="-123775"/>
            <a:ext cx="3399300" cy="26370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8"/>
          <p:cNvSpPr>
            <a:spLocks noGrp="1"/>
          </p:cNvSpPr>
          <p:nvPr>
            <p:ph type="pic" idx="4"/>
          </p:nvPr>
        </p:nvSpPr>
        <p:spPr>
          <a:xfrm>
            <a:off x="6901675" y="-123775"/>
            <a:ext cx="2322300" cy="26370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 idx="5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elements">
  <p:cSld name="TITLE_4_1_1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66" name="Google Shape;6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380998" y="1079775"/>
            <a:ext cx="1702407" cy="1809639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1" name="Google Shape;71;p10"/>
          <p:cNvSpPr/>
          <p:nvPr/>
        </p:nvSpPr>
        <p:spPr>
          <a:xfrm>
            <a:off x="267950" y="3262351"/>
            <a:ext cx="822442" cy="874128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E31933"/>
          </a:solidFill>
          <a:ln>
            <a:noFill/>
          </a:ln>
        </p:spPr>
      </p:sp>
      <p:sp>
        <p:nvSpPr>
          <p:cNvPr id="72" name="Google Shape;72;p10"/>
          <p:cNvSpPr/>
          <p:nvPr/>
        </p:nvSpPr>
        <p:spPr>
          <a:xfrm>
            <a:off x="4367573" y="1079775"/>
            <a:ext cx="1702407" cy="1809639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3" name="Google Shape;73;p10"/>
          <p:cNvSpPr txBox="1">
            <a:spLocks noGrp="1"/>
          </p:cNvSpPr>
          <p:nvPr>
            <p:ph type="subTitle" idx="2"/>
          </p:nvPr>
        </p:nvSpPr>
        <p:spPr>
          <a:xfrm>
            <a:off x="1746200" y="2630350"/>
            <a:ext cx="2571300" cy="2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3164125" y="3262351"/>
            <a:ext cx="822442" cy="874128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</p:sp>
      <p:sp>
        <p:nvSpPr>
          <p:cNvPr id="75" name="Google Shape;75;p10"/>
          <p:cNvSpPr/>
          <p:nvPr/>
        </p:nvSpPr>
        <p:spPr>
          <a:xfrm>
            <a:off x="6019800" y="3262351"/>
            <a:ext cx="822442" cy="874128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6" name="Google Shape;76;p10"/>
          <p:cNvSpPr txBox="1">
            <a:spLocks noGrp="1"/>
          </p:cNvSpPr>
          <p:nvPr>
            <p:ph type="title" idx="3" hasCustomPrompt="1"/>
          </p:nvPr>
        </p:nvSpPr>
        <p:spPr>
          <a:xfrm>
            <a:off x="1746201" y="1121300"/>
            <a:ext cx="3254400" cy="153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0"/>
              <a:buFont typeface="Source Sans Pro"/>
              <a:buNone/>
              <a:defRPr sz="13000" b="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4"/>
          </p:nvPr>
        </p:nvSpPr>
        <p:spPr>
          <a:xfrm>
            <a:off x="5732775" y="2630350"/>
            <a:ext cx="2571300" cy="2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title" idx="5" hasCustomPrompt="1"/>
          </p:nvPr>
        </p:nvSpPr>
        <p:spPr>
          <a:xfrm>
            <a:off x="5732776" y="1121300"/>
            <a:ext cx="3254400" cy="153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0"/>
              <a:buFont typeface="Source Sans Pro"/>
              <a:buNone/>
              <a:defRPr sz="13000" b="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0"/>
          <p:cNvSpPr txBox="1">
            <a:spLocks noGrp="1"/>
          </p:cNvSpPr>
          <p:nvPr>
            <p:ph type="subTitle" idx="6"/>
          </p:nvPr>
        </p:nvSpPr>
        <p:spPr>
          <a:xfrm>
            <a:off x="1173561" y="3971981"/>
            <a:ext cx="2571300" cy="2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title" idx="7" hasCustomPrompt="1"/>
          </p:nvPr>
        </p:nvSpPr>
        <p:spPr>
          <a:xfrm>
            <a:off x="1165869" y="3134019"/>
            <a:ext cx="1810500" cy="82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sz="7200" b="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8"/>
          </p:nvPr>
        </p:nvSpPr>
        <p:spPr>
          <a:xfrm>
            <a:off x="4069736" y="3971981"/>
            <a:ext cx="2571300" cy="2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title" idx="9" hasCustomPrompt="1"/>
          </p:nvPr>
        </p:nvSpPr>
        <p:spPr>
          <a:xfrm>
            <a:off x="4062044" y="3134019"/>
            <a:ext cx="1810500" cy="82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sz="7200" b="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13"/>
          </p:nvPr>
        </p:nvSpPr>
        <p:spPr>
          <a:xfrm>
            <a:off x="6925411" y="3971981"/>
            <a:ext cx="2571300" cy="2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 idx="14" hasCustomPrompt="1"/>
          </p:nvPr>
        </p:nvSpPr>
        <p:spPr>
          <a:xfrm>
            <a:off x="6917719" y="3134019"/>
            <a:ext cx="1810500" cy="82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sz="7200" b="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left rule">
  <p:cSld name="TITLE_4_1_1_2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sp>
        <p:nvSpPr>
          <p:cNvPr id="115" name="Google Shape;115;p12"/>
          <p:cNvSpPr txBox="1">
            <a:spLocks noGrp="1"/>
          </p:cNvSpPr>
          <p:nvPr>
            <p:ph type="subTitle" idx="1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16" name="Google Shape;11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2"/>
          <p:cNvCxnSpPr/>
          <p:nvPr/>
        </p:nvCxnSpPr>
        <p:spPr>
          <a:xfrm>
            <a:off x="529825" y="1206450"/>
            <a:ext cx="0" cy="27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2"/>
          <p:cNvCxnSpPr/>
          <p:nvPr/>
        </p:nvCxnSpPr>
        <p:spPr>
          <a:xfrm>
            <a:off x="3362650" y="1206450"/>
            <a:ext cx="0" cy="27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2"/>
          <p:cNvCxnSpPr/>
          <p:nvPr/>
        </p:nvCxnSpPr>
        <p:spPr>
          <a:xfrm>
            <a:off x="6195475" y="1206450"/>
            <a:ext cx="0" cy="27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2"/>
          <p:cNvSpPr txBox="1"/>
          <p:nvPr/>
        </p:nvSpPr>
        <p:spPr>
          <a:xfrm>
            <a:off x="714875" y="1663450"/>
            <a:ext cx="2424300" cy="22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2"/>
          <p:cNvSpPr txBox="1">
            <a:spLocks noGrp="1"/>
          </p:cNvSpPr>
          <p:nvPr>
            <p:ph type="subTitle" idx="2"/>
          </p:nvPr>
        </p:nvSpPr>
        <p:spPr>
          <a:xfrm>
            <a:off x="688825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body" idx="3"/>
          </p:nvPr>
        </p:nvSpPr>
        <p:spPr>
          <a:xfrm>
            <a:off x="688825" y="1671075"/>
            <a:ext cx="25119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ubTitle" idx="4"/>
          </p:nvPr>
        </p:nvSpPr>
        <p:spPr>
          <a:xfrm>
            <a:off x="3526300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body" idx="5"/>
          </p:nvPr>
        </p:nvSpPr>
        <p:spPr>
          <a:xfrm>
            <a:off x="3526300" y="1671075"/>
            <a:ext cx="25119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subTitle" idx="6"/>
          </p:nvPr>
        </p:nvSpPr>
        <p:spPr>
          <a:xfrm>
            <a:off x="6363775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body" idx="7"/>
          </p:nvPr>
        </p:nvSpPr>
        <p:spPr>
          <a:xfrm>
            <a:off x="6363775" y="1671075"/>
            <a:ext cx="25119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ITLE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ctrTitle"/>
          </p:nvPr>
        </p:nvSpPr>
        <p:spPr>
          <a:xfrm>
            <a:off x="2093850" y="859575"/>
            <a:ext cx="4956300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1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57188" y="4400095"/>
            <a:ext cx="2829624" cy="3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t="19112"/>
          <a:stretch/>
        </p:blipFill>
        <p:spPr>
          <a:xfrm>
            <a:off x="-1530325" y="3251200"/>
            <a:ext cx="12103050" cy="6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61975" y="0"/>
            <a:ext cx="76230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Sans Pro"/>
              <a:buNone/>
              <a:defRPr sz="3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61975" y="1719075"/>
            <a:ext cx="7623000" cy="25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Char char="○"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■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●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○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Font typeface="Source Sans Pro"/>
              <a:buChar char="■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9997" y="4297674"/>
            <a:ext cx="7650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8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mc:AlternateContent xmlns:mc="http://schemas.openxmlformats.org/markup-compatibility/2006" xmlns:p14="http://schemas.microsoft.com/office/powerpoint/2010/main">
    <mc:Choice Requires="p14">
      <p:transition spd="slow" p14:dur="1100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960">
          <p15:clr>
            <a:srgbClr val="EA4335"/>
          </p15:clr>
        </p15:guide>
        <p15:guide id="3" pos="1920">
          <p15:clr>
            <a:srgbClr val="EA4335"/>
          </p15:clr>
        </p15:guide>
        <p15:guide id="4" pos="3840">
          <p15:clr>
            <a:srgbClr val="EA4335"/>
          </p15:clr>
        </p15:guide>
        <p15:guide id="5" pos="4800">
          <p15:clr>
            <a:srgbClr val="EA4335"/>
          </p15:clr>
        </p15:guide>
        <p15:guide id="6" orient="horz" pos="541">
          <p15:clr>
            <a:srgbClr val="EA4335"/>
          </p15:clr>
        </p15:guide>
        <p15:guide id="7" orient="horz" pos="1083">
          <p15:clr>
            <a:srgbClr val="EA4335"/>
          </p15:clr>
        </p15:guide>
        <p15:guide id="8" orient="horz" pos="1624">
          <p15:clr>
            <a:srgbClr val="EA4335"/>
          </p15:clr>
        </p15:guide>
        <p15:guide id="9" orient="horz" pos="2166">
          <p15:clr>
            <a:srgbClr val="EA4335"/>
          </p15:clr>
        </p15:guide>
        <p15:guide id="10" orient="horz" pos="2707">
          <p15:clr>
            <a:srgbClr val="EA4335"/>
          </p15:clr>
        </p15:guide>
        <p15:guide id="11" pos="480">
          <p15:clr>
            <a:srgbClr val="EA4335"/>
          </p15:clr>
        </p15:guide>
        <p15:guide id="12" pos="1440">
          <p15:clr>
            <a:srgbClr val="EA4335"/>
          </p15:clr>
        </p15:guide>
        <p15:guide id="13" pos="2408">
          <p15:clr>
            <a:srgbClr val="EA4335"/>
          </p15:clr>
        </p15:guide>
        <p15:guide id="14" pos="4320">
          <p15:clr>
            <a:srgbClr val="EA4335"/>
          </p15:clr>
        </p15:guide>
        <p15:guide id="15" pos="3358">
          <p15:clr>
            <a:srgbClr val="EA4335"/>
          </p15:clr>
        </p15:guide>
        <p15:guide id="16" pos="528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assan06/nslkdd/dat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swethabotta/IDS_Using_KMEANS" TargetMode="External"/><Relationship Id="rId5" Type="http://schemas.openxmlformats.org/officeDocument/2006/relationships/hyperlink" Target="https://github.com/llSourcell/k_means_clustering/blob/master/kmeans.py" TargetMode="External"/><Relationship Id="rId4" Type="http://schemas.openxmlformats.org/officeDocument/2006/relationships/hyperlink" Target="https://www.researchgate.net/publication/332741848_Implementation_of_K-Means_Clustering_for_Intrusion_Detectio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ctrTitle"/>
          </p:nvPr>
        </p:nvSpPr>
        <p:spPr>
          <a:xfrm>
            <a:off x="361035" y="1211765"/>
            <a:ext cx="6286829" cy="30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IMPLEMENTATION OF K-MEANS CLUSTERING </a:t>
            </a:r>
            <a:endParaRPr sz="2000" dirty="0">
              <a:solidFill>
                <a:srgbClr val="282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5;p21">
            <a:extLst>
              <a:ext uri="{FF2B5EF4-FFF2-40B4-BE49-F238E27FC236}">
                <a16:creationId xmlns:a16="http://schemas.microsoft.com/office/drawing/2014/main" id="{A34F34CE-EDFE-5AC7-9729-E1F1DA91FD6B}"/>
              </a:ext>
            </a:extLst>
          </p:cNvPr>
          <p:cNvSpPr/>
          <p:nvPr/>
        </p:nvSpPr>
        <p:spPr>
          <a:xfrm>
            <a:off x="-677381" y="1516189"/>
            <a:ext cx="7940542" cy="141626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190;p24">
            <a:extLst>
              <a:ext uri="{FF2B5EF4-FFF2-40B4-BE49-F238E27FC236}">
                <a16:creationId xmlns:a16="http://schemas.microsoft.com/office/drawing/2014/main" id="{37D14E7F-957A-E6E5-9A3D-8C0F9EA38A12}"/>
              </a:ext>
            </a:extLst>
          </p:cNvPr>
          <p:cNvSpPr txBox="1">
            <a:spLocks/>
          </p:cNvSpPr>
          <p:nvPr/>
        </p:nvSpPr>
        <p:spPr>
          <a:xfrm>
            <a:off x="361035" y="2267326"/>
            <a:ext cx="6286829" cy="30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Source Sans Pro"/>
              <a:buNone/>
              <a:defRPr sz="5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Font typeface="Red Hat Display"/>
              <a:buNone/>
              <a:defRPr sz="5200" b="1" i="0" u="none" strike="noStrike" cap="none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Font typeface="Red Hat Display"/>
              <a:buNone/>
              <a:defRPr sz="5200" b="1" i="0" u="none" strike="noStrike" cap="none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Font typeface="Red Hat Display"/>
              <a:buNone/>
              <a:defRPr sz="5200" b="1" i="0" u="none" strike="noStrike" cap="none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Font typeface="Red Hat Display"/>
              <a:buNone/>
              <a:defRPr sz="5200" b="1" i="0" u="none" strike="noStrike" cap="none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Font typeface="Red Hat Display"/>
              <a:buNone/>
              <a:defRPr sz="5200" b="1" i="0" u="none" strike="noStrike" cap="none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Font typeface="Red Hat Display"/>
              <a:buNone/>
              <a:defRPr sz="5200" b="1" i="0" u="none" strike="noStrike" cap="none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Font typeface="Red Hat Display"/>
              <a:buNone/>
              <a:defRPr sz="5200" b="1" i="0" u="none" strike="noStrike" cap="none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Font typeface="Red Hat Display"/>
              <a:buNone/>
              <a:defRPr sz="5200" b="1" i="0" u="none" strike="noStrike" cap="none">
                <a:solidFill>
                  <a:srgbClr val="E4252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2000" dirty="0">
                <a:solidFill>
                  <a:srgbClr val="282828"/>
                </a:solidFill>
                <a:latin typeface="Courier New"/>
                <a:cs typeface="Courier New"/>
                <a:sym typeface="Courier New"/>
              </a:rPr>
              <a:t>For Intrusion Detection System</a:t>
            </a:r>
          </a:p>
          <a:p>
            <a:endParaRPr lang="en-US" sz="2000" dirty="0">
              <a:solidFill>
                <a:srgbClr val="282828"/>
              </a:solidFill>
              <a:latin typeface="Courier New"/>
              <a:cs typeface="Courier New"/>
              <a:sym typeface="Courier New"/>
            </a:endParaRPr>
          </a:p>
          <a:p>
            <a:r>
              <a:rPr lang="en-US" sz="1800" dirty="0">
                <a:solidFill>
                  <a:srgbClr val="282828"/>
                </a:solidFill>
                <a:latin typeface="Courier New"/>
                <a:cs typeface="Courier New"/>
                <a:sym typeface="Courier New"/>
              </a:rPr>
              <a:t>A Comparative Study</a:t>
            </a:r>
            <a:endParaRPr lang="en-US" sz="1800" dirty="0">
              <a:solidFill>
                <a:srgbClr val="282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Google Shape;127;p21">
            <a:extLst>
              <a:ext uri="{FF2B5EF4-FFF2-40B4-BE49-F238E27FC236}">
                <a16:creationId xmlns:a16="http://schemas.microsoft.com/office/drawing/2014/main" id="{4B3AABF9-3BA7-F9C0-7651-F4C7B0EA7277}"/>
              </a:ext>
            </a:extLst>
          </p:cNvPr>
          <p:cNvSpPr txBox="1"/>
          <p:nvPr/>
        </p:nvSpPr>
        <p:spPr>
          <a:xfrm>
            <a:off x="361035" y="2900335"/>
            <a:ext cx="27555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Swetha Botta</a:t>
            </a: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UID: 120377631</a:t>
            </a: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Course: ENPM693 CY01</a:t>
            </a: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513886" y="417778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Methodology</a:t>
            </a:r>
            <a:endParaRPr lang="en-US" sz="2500"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Google Shape;125;p21">
            <a:extLst>
              <a:ext uri="{FF2B5EF4-FFF2-40B4-BE49-F238E27FC236}">
                <a16:creationId xmlns:a16="http://schemas.microsoft.com/office/drawing/2014/main" id="{8C305F3E-CFF3-E61B-BFDC-73617399E9F3}"/>
              </a:ext>
            </a:extLst>
          </p:cNvPr>
          <p:cNvSpPr/>
          <p:nvPr/>
        </p:nvSpPr>
        <p:spPr>
          <a:xfrm>
            <a:off x="1177556" y="863518"/>
            <a:ext cx="7054660" cy="193200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6DE75-7BE5-747E-CD2D-30C79738B94B}"/>
              </a:ext>
            </a:extLst>
          </p:cNvPr>
          <p:cNvSpPr txBox="1"/>
          <p:nvPr/>
        </p:nvSpPr>
        <p:spPr>
          <a:xfrm>
            <a:off x="811252" y="1100538"/>
            <a:ext cx="7787268" cy="328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Chose relevant features (</a:t>
            </a:r>
            <a:r>
              <a:rPr lang="en-US" b="0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protocol_type</a:t>
            </a: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attack, </a:t>
            </a:r>
            <a:r>
              <a:rPr lang="en-US" b="0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src_bytes</a:t>
            </a: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dst_bytes</a:t>
            </a: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for the intrusion detection task.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Binary encoding: Converted the 'attack' column to binary (normal=0, anomaly=1) for easier interpretation.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encoding: Transformed categorical features (</a:t>
            </a:r>
            <a:r>
              <a:rPr lang="en-US" b="0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protocol_type</a:t>
            </a: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into numerical format using one-hot encoding.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 Split the dataset into training and testing sets for model evaluation.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 Scaled numerical features using </a:t>
            </a:r>
            <a:r>
              <a:rPr lang="en-US" b="0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ensure equal feature importance.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is crucial for optimizing the performance of machine learning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  <a:r>
              <a:rPr lang="en-US" dirty="0" err="1">
                <a:solidFill>
                  <a:srgbClr val="13343B"/>
                </a:solidFill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dirty="0">
                <a:solidFill>
                  <a:srgbClr val="13343B"/>
                </a:solidFill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3343B"/>
                </a:solidFill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RandomizedSearch</a:t>
            </a:r>
            <a:r>
              <a:rPr lang="en-US" dirty="0">
                <a:solidFill>
                  <a:srgbClr val="13343B"/>
                </a:solidFill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find the best hyperparameters.</a:t>
            </a:r>
            <a:endParaRPr lang="en-US" b="0" i="0" dirty="0">
              <a:solidFill>
                <a:srgbClr val="13343B"/>
              </a:solidFill>
              <a:effectLst/>
              <a:highlight>
                <a:srgbClr val="FCFCF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1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513886" y="818857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Model Implementation</a:t>
            </a:r>
            <a:endParaRPr lang="en-US" sz="2500"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125;p21">
            <a:extLst>
              <a:ext uri="{FF2B5EF4-FFF2-40B4-BE49-F238E27FC236}">
                <a16:creationId xmlns:a16="http://schemas.microsoft.com/office/drawing/2014/main" id="{8C305F3E-CFF3-E61B-BFDC-73617399E9F3}"/>
              </a:ext>
            </a:extLst>
          </p:cNvPr>
          <p:cNvSpPr/>
          <p:nvPr/>
        </p:nvSpPr>
        <p:spPr>
          <a:xfrm>
            <a:off x="1177556" y="1330050"/>
            <a:ext cx="7054660" cy="193200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6DE75-7BE5-747E-CD2D-30C79738B94B}"/>
              </a:ext>
            </a:extLst>
          </p:cNvPr>
          <p:cNvSpPr txBox="1"/>
          <p:nvPr/>
        </p:nvSpPr>
        <p:spPr>
          <a:xfrm>
            <a:off x="1177556" y="2034443"/>
            <a:ext cx="7787268" cy="10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Fitted the K-means model with the best hyperparameters on the training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Predicted clusters for both training and testing data using the fitted model.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Created separate data frames for normal and anomaly data based on the predicted clusters.</a:t>
            </a:r>
          </a:p>
        </p:txBody>
      </p:sp>
    </p:spTree>
    <p:extLst>
      <p:ext uri="{BB962C8B-B14F-4D97-AF65-F5344CB8AC3E}">
        <p14:creationId xmlns:p14="http://schemas.microsoft.com/office/powerpoint/2010/main" val="284013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484691" y="602167"/>
            <a:ext cx="5135524" cy="12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Results(With and Without PCA):</a:t>
            </a:r>
            <a:endParaRPr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68C1A6-AA01-6BB3-4B03-8DE160B72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92" y="1129059"/>
            <a:ext cx="3684351" cy="29968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D02EC1-9BE7-704B-8AC5-746072FED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43" y="1129059"/>
            <a:ext cx="4015952" cy="32847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425799" y="613117"/>
            <a:ext cx="4993693" cy="8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Results(With and Without PCA):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5E9884-7AB5-3B72-CE53-3FD275DB4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00" y="1051347"/>
            <a:ext cx="3897676" cy="3397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F7F0C6-AB3C-E6B1-61A4-4778CA792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477" y="1129059"/>
            <a:ext cx="3816914" cy="33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3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425799" y="613116"/>
            <a:ext cx="4926785" cy="26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Results(With and Without PCA):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8BDEA-4EF5-BE64-3833-7D6D93231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680" y="877437"/>
            <a:ext cx="3731006" cy="3009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82FCAF-D9F5-6163-F74D-1BA9BD16AF1E}"/>
              </a:ext>
            </a:extLst>
          </p:cNvPr>
          <p:cNvSpPr txBox="1"/>
          <p:nvPr/>
        </p:nvSpPr>
        <p:spPr>
          <a:xfrm>
            <a:off x="425800" y="1762418"/>
            <a:ext cx="7028985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A tabular representation of the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model's predictions vs. actual labels.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 (TP):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 correctly identified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 (TN):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instances correctly identified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(FP):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instances misclassified as anomalies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 (FN):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 misclassified as normal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65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513886" y="818857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Computational Complexity</a:t>
            </a:r>
            <a:endParaRPr lang="en-US" sz="2500"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Google Shape;125;p21">
            <a:extLst>
              <a:ext uri="{FF2B5EF4-FFF2-40B4-BE49-F238E27FC236}">
                <a16:creationId xmlns:a16="http://schemas.microsoft.com/office/drawing/2014/main" id="{8C305F3E-CFF3-E61B-BFDC-73617399E9F3}"/>
              </a:ext>
            </a:extLst>
          </p:cNvPr>
          <p:cNvSpPr/>
          <p:nvPr/>
        </p:nvSpPr>
        <p:spPr>
          <a:xfrm>
            <a:off x="1177556" y="1330050"/>
            <a:ext cx="7054660" cy="193200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6DE75-7BE5-747E-CD2D-30C79738B94B}"/>
              </a:ext>
            </a:extLst>
          </p:cNvPr>
          <p:cNvSpPr txBox="1"/>
          <p:nvPr/>
        </p:nvSpPr>
        <p:spPr>
          <a:xfrm>
            <a:off x="1108618" y="1869853"/>
            <a:ext cx="7787268" cy="10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K-means: O(n * k * </a:t>
            </a:r>
            <a:r>
              <a:rPr lang="en-US" b="0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* d)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n: number of samples, k: number of clusters, i: number of iterations, d: number of features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the given dataset and best hyperparameters, the time complexity 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50BEB-FDC4-C8B6-5061-A3E806B9D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18" y="3079587"/>
            <a:ext cx="6210838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11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513886" y="818857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Computational Complexity</a:t>
            </a:r>
            <a:endParaRPr lang="en-US" sz="2500"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Google Shape;125;p21">
            <a:extLst>
              <a:ext uri="{FF2B5EF4-FFF2-40B4-BE49-F238E27FC236}">
                <a16:creationId xmlns:a16="http://schemas.microsoft.com/office/drawing/2014/main" id="{8C305F3E-CFF3-E61B-BFDC-73617399E9F3}"/>
              </a:ext>
            </a:extLst>
          </p:cNvPr>
          <p:cNvSpPr/>
          <p:nvPr/>
        </p:nvSpPr>
        <p:spPr>
          <a:xfrm>
            <a:off x="1177556" y="1330050"/>
            <a:ext cx="7054660" cy="193200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0359D-C619-C14D-791F-CFD191546521}"/>
              </a:ext>
            </a:extLst>
          </p:cNvPr>
          <p:cNvSpPr txBox="1"/>
          <p:nvPr/>
        </p:nvSpPr>
        <p:spPr>
          <a:xfrm>
            <a:off x="1177556" y="1755895"/>
            <a:ext cx="75798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measures overall correctness, precision measures true positives out of predicted positives.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measures true positives out of actual positives.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balances precision and recall, and classification report provides a detailed breakdown of performance metrics for each class.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5AD2F4-D3FA-64C1-E13C-0AFAE892E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83" y="2830423"/>
            <a:ext cx="2118544" cy="190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CDCBD0-5331-34C5-9064-1978D3B5B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683" y="3174221"/>
            <a:ext cx="2103302" cy="4724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794E9F-E686-6843-0126-9FBC103B5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197" y="2758214"/>
            <a:ext cx="4138019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40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Computational Analysis</a:t>
            </a:r>
            <a:endParaRPr lang="en-US" sz="2400"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2"/>
          </p:nvPr>
        </p:nvSpPr>
        <p:spPr>
          <a:xfrm>
            <a:off x="688825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K-NN</a:t>
            </a:r>
            <a:endParaRPr sz="2000" dirty="0"/>
          </a:p>
        </p:txBody>
      </p:sp>
      <p:sp>
        <p:nvSpPr>
          <p:cNvPr id="253" name="Google Shape;253;p32"/>
          <p:cNvSpPr txBox="1">
            <a:spLocks noGrp="1"/>
          </p:cNvSpPr>
          <p:nvPr>
            <p:ph type="body" idx="3"/>
          </p:nvPr>
        </p:nvSpPr>
        <p:spPr>
          <a:xfrm>
            <a:off x="688825" y="1671075"/>
            <a:ext cx="2511900" cy="6483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Identifies anomalies based on the distance to their nearest neighbors.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4"/>
          </p:nvPr>
        </p:nvSpPr>
        <p:spPr>
          <a:xfrm>
            <a:off x="3526300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Random-Forest</a:t>
            </a:r>
            <a:endParaRPr sz="2000" dirty="0"/>
          </a:p>
        </p:txBody>
      </p:sp>
      <p:sp>
        <p:nvSpPr>
          <p:cNvPr id="255" name="Google Shape;255;p32"/>
          <p:cNvSpPr txBox="1">
            <a:spLocks noGrp="1"/>
          </p:cNvSpPr>
          <p:nvPr>
            <p:ph type="body" idx="5"/>
          </p:nvPr>
        </p:nvSpPr>
        <p:spPr>
          <a:xfrm>
            <a:off x="3526300" y="1671075"/>
            <a:ext cx="2511900" cy="6483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Ensemble of decision trees, works well with high-dimensional data.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6"/>
          </p:nvPr>
        </p:nvSpPr>
        <p:spPr>
          <a:xfrm>
            <a:off x="6363775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Isolation Forest</a:t>
            </a:r>
            <a:endParaRPr sz="2000" dirty="0"/>
          </a:p>
        </p:txBody>
      </p:sp>
      <p:sp>
        <p:nvSpPr>
          <p:cNvPr id="257" name="Google Shape;257;p32"/>
          <p:cNvSpPr txBox="1">
            <a:spLocks noGrp="1"/>
          </p:cNvSpPr>
          <p:nvPr>
            <p:ph type="body" idx="7"/>
          </p:nvPr>
        </p:nvSpPr>
        <p:spPr>
          <a:xfrm>
            <a:off x="6363775" y="1671075"/>
            <a:ext cx="2511900" cy="6483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Isolates anomalies by explicitly isolating them instead of profiling normal instances.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495BE-0516-A9E9-00F1-B65182F4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82" y="2441879"/>
            <a:ext cx="2823657" cy="1505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2FC371-9EFA-44EE-F5F6-F47517466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562" y="2319454"/>
            <a:ext cx="2324301" cy="1120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A1C566-E666-0C0A-133F-4420923CB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228" y="3528714"/>
            <a:ext cx="2339543" cy="1219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80C5B0-2CB9-7271-C269-1D94EE39C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774" y="2714913"/>
            <a:ext cx="1805902" cy="3685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4FCB2A-9B1F-6C96-3AD2-0EF2AAE57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3774" y="3380056"/>
            <a:ext cx="1828958" cy="426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F9A5A6-2864-E06A-2D4F-0A1EADBFA960}"/>
              </a:ext>
            </a:extLst>
          </p:cNvPr>
          <p:cNvSpPr txBox="1"/>
          <p:nvPr/>
        </p:nvSpPr>
        <p:spPr>
          <a:xfrm>
            <a:off x="4992254" y="2353464"/>
            <a:ext cx="13715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9B952-B5D1-A8C1-B07A-496DF293FBC2}"/>
              </a:ext>
            </a:extLst>
          </p:cNvPr>
          <p:cNvSpPr txBox="1"/>
          <p:nvPr/>
        </p:nvSpPr>
        <p:spPr>
          <a:xfrm>
            <a:off x="4992253" y="3691065"/>
            <a:ext cx="13715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endParaRPr 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58E74-374F-C614-13AC-088405E97321}"/>
              </a:ext>
            </a:extLst>
          </p:cNvPr>
          <p:cNvSpPr txBox="1"/>
          <p:nvPr/>
        </p:nvSpPr>
        <p:spPr>
          <a:xfrm>
            <a:off x="6248204" y="2387474"/>
            <a:ext cx="13715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94EB-8B02-87BD-F6B1-83BB26EF4CE8}"/>
              </a:ext>
            </a:extLst>
          </p:cNvPr>
          <p:cNvSpPr txBox="1"/>
          <p:nvPr/>
        </p:nvSpPr>
        <p:spPr>
          <a:xfrm>
            <a:off x="6248203" y="3080305"/>
            <a:ext cx="13715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endParaRPr lang="en-US" sz="12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Computational Analysis without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400"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2"/>
          </p:nvPr>
        </p:nvSpPr>
        <p:spPr>
          <a:xfrm>
            <a:off x="688825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K-NN</a:t>
            </a:r>
            <a:endParaRPr sz="2000" dirty="0"/>
          </a:p>
        </p:txBody>
      </p:sp>
      <p:sp>
        <p:nvSpPr>
          <p:cNvPr id="253" name="Google Shape;253;p32"/>
          <p:cNvSpPr txBox="1">
            <a:spLocks noGrp="1"/>
          </p:cNvSpPr>
          <p:nvPr>
            <p:ph type="body" idx="3"/>
          </p:nvPr>
        </p:nvSpPr>
        <p:spPr>
          <a:xfrm>
            <a:off x="688825" y="1671075"/>
            <a:ext cx="2511900" cy="6483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4"/>
          </p:nvPr>
        </p:nvSpPr>
        <p:spPr>
          <a:xfrm>
            <a:off x="3526300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Random-Forest</a:t>
            </a:r>
            <a:endParaRPr sz="2000" dirty="0"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6"/>
          </p:nvPr>
        </p:nvSpPr>
        <p:spPr>
          <a:xfrm>
            <a:off x="6363775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Isolation Forest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D0718-35BE-D44E-CA5B-9EC300E1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9" y="1581464"/>
            <a:ext cx="2774612" cy="2099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F7BEA0-40CF-D11D-F821-0087C0BE4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668" y="1581464"/>
            <a:ext cx="2624532" cy="2132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DE87AA-AABA-B9A3-201B-CBF809FDF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175" y="1570159"/>
            <a:ext cx="2591025" cy="21109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BDB1FE-3263-A7BE-B1DF-6E163AC54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650" y="1602973"/>
            <a:ext cx="2591025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9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Computational Analysis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400"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2"/>
          </p:nvPr>
        </p:nvSpPr>
        <p:spPr>
          <a:xfrm>
            <a:off x="688825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K-NN</a:t>
            </a:r>
            <a:endParaRPr sz="2000" dirty="0"/>
          </a:p>
        </p:txBody>
      </p:sp>
      <p:sp>
        <p:nvSpPr>
          <p:cNvPr id="253" name="Google Shape;253;p32"/>
          <p:cNvSpPr txBox="1">
            <a:spLocks noGrp="1"/>
          </p:cNvSpPr>
          <p:nvPr>
            <p:ph type="body" idx="3"/>
          </p:nvPr>
        </p:nvSpPr>
        <p:spPr>
          <a:xfrm>
            <a:off x="688825" y="1671075"/>
            <a:ext cx="2511900" cy="6483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4"/>
          </p:nvPr>
        </p:nvSpPr>
        <p:spPr>
          <a:xfrm>
            <a:off x="3526300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Random-Forest</a:t>
            </a:r>
            <a:endParaRPr sz="2000" dirty="0"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6"/>
          </p:nvPr>
        </p:nvSpPr>
        <p:spPr>
          <a:xfrm>
            <a:off x="6363775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Isolation Forest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D0718-35BE-D44E-CA5B-9EC300E1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9" y="1581464"/>
            <a:ext cx="2774612" cy="2099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F7BEA0-40CF-D11D-F821-0087C0BE4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668" y="1581464"/>
            <a:ext cx="2624532" cy="2132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DE87AA-AABA-B9A3-201B-CBF809FDF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175" y="1570159"/>
            <a:ext cx="2591025" cy="21109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BDB1FE-3263-A7BE-B1DF-6E163AC54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650" y="1602973"/>
            <a:ext cx="2591025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1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0;p24">
            <a:extLst>
              <a:ext uri="{FF2B5EF4-FFF2-40B4-BE49-F238E27FC236}">
                <a16:creationId xmlns:a16="http://schemas.microsoft.com/office/drawing/2014/main" id="{C60F0E5D-13C5-696D-2C29-C37551866834}"/>
              </a:ext>
            </a:extLst>
          </p:cNvPr>
          <p:cNvSpPr txBox="1">
            <a:spLocks/>
          </p:cNvSpPr>
          <p:nvPr/>
        </p:nvSpPr>
        <p:spPr>
          <a:xfrm>
            <a:off x="2487201" y="806184"/>
            <a:ext cx="6545287" cy="37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Source Sans Pro"/>
              <a:buNone/>
              <a:defRPr sz="5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>
              <a:buSzPts val="5500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 TO INTRUSION DETECTION SYSTEM</a:t>
            </a:r>
            <a:endParaRPr lang="en-US" sz="2000" dirty="0">
              <a:solidFill>
                <a:srgbClr val="282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125;p21">
            <a:extLst>
              <a:ext uri="{FF2B5EF4-FFF2-40B4-BE49-F238E27FC236}">
                <a16:creationId xmlns:a16="http://schemas.microsoft.com/office/drawing/2014/main" id="{4CF664F6-7E82-F71E-294A-C7F6144CFB73}"/>
              </a:ext>
            </a:extLst>
          </p:cNvPr>
          <p:cNvSpPr/>
          <p:nvPr/>
        </p:nvSpPr>
        <p:spPr>
          <a:xfrm>
            <a:off x="1371601" y="1180128"/>
            <a:ext cx="8715168" cy="167468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91154-1778-5089-A67B-8069E9C3DA99}"/>
              </a:ext>
            </a:extLst>
          </p:cNvPr>
          <p:cNvSpPr txBox="1"/>
          <p:nvPr/>
        </p:nvSpPr>
        <p:spPr>
          <a:xfrm>
            <a:off x="3075693" y="1554072"/>
            <a:ext cx="5875020" cy="29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systems are crucial for identifying and preventing cyber threats in today's digital landscape.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cyber attacks continue to evolve, traditional signature-based detection methods are often inadequate.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Anomaly-based intrusion detection using machine learning algorithms offers a more proactive and adaptive approach.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can learn from data and detect patterns that deviate from normal behavior, enabling the identification of previously unknown attacks.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513886" y="818857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endParaRPr lang="en-US" sz="2500"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Google Shape;125;p21">
            <a:extLst>
              <a:ext uri="{FF2B5EF4-FFF2-40B4-BE49-F238E27FC236}">
                <a16:creationId xmlns:a16="http://schemas.microsoft.com/office/drawing/2014/main" id="{8C305F3E-CFF3-E61B-BFDC-73617399E9F3}"/>
              </a:ext>
            </a:extLst>
          </p:cNvPr>
          <p:cNvSpPr/>
          <p:nvPr/>
        </p:nvSpPr>
        <p:spPr>
          <a:xfrm>
            <a:off x="1177556" y="1330050"/>
            <a:ext cx="7054660" cy="193200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1A8C0-BE06-5908-3D13-8AC97CF87C71}"/>
              </a:ext>
            </a:extLst>
          </p:cNvPr>
          <p:cNvSpPr txBox="1"/>
          <p:nvPr/>
        </p:nvSpPr>
        <p:spPr>
          <a:xfrm>
            <a:off x="2033239" y="1802261"/>
            <a:ext cx="66498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https://www.kaggle.com/datasets/hassan06/nslkdd/data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https://www.researchgate.net/publication/332741848_Implementation_of_K-Means_Clustering_for_Intrusion_Detection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https://github.com/llSourcell/k_means_clustering/blob/master/kmeans.py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 REPO: </a:t>
            </a:r>
            <a:r>
              <a:rPr lang="en-US" dirty="0">
                <a:hlinkClick r:id="rId6"/>
              </a:rPr>
              <a:t>https://github.com/swethabotta/IDS_Using_KMEANS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70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513886" y="818857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Discussion on Alternatives</a:t>
            </a:r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Google Shape;125;p21">
            <a:extLst>
              <a:ext uri="{FF2B5EF4-FFF2-40B4-BE49-F238E27FC236}">
                <a16:creationId xmlns:a16="http://schemas.microsoft.com/office/drawing/2014/main" id="{8C305F3E-CFF3-E61B-BFDC-73617399E9F3}"/>
              </a:ext>
            </a:extLst>
          </p:cNvPr>
          <p:cNvSpPr/>
          <p:nvPr/>
        </p:nvSpPr>
        <p:spPr>
          <a:xfrm>
            <a:off x="1177556" y="1330050"/>
            <a:ext cx="7054660" cy="193200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1A8C0-BE06-5908-3D13-8AC97CF87C71}"/>
              </a:ext>
            </a:extLst>
          </p:cNvPr>
          <p:cNvSpPr txBox="1"/>
          <p:nvPr/>
        </p:nvSpPr>
        <p:spPr>
          <a:xfrm>
            <a:off x="1704490" y="1602128"/>
            <a:ext cx="6649844" cy="2914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K-Means: Effective for large datasets, but requires prior knowledge of the number of clusters to be used, and it may not function well with non-globular clusters.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KNN: Simple to use and easy to comprehend, but it struggles with high-dimensional data and is sensitive to changes in parameters.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Forest: Helpful for both local and global anomaly identification, but dependent on parameters and dataset qualities.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Resistant to high-dimensional data, but less interpretable and computationally costly.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trade-off analysis is required since the choice of algorithm depends on variables including interpretability, dimensionality, noise, outliers, and computer resources.</a:t>
            </a:r>
          </a:p>
        </p:txBody>
      </p:sp>
    </p:spTree>
    <p:extLst>
      <p:ext uri="{BB962C8B-B14F-4D97-AF65-F5344CB8AC3E}">
        <p14:creationId xmlns:p14="http://schemas.microsoft.com/office/powerpoint/2010/main" val="2053090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461847" y="703950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endParaRPr lang="en-US" sz="2500"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Google Shape;125;p21">
            <a:extLst>
              <a:ext uri="{FF2B5EF4-FFF2-40B4-BE49-F238E27FC236}">
                <a16:creationId xmlns:a16="http://schemas.microsoft.com/office/drawing/2014/main" id="{8C305F3E-CFF3-E61B-BFDC-73617399E9F3}"/>
              </a:ext>
            </a:extLst>
          </p:cNvPr>
          <p:cNvSpPr/>
          <p:nvPr/>
        </p:nvSpPr>
        <p:spPr>
          <a:xfrm>
            <a:off x="1177556" y="1330050"/>
            <a:ext cx="7054660" cy="193200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63A70-7202-FAB3-2C6C-87064112FEA7}"/>
              </a:ext>
            </a:extLst>
          </p:cNvPr>
          <p:cNvSpPr txBox="1"/>
          <p:nvPr/>
        </p:nvSpPr>
        <p:spPr>
          <a:xfrm>
            <a:off x="789666" y="1229447"/>
            <a:ext cx="8354334" cy="351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b="0" i="0" dirty="0">
              <a:solidFill>
                <a:srgbClr val="13343B"/>
              </a:solidFill>
              <a:effectLst/>
              <a:highlight>
                <a:srgbClr val="FCFCF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Ensemble </a:t>
            </a:r>
            <a:r>
              <a:rPr lang="en-US" sz="1200" b="1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1200" b="0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:Combine</a:t>
            </a:r>
            <a:r>
              <a:rPr lang="en-US" sz="12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K-means with other anomaly detection </a:t>
            </a:r>
            <a:r>
              <a:rPr lang="en-US" sz="1200" b="0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algorithms,Leverage</a:t>
            </a:r>
            <a:r>
              <a:rPr lang="en-US" sz="12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strengths of multiple models for improved 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and </a:t>
            </a:r>
            <a:r>
              <a:rPr lang="en-US" sz="1200" b="1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1200" b="0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:Develop</a:t>
            </a:r>
            <a:r>
              <a:rPr lang="en-US" sz="12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methods to interpret learned cluster </a:t>
            </a:r>
            <a:r>
              <a:rPr lang="en-US" sz="1200" b="0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representations,Enhance</a:t>
            </a:r>
            <a:r>
              <a:rPr lang="en-US" sz="12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explainability for better understanding of anomalies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Adaptive and Online Learning</a:t>
            </a:r>
            <a:r>
              <a:rPr lang="en-US" sz="12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Develop online or incremental versions of K-</a:t>
            </a:r>
            <a:r>
              <a:rPr lang="en-US" sz="1200" b="0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mean.Adapt</a:t>
            </a:r>
            <a:r>
              <a:rPr lang="en-US" sz="12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concept drift and evolving attack patterns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Handling High-Dimensional Data</a:t>
            </a:r>
            <a:r>
              <a:rPr lang="en-US" sz="12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Use sparse data representation for efficient computation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improvements: </a:t>
            </a:r>
            <a:r>
              <a:rPr lang="en-US" sz="12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Combine with other techniques, explore alternative distance measures, and develop incremental versions for real-time detection.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3343B"/>
              </a:solidFill>
              <a:effectLst/>
              <a:highlight>
                <a:srgbClr val="FCFCF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3343B"/>
              </a:solidFill>
              <a:effectLst/>
              <a:highlight>
                <a:srgbClr val="FCFCF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03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ctrTitle"/>
          </p:nvPr>
        </p:nvSpPr>
        <p:spPr>
          <a:xfrm>
            <a:off x="413074" y="1546302"/>
            <a:ext cx="6286829" cy="101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THANKYOU!</a:t>
            </a:r>
            <a:endParaRPr sz="2000" dirty="0">
              <a:solidFill>
                <a:srgbClr val="282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5;p21">
            <a:extLst>
              <a:ext uri="{FF2B5EF4-FFF2-40B4-BE49-F238E27FC236}">
                <a16:creationId xmlns:a16="http://schemas.microsoft.com/office/drawing/2014/main" id="{A34F34CE-EDFE-5AC7-9729-E1F1DA91FD6B}"/>
              </a:ext>
            </a:extLst>
          </p:cNvPr>
          <p:cNvSpPr/>
          <p:nvPr/>
        </p:nvSpPr>
        <p:spPr>
          <a:xfrm>
            <a:off x="-684816" y="2556971"/>
            <a:ext cx="8490670" cy="104454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9700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0;p24">
            <a:extLst>
              <a:ext uri="{FF2B5EF4-FFF2-40B4-BE49-F238E27FC236}">
                <a16:creationId xmlns:a16="http://schemas.microsoft.com/office/drawing/2014/main" id="{91EAE15E-9DB0-6373-77F0-31739BA9555E}"/>
              </a:ext>
            </a:extLst>
          </p:cNvPr>
          <p:cNvSpPr txBox="1">
            <a:spLocks/>
          </p:cNvSpPr>
          <p:nvPr/>
        </p:nvSpPr>
        <p:spPr>
          <a:xfrm>
            <a:off x="2487201" y="806184"/>
            <a:ext cx="6545287" cy="37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Source Sans Pro"/>
              <a:buNone/>
              <a:defRPr sz="5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>
              <a:buSzPts val="5500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CLUSTERING IN INTRUSION DETECTION SYSTEM</a:t>
            </a:r>
            <a:endParaRPr lang="en-US" sz="2000" dirty="0">
              <a:solidFill>
                <a:srgbClr val="282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125;p21">
            <a:extLst>
              <a:ext uri="{FF2B5EF4-FFF2-40B4-BE49-F238E27FC236}">
                <a16:creationId xmlns:a16="http://schemas.microsoft.com/office/drawing/2014/main" id="{61027A7C-D4E8-9BB9-2584-EEEEFB3754B2}"/>
              </a:ext>
            </a:extLst>
          </p:cNvPr>
          <p:cNvSpPr/>
          <p:nvPr/>
        </p:nvSpPr>
        <p:spPr>
          <a:xfrm>
            <a:off x="1408772" y="1133622"/>
            <a:ext cx="8337394" cy="232360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CACDC-65CD-1500-FA2A-CCD4FECB4934}"/>
              </a:ext>
            </a:extLst>
          </p:cNvPr>
          <p:cNvSpPr txBox="1"/>
          <p:nvPr/>
        </p:nvSpPr>
        <p:spPr>
          <a:xfrm>
            <a:off x="3157468" y="1871496"/>
            <a:ext cx="5875020" cy="23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is a data analysis technique that groups similar data points together based on specific characteristics or features.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helps in identifying patterns and anomalies in network traffic, enabling proactive threat detection and effective incident response.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K-Means clustering: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is a popular unsupervised machine learning algorithm used for clustering data points into distinct groups.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508FF3-A8D3-87E4-43F0-926639222D5C}"/>
              </a:ext>
            </a:extLst>
          </p:cNvPr>
          <p:cNvSpPr txBox="1"/>
          <p:nvPr/>
        </p:nvSpPr>
        <p:spPr>
          <a:xfrm>
            <a:off x="2587083" y="782815"/>
            <a:ext cx="7248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5500"/>
            </a:pPr>
            <a:r>
              <a:rPr lang="en-US" sz="2000" b="1" dirty="0">
                <a:solidFill>
                  <a:schemeClr val="dk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K-MEANS CLUSTERING 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92E22-4A30-00BF-12AA-02B07B80BC48}"/>
              </a:ext>
            </a:extLst>
          </p:cNvPr>
          <p:cNvSpPr txBox="1"/>
          <p:nvPr/>
        </p:nvSpPr>
        <p:spPr>
          <a:xfrm>
            <a:off x="3157468" y="1398527"/>
            <a:ext cx="5875020" cy="29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is a popular unsupervised learning technique used for anomaly detection.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by partitioning the data into K clusters based on similarity.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iteratively assigns data points to the nearest cluster centroid and updates the centroids until convergence.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Simple and efficient, scales well to large datasets, and can handle numerical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Sensitive to initial centroid positions, assumes spherical clusters, and requires specifying the number of clusters (K) in advance.</a:t>
            </a:r>
          </a:p>
        </p:txBody>
      </p:sp>
      <p:sp>
        <p:nvSpPr>
          <p:cNvPr id="10" name="Google Shape;125;p21">
            <a:extLst>
              <a:ext uri="{FF2B5EF4-FFF2-40B4-BE49-F238E27FC236}">
                <a16:creationId xmlns:a16="http://schemas.microsoft.com/office/drawing/2014/main" id="{DDF6CA0F-62F9-5046-34EC-9AD5CA70C6A1}"/>
              </a:ext>
            </a:extLst>
          </p:cNvPr>
          <p:cNvSpPr/>
          <p:nvPr/>
        </p:nvSpPr>
        <p:spPr>
          <a:xfrm>
            <a:off x="1888832" y="1030415"/>
            <a:ext cx="5875020" cy="183694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0;p24">
            <a:extLst>
              <a:ext uri="{FF2B5EF4-FFF2-40B4-BE49-F238E27FC236}">
                <a16:creationId xmlns:a16="http://schemas.microsoft.com/office/drawing/2014/main" id="{91EAE15E-9DB0-6373-77F0-31739BA9555E}"/>
              </a:ext>
            </a:extLst>
          </p:cNvPr>
          <p:cNvSpPr txBox="1">
            <a:spLocks/>
          </p:cNvSpPr>
          <p:nvPr/>
        </p:nvSpPr>
        <p:spPr>
          <a:xfrm>
            <a:off x="2487201" y="806184"/>
            <a:ext cx="6545287" cy="37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Source Sans Pro"/>
              <a:buNone/>
              <a:defRPr sz="5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>
              <a:buSzPts val="5500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Applications of K-Means In IDS:</a:t>
            </a:r>
            <a:endParaRPr lang="en-US" sz="2000" dirty="0">
              <a:solidFill>
                <a:srgbClr val="282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125;p21">
            <a:extLst>
              <a:ext uri="{FF2B5EF4-FFF2-40B4-BE49-F238E27FC236}">
                <a16:creationId xmlns:a16="http://schemas.microsoft.com/office/drawing/2014/main" id="{61027A7C-D4E8-9BB9-2584-EEEEFB3754B2}"/>
              </a:ext>
            </a:extLst>
          </p:cNvPr>
          <p:cNvSpPr/>
          <p:nvPr/>
        </p:nvSpPr>
        <p:spPr>
          <a:xfrm>
            <a:off x="1408772" y="1133622"/>
            <a:ext cx="8337394" cy="232360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CACDC-65CD-1500-FA2A-CCD4FECB4934}"/>
              </a:ext>
            </a:extLst>
          </p:cNvPr>
          <p:cNvSpPr txBox="1"/>
          <p:nvPr/>
        </p:nvSpPr>
        <p:spPr>
          <a:xfrm>
            <a:off x="3157468" y="1365982"/>
            <a:ext cx="5875020" cy="39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Traffic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Monitoring:Cluster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traffic data to identify anomalous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patterns.Detect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distributed denial-of-service (DDoS) attacks, port scans,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Detection:Cluster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executable files or malware samples based on their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characteristics.Identify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or unknown malware variants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Insider Threat Detection: Cluster user behavior patterns to detect insider threats or policy violations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Detection: Cluster financial transactions to detect fraudulent activities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Analytics: Cluster security logs and events for anomaly detection and threat intelligence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2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522405" y="-42101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500" b="1" dirty="0">
                <a:solidFill>
                  <a:schemeClr val="dk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Workflow</a:t>
            </a:r>
            <a:endParaRPr sz="2500"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125;p21">
            <a:extLst>
              <a:ext uri="{FF2B5EF4-FFF2-40B4-BE49-F238E27FC236}">
                <a16:creationId xmlns:a16="http://schemas.microsoft.com/office/drawing/2014/main" id="{8C305F3E-CFF3-E61B-BFDC-73617399E9F3}"/>
              </a:ext>
            </a:extLst>
          </p:cNvPr>
          <p:cNvSpPr/>
          <p:nvPr/>
        </p:nvSpPr>
        <p:spPr>
          <a:xfrm>
            <a:off x="3641432" y="400305"/>
            <a:ext cx="2126908" cy="183694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3A468-D40C-11F7-D290-D8470033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17" y="798106"/>
            <a:ext cx="785885" cy="994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81EBF9-1322-C1F6-2CFE-D9CA28C81A5C}"/>
              </a:ext>
            </a:extLst>
          </p:cNvPr>
          <p:cNvSpPr txBox="1"/>
          <p:nvPr/>
        </p:nvSpPr>
        <p:spPr>
          <a:xfrm>
            <a:off x="967596" y="1809735"/>
            <a:ext cx="853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5500"/>
            </a:pP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EF82DE-4216-F89B-8F17-EC7084CF65CA}"/>
              </a:ext>
            </a:extLst>
          </p:cNvPr>
          <p:cNvCxnSpPr/>
          <p:nvPr/>
        </p:nvCxnSpPr>
        <p:spPr>
          <a:xfrm>
            <a:off x="2127504" y="1253679"/>
            <a:ext cx="1170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FE30E4F-AB89-8217-4C10-CCB874F43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118" y="798106"/>
            <a:ext cx="1074513" cy="10897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48F980-A4E3-09D5-CF3C-6C532400793B}"/>
              </a:ext>
            </a:extLst>
          </p:cNvPr>
          <p:cNvCxnSpPr/>
          <p:nvPr/>
        </p:nvCxnSpPr>
        <p:spPr>
          <a:xfrm>
            <a:off x="5070551" y="1301070"/>
            <a:ext cx="1170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BF1EE54-FD63-3E3B-296B-A88F559DE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664" y="840020"/>
            <a:ext cx="952583" cy="1005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E56242-AA97-03AA-9B5A-3C37630B6580}"/>
              </a:ext>
            </a:extLst>
          </p:cNvPr>
          <p:cNvCxnSpPr>
            <a:cxnSpLocks/>
          </p:cNvCxnSpPr>
          <p:nvPr/>
        </p:nvCxnSpPr>
        <p:spPr>
          <a:xfrm>
            <a:off x="7618779" y="2025774"/>
            <a:ext cx="0" cy="77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0CFE76-0CE3-678B-2732-5AA30B109811}"/>
              </a:ext>
            </a:extLst>
          </p:cNvPr>
          <p:cNvSpPr txBox="1"/>
          <p:nvPr/>
        </p:nvSpPr>
        <p:spPr>
          <a:xfrm>
            <a:off x="6977865" y="2983987"/>
            <a:ext cx="12818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5500"/>
            </a:pPr>
            <a:r>
              <a:rPr lang="en-US" sz="1100" b="1" dirty="0">
                <a:solidFill>
                  <a:schemeClr val="dk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Finding optimum </a:t>
            </a:r>
            <a:r>
              <a:rPr lang="en-US" sz="1100" b="1" dirty="0" err="1">
                <a:solidFill>
                  <a:schemeClr val="dk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no.of</a:t>
            </a:r>
            <a:r>
              <a:rPr lang="en-US" sz="1100" b="1" dirty="0">
                <a:solidFill>
                  <a:schemeClr val="dk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 clusters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BE1952-B66C-6CCD-F773-803C380E0B3D}"/>
              </a:ext>
            </a:extLst>
          </p:cNvPr>
          <p:cNvCxnSpPr>
            <a:cxnSpLocks/>
          </p:cNvCxnSpPr>
          <p:nvPr/>
        </p:nvCxnSpPr>
        <p:spPr>
          <a:xfrm flipH="1">
            <a:off x="5574792" y="3270202"/>
            <a:ext cx="133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7E46B3-1B40-D6E3-2C5B-4FB73F1774BF}"/>
              </a:ext>
            </a:extLst>
          </p:cNvPr>
          <p:cNvSpPr txBox="1"/>
          <p:nvPr/>
        </p:nvSpPr>
        <p:spPr>
          <a:xfrm>
            <a:off x="3931086" y="2959060"/>
            <a:ext cx="12818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5500"/>
            </a:pPr>
            <a:r>
              <a:rPr lang="en-US" sz="1100" b="1" dirty="0">
                <a:solidFill>
                  <a:schemeClr val="dk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K-Means Modeling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6D875C-6485-444A-D4CC-E8966261F3A9}"/>
              </a:ext>
            </a:extLst>
          </p:cNvPr>
          <p:cNvCxnSpPr>
            <a:cxnSpLocks/>
          </p:cNvCxnSpPr>
          <p:nvPr/>
        </p:nvCxnSpPr>
        <p:spPr>
          <a:xfrm flipH="1">
            <a:off x="2240280" y="3165057"/>
            <a:ext cx="133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C07211-7502-B714-BCFD-96F6ABFBF1E2}"/>
              </a:ext>
            </a:extLst>
          </p:cNvPr>
          <p:cNvSpPr txBox="1"/>
          <p:nvPr/>
        </p:nvSpPr>
        <p:spPr>
          <a:xfrm>
            <a:off x="644245" y="2926721"/>
            <a:ext cx="12818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5500"/>
            </a:pPr>
            <a:r>
              <a:rPr lang="en-US" sz="1100" b="1" dirty="0">
                <a:solidFill>
                  <a:schemeClr val="dk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Data Visualization(Confusion Matrix)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513886" y="417778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500" b="1" dirty="0">
                <a:solidFill>
                  <a:schemeClr val="dk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Principal Component Analysis</a:t>
            </a:r>
            <a:endParaRPr sz="2500"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125;p21">
            <a:extLst>
              <a:ext uri="{FF2B5EF4-FFF2-40B4-BE49-F238E27FC236}">
                <a16:creationId xmlns:a16="http://schemas.microsoft.com/office/drawing/2014/main" id="{8C305F3E-CFF3-E61B-BFDC-73617399E9F3}"/>
              </a:ext>
            </a:extLst>
          </p:cNvPr>
          <p:cNvSpPr/>
          <p:nvPr/>
        </p:nvSpPr>
        <p:spPr>
          <a:xfrm>
            <a:off x="1177556" y="863518"/>
            <a:ext cx="7054660" cy="193200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6DE75-7BE5-747E-CD2D-30C79738B94B}"/>
              </a:ext>
            </a:extLst>
          </p:cNvPr>
          <p:cNvSpPr txBox="1"/>
          <p:nvPr/>
        </p:nvSpPr>
        <p:spPr>
          <a:xfrm>
            <a:off x="811252" y="1100538"/>
            <a:ext cx="7787268" cy="26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PCA is a statistical technique used for dimensionality reduction.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dimensionality of high-dimensional </a:t>
            </a:r>
            <a:r>
              <a:rPr lang="en-US" b="0" i="0" dirty="0" err="1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data:High-dimensional</a:t>
            </a: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data can be computationally expensive and prone to the curse of dimensionality.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PCA helps reduce the number of features while preserving the most important information.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 reducing the dimensions to 2 or 3, PCA allows for better visualization and understanding of the data structure.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PCA can be used as a preprocessing step to improve the performance and efficiency of other machine learning algorithms, such as clustering, classification, and regression.</a:t>
            </a:r>
          </a:p>
        </p:txBody>
      </p:sp>
    </p:spTree>
    <p:extLst>
      <p:ext uri="{BB962C8B-B14F-4D97-AF65-F5344CB8AC3E}">
        <p14:creationId xmlns:p14="http://schemas.microsoft.com/office/powerpoint/2010/main" val="201404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513886" y="417778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500" b="1" dirty="0">
                <a:solidFill>
                  <a:schemeClr val="dk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Dataset Description</a:t>
            </a:r>
            <a:endParaRPr sz="2500"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125;p21">
            <a:extLst>
              <a:ext uri="{FF2B5EF4-FFF2-40B4-BE49-F238E27FC236}">
                <a16:creationId xmlns:a16="http://schemas.microsoft.com/office/drawing/2014/main" id="{8C305F3E-CFF3-E61B-BFDC-73617399E9F3}"/>
              </a:ext>
            </a:extLst>
          </p:cNvPr>
          <p:cNvSpPr/>
          <p:nvPr/>
        </p:nvSpPr>
        <p:spPr>
          <a:xfrm>
            <a:off x="1177556" y="863518"/>
            <a:ext cx="7054660" cy="193200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6DE75-7BE5-747E-CD2D-30C79738B94B}"/>
              </a:ext>
            </a:extLst>
          </p:cNvPr>
          <p:cNvSpPr txBox="1"/>
          <p:nvPr/>
        </p:nvSpPr>
        <p:spPr>
          <a:xfrm>
            <a:off x="811252" y="1100538"/>
            <a:ext cx="7787268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widely-used benchmark dataset for intrusion detection systems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Contains network traffic data collected from simulated military network environment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contains 41 features in total along with both numeric and categorical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Examples: duration, protocol type, service, bytes transferred, flags, error rates,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relevant features: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protocol_type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attack,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src_bytes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dst_bytes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'attack' column to binary (normal=0, anomaly=1)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encoded categorical features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388964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ctrTitle"/>
          </p:nvPr>
        </p:nvSpPr>
        <p:spPr>
          <a:xfrm>
            <a:off x="413074" y="1546302"/>
            <a:ext cx="6286829" cy="101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endParaRPr sz="2000" dirty="0">
              <a:solidFill>
                <a:srgbClr val="282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5;p21">
            <a:extLst>
              <a:ext uri="{FF2B5EF4-FFF2-40B4-BE49-F238E27FC236}">
                <a16:creationId xmlns:a16="http://schemas.microsoft.com/office/drawing/2014/main" id="{A34F34CE-EDFE-5AC7-9729-E1F1DA91FD6B}"/>
              </a:ext>
            </a:extLst>
          </p:cNvPr>
          <p:cNvSpPr/>
          <p:nvPr/>
        </p:nvSpPr>
        <p:spPr>
          <a:xfrm>
            <a:off x="-684816" y="2556971"/>
            <a:ext cx="8490670" cy="104454"/>
          </a:xfrm>
          <a:prstGeom prst="mathMinus">
            <a:avLst>
              <a:gd name="adj1" fmla="val 2352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13491790"/>
      </p:ext>
    </p:extLst>
  </p:cSld>
  <p:clrMapOvr>
    <a:masterClrMapping/>
  </p:clrMapOvr>
</p:sld>
</file>

<file path=ppt/theme/theme1.xml><?xml version="1.0" encoding="utf-8"?>
<a:theme xmlns:a="http://schemas.openxmlformats.org/drawingml/2006/main" name="Fearlessly Forward / LIGHT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E6E6E6"/>
      </a:lt2>
      <a:accent1>
        <a:srgbClr val="E21833"/>
      </a:accent1>
      <a:accent2>
        <a:srgbClr val="A41124"/>
      </a:accent2>
      <a:accent3>
        <a:srgbClr val="820E1D"/>
      </a:accent3>
      <a:accent4>
        <a:srgbClr val="FFD200"/>
      </a:accent4>
      <a:accent5>
        <a:srgbClr val="CBA700"/>
      </a:accent5>
      <a:accent6>
        <a:srgbClr val="715D00"/>
      </a:accent6>
      <a:hlink>
        <a:srgbClr val="E218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1265</Words>
  <Application>Microsoft Office PowerPoint</Application>
  <PresentationFormat>On-screen Show (16:9)</PresentationFormat>
  <Paragraphs>142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Source Sans Pro</vt:lpstr>
      <vt:lpstr>Lato</vt:lpstr>
      <vt:lpstr>Wingdings</vt:lpstr>
      <vt:lpstr>Times New Roman</vt:lpstr>
      <vt:lpstr>Courier New</vt:lpstr>
      <vt:lpstr>Fearlessly Forward / LIGHT</vt:lpstr>
      <vt:lpstr>IMPLEMENTATION OF K-MEANS CLUSTERING </vt:lpstr>
      <vt:lpstr>PowerPoint Presentation</vt:lpstr>
      <vt:lpstr>PowerPoint Presentation</vt:lpstr>
      <vt:lpstr>PowerPoint Presentation</vt:lpstr>
      <vt:lpstr>PowerPoint Presentation</vt:lpstr>
      <vt:lpstr>Workflow</vt:lpstr>
      <vt:lpstr>Principal Component Analysis</vt:lpstr>
      <vt:lpstr>Dataset Description</vt:lpstr>
      <vt:lpstr>IMPLEMENTATION</vt:lpstr>
      <vt:lpstr>Methodology</vt:lpstr>
      <vt:lpstr>Model Implementation</vt:lpstr>
      <vt:lpstr>Results(With and Without PCA):</vt:lpstr>
      <vt:lpstr>Results(With and Without PCA):</vt:lpstr>
      <vt:lpstr>Results(With and Without PCA):</vt:lpstr>
      <vt:lpstr>Computational Complexity</vt:lpstr>
      <vt:lpstr>Computational Complexity</vt:lpstr>
      <vt:lpstr>Computational Analysis</vt:lpstr>
      <vt:lpstr>Computational Analysis without pca:</vt:lpstr>
      <vt:lpstr>Computational Analysis with pca:</vt:lpstr>
      <vt:lpstr>REFERENCES</vt:lpstr>
      <vt:lpstr>Discussion on Alternatives</vt:lpstr>
      <vt:lpstr>CONCLUSION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K-MEANS CLUSTERING ALGORITHM FOR INTRUSION DETECTION SYSTEM</dc:title>
  <cp:lastModifiedBy>Swetha Botta</cp:lastModifiedBy>
  <cp:revision>31</cp:revision>
  <dcterms:modified xsi:type="dcterms:W3CDTF">2024-05-12T03:49:16Z</dcterms:modified>
</cp:coreProperties>
</file>