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4" r:id="rId3"/>
    <p:sldId id="257" r:id="rId4"/>
    <p:sldId id="258" r:id="rId5"/>
    <p:sldId id="261" r:id="rId6"/>
    <p:sldId id="259" r:id="rId7"/>
    <p:sldId id="260" r:id="rId8"/>
    <p:sldId id="264" r:id="rId9"/>
    <p:sldId id="262" r:id="rId10"/>
    <p:sldId id="263" r:id="rId11"/>
    <p:sldId id="265" r:id="rId12"/>
    <p:sldId id="266" r:id="rId13"/>
    <p:sldId id="267" r:id="rId14"/>
    <p:sldId id="268" r:id="rId15"/>
    <p:sldId id="270" r:id="rId16"/>
    <p:sldId id="283" r:id="rId17"/>
    <p:sldId id="271" r:id="rId18"/>
    <p:sldId id="272" r:id="rId19"/>
    <p:sldId id="269" r:id="rId20"/>
    <p:sldId id="273" r:id="rId21"/>
    <p:sldId id="274" r:id="rId22"/>
    <p:sldId id="282" r:id="rId23"/>
    <p:sldId id="275" r:id="rId24"/>
    <p:sldId id="276" r:id="rId25"/>
    <p:sldId id="278" r:id="rId26"/>
    <p:sldId id="277" r:id="rId27"/>
    <p:sldId id="281"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tha Swetha" initials="SS" lastIdx="1" clrIdx="0">
    <p:extLst>
      <p:ext uri="{19B8F6BF-5375-455C-9EA6-DF929625EA0E}">
        <p15:presenceInfo xmlns:p15="http://schemas.microsoft.com/office/powerpoint/2012/main" userId="c50446d01476af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commentAuthors" Target="commentAuthor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1T23:31:51.078" idx="1">
    <p:pos x="7152" y="1150"/>
    <p:text>conclusion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720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377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071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677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149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11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407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978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871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2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1095491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chakradharmattapalli/future-sales-prediction"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b="1" dirty="0">
                <a:ea typeface="+mj-lt"/>
                <a:cs typeface="+mj-lt"/>
              </a:rPr>
              <a:t>  Future Sales Prediction</a:t>
            </a:r>
            <a:br>
              <a:rPr lang="en-US" sz="2400" b="1" dirty="0">
                <a:ea typeface="+mj-lt"/>
                <a:cs typeface="+mj-lt"/>
              </a:rPr>
            </a:br>
            <a:r>
              <a:rPr lang="en-US" sz="2400" b="1" dirty="0">
                <a:ea typeface="+mj-lt"/>
                <a:cs typeface="+mj-lt"/>
              </a:rPr>
              <a:t> Name: CT .Swetha</a:t>
            </a:r>
            <a:br>
              <a:rPr lang="en-US" sz="2400" b="1" dirty="0">
                <a:ea typeface="+mj-lt"/>
                <a:cs typeface="+mj-lt"/>
              </a:rPr>
            </a:br>
            <a:r>
              <a:rPr lang="en-US" sz="2400" b="1" dirty="0">
                <a:ea typeface="+mj-lt"/>
                <a:cs typeface="+mj-lt"/>
              </a:rPr>
              <a:t> Reg.no:912421104049 </a:t>
            </a:r>
            <a:endParaRPr lang="en-US" sz="2400" b="1">
              <a:ea typeface="Calibri Light"/>
              <a:cs typeface="Calibri Ligh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4BE9-D645-D78E-22F5-769BD0C32E1C}"/>
              </a:ext>
            </a:extLst>
          </p:cNvPr>
          <p:cNvSpPr>
            <a:spLocks noGrp="1"/>
          </p:cNvSpPr>
          <p:nvPr>
            <p:ph type="title"/>
          </p:nvPr>
        </p:nvSpPr>
        <p:spPr/>
        <p:txBody>
          <a:bodyPr/>
          <a:lstStyle/>
          <a:p>
            <a:r>
              <a:rPr lang="en-US" sz="2800" b="1" dirty="0">
                <a:latin typeface="Calibri"/>
                <a:ea typeface="Calibri"/>
                <a:cs typeface="Calibri"/>
              </a:rPr>
              <a:t>What is predicting sales of a product?</a:t>
            </a:r>
            <a:endParaRPr lang="en-US" b="1" dirty="0"/>
          </a:p>
        </p:txBody>
      </p:sp>
      <p:sp>
        <p:nvSpPr>
          <p:cNvPr id="3" name="Content Placeholder 2">
            <a:extLst>
              <a:ext uri="{FF2B5EF4-FFF2-40B4-BE49-F238E27FC236}">
                <a16:creationId xmlns:a16="http://schemas.microsoft.com/office/drawing/2014/main" id="{3A9122F3-ACB6-2ABE-9220-A39139EF288E}"/>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Use affordable market research techniques</a:t>
            </a:r>
          </a:p>
          <a:p>
            <a:pPr marL="0" indent="0">
              <a:buNone/>
            </a:pPr>
            <a:r>
              <a:rPr lang="en-US" dirty="0">
                <a:ea typeface="+mn-lt"/>
                <a:cs typeface="+mn-lt"/>
              </a:rPr>
              <a:t> • Ask your sales team. Sales representatives know your market            intimately, including what your competitors are doing. …</a:t>
            </a:r>
          </a:p>
          <a:p>
            <a:pPr marL="0" indent="0">
              <a:buNone/>
            </a:pPr>
            <a:r>
              <a:rPr lang="en-US" dirty="0">
                <a:ea typeface="+mn-lt"/>
                <a:cs typeface="+mn-lt"/>
              </a:rPr>
              <a:t> • Seek other sources of intelligence. ... </a:t>
            </a:r>
            <a:endParaRPr lang="en-US">
              <a:ea typeface="+mn-lt"/>
              <a:cs typeface="+mn-lt"/>
            </a:endParaRPr>
          </a:p>
          <a:p>
            <a:pPr marL="0" indent="0">
              <a:buNone/>
            </a:pPr>
            <a:r>
              <a:rPr lang="en-US" dirty="0">
                <a:ea typeface="+mn-lt"/>
                <a:cs typeface="+mn-lt"/>
              </a:rPr>
              <a:t> • Consider primary research. …</a:t>
            </a:r>
          </a:p>
          <a:p>
            <a:pPr marL="0" indent="0">
              <a:buNone/>
            </a:pPr>
            <a:r>
              <a:rPr lang="en-US" dirty="0">
                <a:ea typeface="+mn-lt"/>
                <a:cs typeface="+mn-lt"/>
              </a:rPr>
              <a:t> • Start with a pilot project. ... </a:t>
            </a:r>
            <a:endParaRPr lang="en-US">
              <a:ea typeface="+mn-lt"/>
              <a:cs typeface="+mn-lt"/>
            </a:endParaRPr>
          </a:p>
          <a:p>
            <a:pPr marL="0" indent="0">
              <a:buNone/>
            </a:pPr>
            <a:r>
              <a:rPr lang="en-US" dirty="0">
                <a:ea typeface="+mn-lt"/>
                <a:cs typeface="+mn-lt"/>
              </a:rPr>
              <a:t>• Monitor your results and adjust</a:t>
            </a:r>
            <a:endParaRPr lang="en-US" dirty="0">
              <a:ea typeface="Calibri"/>
              <a:cs typeface="Calibri"/>
            </a:endParaRPr>
          </a:p>
        </p:txBody>
      </p:sp>
    </p:spTree>
    <p:extLst>
      <p:ext uri="{BB962C8B-B14F-4D97-AF65-F5344CB8AC3E}">
        <p14:creationId xmlns:p14="http://schemas.microsoft.com/office/powerpoint/2010/main" val="404473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1204-F20E-0AC6-8352-0E9C11E8C2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BA857-D9EF-E1B5-D32E-60A5ACDD72CB}"/>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This series of articles was designed to explain how to use Python in a simplistic way to fuel your company’s growth by applying the predictive approach to all your actions.</a:t>
            </a:r>
          </a:p>
          <a:p>
            <a:r>
              <a:rPr lang="en-US" dirty="0">
                <a:ea typeface="+mn-lt"/>
                <a:cs typeface="+mn-lt"/>
              </a:rPr>
              <a:t> It will be a combination of programming, data analysis, and machine learning.</a:t>
            </a:r>
          </a:p>
          <a:p>
            <a:r>
              <a:rPr lang="en-US" dirty="0">
                <a:ea typeface="+mn-lt"/>
                <a:cs typeface="+mn-lt"/>
              </a:rPr>
              <a:t> I will cover all the topics in the following nine articles: </a:t>
            </a:r>
            <a:endParaRPr lang="en-US"/>
          </a:p>
          <a:p>
            <a:r>
              <a:rPr lang="en-US" dirty="0">
                <a:ea typeface="+mn-lt"/>
                <a:cs typeface="+mn-lt"/>
              </a:rPr>
              <a:t>1-Know Your Metrics</a:t>
            </a:r>
          </a:p>
          <a:p>
            <a:r>
              <a:rPr lang="en-US" dirty="0">
                <a:ea typeface="+mn-lt"/>
                <a:cs typeface="+mn-lt"/>
              </a:rPr>
              <a:t> 2-Customer Segmentation</a:t>
            </a:r>
          </a:p>
          <a:p>
            <a:r>
              <a:rPr lang="en-US" dirty="0">
                <a:ea typeface="+mn-lt"/>
                <a:cs typeface="+mn-lt"/>
              </a:rPr>
              <a:t> 3-Customer Lifetime Value Prediction</a:t>
            </a:r>
          </a:p>
          <a:p>
            <a:r>
              <a:rPr lang="en-US" dirty="0">
                <a:ea typeface="+mn-lt"/>
                <a:cs typeface="+mn-lt"/>
              </a:rPr>
              <a:t> 4-Churn Prediction</a:t>
            </a:r>
            <a:endParaRPr lang="en-US" dirty="0">
              <a:ea typeface="Calibri"/>
              <a:cs typeface="Calibri"/>
            </a:endParaRPr>
          </a:p>
        </p:txBody>
      </p:sp>
    </p:spTree>
    <p:extLst>
      <p:ext uri="{BB962C8B-B14F-4D97-AF65-F5344CB8AC3E}">
        <p14:creationId xmlns:p14="http://schemas.microsoft.com/office/powerpoint/2010/main" val="164786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EDD3-5F61-F19C-3888-869008DF73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27E177-3134-EBC3-7C08-1C175AD9CE16}"/>
              </a:ext>
            </a:extLst>
          </p:cNvPr>
          <p:cNvSpPr>
            <a:spLocks noGrp="1"/>
          </p:cNvSpPr>
          <p:nvPr>
            <p:ph idx="1"/>
          </p:nvPr>
        </p:nvSpPr>
        <p:spPr/>
        <p:txBody>
          <a:bodyPr vert="horz" lIns="91440" tIns="45720" rIns="91440" bIns="45720" rtlCol="0" anchor="t">
            <a:normAutofit/>
          </a:bodyPr>
          <a:lstStyle/>
          <a:p>
            <a:r>
              <a:rPr lang="en-US" sz="2400" dirty="0">
                <a:ea typeface="Calibri"/>
                <a:cs typeface="Calibri"/>
              </a:rPr>
              <a:t>Predicting next purchase date</a:t>
            </a:r>
          </a:p>
          <a:p>
            <a:r>
              <a:rPr lang="en-US" sz="2400" dirty="0">
                <a:ea typeface="Calibri"/>
                <a:cs typeface="Calibri"/>
              </a:rPr>
              <a:t>6- Predicting Sales</a:t>
            </a:r>
            <a:endParaRPr lang="en-US" dirty="0"/>
          </a:p>
          <a:p>
            <a:r>
              <a:rPr lang="en-US" sz="2400" dirty="0">
                <a:ea typeface="Calibri"/>
                <a:cs typeface="Calibri"/>
              </a:rPr>
              <a:t> 7- Market Response Models</a:t>
            </a:r>
          </a:p>
          <a:p>
            <a:r>
              <a:rPr lang="en-US" sz="2400" dirty="0">
                <a:ea typeface="Calibri"/>
                <a:cs typeface="Calibri"/>
              </a:rPr>
              <a:t> 8- Uplift Modeling </a:t>
            </a:r>
          </a:p>
          <a:p>
            <a:r>
              <a:rPr lang="en-US" sz="2400">
                <a:ea typeface="Calibri"/>
                <a:cs typeface="Calibri"/>
              </a:rPr>
              <a:t>9- A/B Testing Design and Execution</a:t>
            </a:r>
          </a:p>
          <a:p>
            <a:pPr marL="0" indent="0">
              <a:buNone/>
            </a:pPr>
            <a:r>
              <a:rPr lang="en-US" sz="2400" dirty="0">
                <a:ea typeface="Calibri"/>
                <a:cs typeface="Calibri"/>
              </a:rPr>
              <a:t> Articles will have their own code snippets to make you easily apply them. If you are super new to programming, you can have a good introduction for Python and Pandas(a famous library that we will use on everything) here. But still without a coding introduction, you can learn the concepts, how to use your data and start generating value </a:t>
            </a:r>
            <a:r>
              <a:rPr lang="en-US" sz="2400" err="1">
                <a:ea typeface="Calibri"/>
                <a:cs typeface="Calibri"/>
              </a:rPr>
              <a:t>ou</a:t>
            </a:r>
            <a:endParaRPr lang="en-US" sz="240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73907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182A-61AF-2055-5278-DFF82ED2C8E7}"/>
              </a:ext>
            </a:extLst>
          </p:cNvPr>
          <p:cNvSpPr>
            <a:spLocks noGrp="1"/>
          </p:cNvSpPr>
          <p:nvPr>
            <p:ph type="title"/>
          </p:nvPr>
        </p:nvSpPr>
        <p:spPr/>
        <p:txBody>
          <a:bodyPr/>
          <a:lstStyle/>
          <a:p>
            <a:r>
              <a:rPr lang="en-US" b="1" dirty="0">
                <a:ea typeface="Calibri Light"/>
                <a:cs typeface="Calibri Light"/>
              </a:rPr>
              <a:t>SALES FOR FORCASTING METHOD</a:t>
            </a:r>
            <a:endParaRPr lang="en-US" b="1" dirty="0"/>
          </a:p>
        </p:txBody>
      </p:sp>
      <p:sp>
        <p:nvSpPr>
          <p:cNvPr id="3" name="Content Placeholder 2">
            <a:extLst>
              <a:ext uri="{FF2B5EF4-FFF2-40B4-BE49-F238E27FC236}">
                <a16:creationId xmlns:a16="http://schemas.microsoft.com/office/drawing/2014/main" id="{613FBFA0-E09E-7632-A677-5EC52CADEE0A}"/>
              </a:ext>
            </a:extLst>
          </p:cNvPr>
          <p:cNvSpPr>
            <a:spLocks noGrp="1"/>
          </p:cNvSpPr>
          <p:nvPr>
            <p:ph idx="1"/>
          </p:nvPr>
        </p:nvSpPr>
        <p:spPr/>
        <p:txBody>
          <a:bodyPr vert="horz" lIns="91440" tIns="45720" rIns="91440" bIns="45720" rtlCol="0" anchor="t">
            <a:normAutofit/>
          </a:bodyPr>
          <a:lstStyle/>
          <a:p>
            <a:endParaRPr lang="en-US" b="1" dirty="0">
              <a:solidFill>
                <a:srgbClr val="213343"/>
              </a:solidFill>
              <a:ea typeface="Calibri" panose="020F0502020204030204"/>
              <a:cs typeface="Calibri" panose="020F0502020204030204"/>
            </a:endParaRPr>
          </a:p>
          <a:p>
            <a:r>
              <a:rPr lang="en-US">
                <a:solidFill>
                  <a:srgbClr val="213343"/>
                </a:solidFill>
                <a:ea typeface="+mn-lt"/>
                <a:cs typeface="+mn-lt"/>
              </a:rPr>
              <a:t>Not all sales forecasting methods are created equal. Here are a few of the most common ways to forecast sales. We've also included some examples to further illustrate each sales forecasting method.</a:t>
            </a:r>
            <a:endParaRPr lang="en-US"/>
          </a:p>
          <a:p>
            <a:endParaRPr lang="en-US" dirty="0">
              <a:ea typeface="Calibri"/>
              <a:cs typeface="Calibri"/>
            </a:endParaRPr>
          </a:p>
        </p:txBody>
      </p:sp>
    </p:spTree>
    <p:extLst>
      <p:ext uri="{BB962C8B-B14F-4D97-AF65-F5344CB8AC3E}">
        <p14:creationId xmlns:p14="http://schemas.microsoft.com/office/powerpoint/2010/main" val="46935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E0F0-A5A8-5AAB-F0CD-308FB38A8C9C}"/>
              </a:ext>
            </a:extLst>
          </p:cNvPr>
          <p:cNvSpPr>
            <a:spLocks noGrp="1"/>
          </p:cNvSpPr>
          <p:nvPr>
            <p:ph type="title"/>
          </p:nvPr>
        </p:nvSpPr>
        <p:spPr/>
        <p:txBody>
          <a:bodyPr/>
          <a:lstStyle/>
          <a:p>
            <a:endParaRPr lang="en-US"/>
          </a:p>
        </p:txBody>
      </p:sp>
      <p:pic>
        <p:nvPicPr>
          <p:cNvPr id="4" name="Content Placeholder 3" descr="A diagram of a sales funnel&#10;&#10;Description automatically generated">
            <a:extLst>
              <a:ext uri="{FF2B5EF4-FFF2-40B4-BE49-F238E27FC236}">
                <a16:creationId xmlns:a16="http://schemas.microsoft.com/office/drawing/2014/main" id="{4820A110-5405-B8FC-14AB-A85A9427172B}"/>
              </a:ext>
            </a:extLst>
          </p:cNvPr>
          <p:cNvPicPr>
            <a:picLocks noGrp="1" noChangeAspect="1"/>
          </p:cNvPicPr>
          <p:nvPr>
            <p:ph idx="1"/>
          </p:nvPr>
        </p:nvPicPr>
        <p:blipFill rotWithShape="1">
          <a:blip r:embed="rId2"/>
          <a:srcRect l="-9651" t="-10800" r="-7488" b="10800"/>
          <a:stretch/>
        </p:blipFill>
        <p:spPr>
          <a:xfrm>
            <a:off x="353684" y="1141908"/>
            <a:ext cx="10118299" cy="5301834"/>
          </a:xfrm>
        </p:spPr>
      </p:pic>
    </p:spTree>
    <p:extLst>
      <p:ext uri="{BB962C8B-B14F-4D97-AF65-F5344CB8AC3E}">
        <p14:creationId xmlns:p14="http://schemas.microsoft.com/office/powerpoint/2010/main" val="165712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E217-4090-366C-2A10-8E3FB5DD2F75}"/>
              </a:ext>
            </a:extLst>
          </p:cNvPr>
          <p:cNvSpPr>
            <a:spLocks noGrp="1"/>
          </p:cNvSpPr>
          <p:nvPr>
            <p:ph type="title"/>
          </p:nvPr>
        </p:nvSpPr>
        <p:spPr/>
        <p:txBody>
          <a:bodyPr/>
          <a:lstStyle/>
          <a:p>
            <a:r>
              <a:rPr lang="en-US"/>
              <a:t>PROGRAM:</a:t>
            </a:r>
          </a:p>
        </p:txBody>
      </p:sp>
      <p:sp>
        <p:nvSpPr>
          <p:cNvPr id="3" name="Content Placeholder 2">
            <a:extLst>
              <a:ext uri="{FF2B5EF4-FFF2-40B4-BE49-F238E27FC236}">
                <a16:creationId xmlns:a16="http://schemas.microsoft.com/office/drawing/2014/main" id="{A9AC6D48-A5E7-8B4F-4C5D-B2181DBA6C5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Import </a:t>
            </a:r>
            <a:r>
              <a:rPr lang="en-US" dirty="0" err="1">
                <a:ea typeface="+mn-lt"/>
                <a:cs typeface="+mn-lt"/>
              </a:rPr>
              <a:t>tensorflow</a:t>
            </a:r>
            <a:r>
              <a:rPr lang="en-US" dirty="0">
                <a:ea typeface="+mn-lt"/>
                <a:cs typeface="+mn-lt"/>
              </a:rPr>
              <a:t> </a:t>
            </a:r>
            <a:r>
              <a:rPr lang="en-US" dirty="0" err="1">
                <a:ea typeface="+mn-lt"/>
                <a:cs typeface="+mn-lt"/>
              </a:rPr>
              <a:t>astf</a:t>
            </a:r>
            <a:r>
              <a:rPr lang="en-US" dirty="0">
                <a:ea typeface="+mn-lt"/>
                <a:cs typeface="+mn-lt"/>
              </a:rPr>
              <a:t> </a:t>
            </a:r>
            <a:endParaRPr lang="en-US" dirty="0">
              <a:ea typeface="Calibri" panose="020F0502020204030204"/>
              <a:cs typeface="Calibri" panose="020F0502020204030204"/>
            </a:endParaRPr>
          </a:p>
          <a:p>
            <a:pPr marL="0" indent="0">
              <a:buNone/>
            </a:pPr>
            <a:r>
              <a:rPr lang="en-US" dirty="0">
                <a:ea typeface="+mn-lt"/>
                <a:cs typeface="+mn-lt"/>
              </a:rPr>
              <a:t>this model is built</a:t>
            </a:r>
          </a:p>
          <a:p>
            <a:pPr marL="0" indent="0">
              <a:buNone/>
            </a:pPr>
            <a:r>
              <a:rPr lang="en-US" dirty="0">
                <a:ea typeface="+mn-lt"/>
                <a:cs typeface="+mn-lt"/>
              </a:rPr>
              <a:t>From </a:t>
            </a:r>
            <a:r>
              <a:rPr lang="en-US" dirty="0" err="1">
                <a:ea typeface="+mn-lt"/>
                <a:cs typeface="+mn-lt"/>
              </a:rPr>
              <a:t>tensorflow</a:t>
            </a:r>
            <a:r>
              <a:rPr lang="en-US" dirty="0">
                <a:ea typeface="+mn-lt"/>
                <a:cs typeface="+mn-lt"/>
              </a:rPr>
              <a:t> import </a:t>
            </a:r>
            <a:r>
              <a:rPr lang="en-US" dirty="0" err="1">
                <a:ea typeface="+mn-lt"/>
                <a:cs typeface="+mn-lt"/>
              </a:rPr>
              <a:t>keras</a:t>
            </a:r>
            <a:r>
              <a:rPr lang="en-US" dirty="0">
                <a:ea typeface="+mn-lt"/>
                <a:cs typeface="+mn-lt"/>
              </a:rPr>
              <a:t> </a:t>
            </a:r>
          </a:p>
          <a:p>
            <a:pPr marL="0" indent="0">
              <a:buNone/>
            </a:pPr>
            <a:r>
              <a:rPr lang="en-US" dirty="0">
                <a:ea typeface="+mn-lt"/>
                <a:cs typeface="+mn-lt"/>
              </a:rPr>
              <a:t>the model</a:t>
            </a:r>
          </a:p>
          <a:p>
            <a:pPr marL="0" indent="0">
              <a:buNone/>
            </a:pPr>
            <a:r>
              <a:rPr lang="en-US" dirty="0" err="1">
                <a:ea typeface="+mn-lt"/>
                <a:cs typeface="+mn-lt"/>
              </a:rPr>
              <a:t>List_row,date,traffic</a:t>
            </a:r>
            <a:r>
              <a:rPr lang="en-US" dirty="0">
                <a:ea typeface="+mn-lt"/>
                <a:cs typeface="+mn-lt"/>
              </a:rPr>
              <a:t> =</a:t>
            </a:r>
          </a:p>
          <a:p>
            <a:pPr marL="0" indent="0">
              <a:buNone/>
            </a:pPr>
            <a:r>
              <a:rPr lang="en-US" dirty="0">
                <a:ea typeface="+mn-lt"/>
                <a:cs typeface="+mn-lt"/>
              </a:rPr>
              <a:t> </a:t>
            </a:r>
            <a:r>
              <a:rPr lang="en-US" dirty="0" err="1">
                <a:ea typeface="+mn-lt"/>
                <a:cs typeface="+mn-lt"/>
              </a:rPr>
              <a:t>get_data</a:t>
            </a:r>
            <a:r>
              <a:rPr lang="en-US" dirty="0">
                <a:ea typeface="+mn-lt"/>
                <a:cs typeface="+mn-lt"/>
              </a:rPr>
              <a:t> (‘/home/</a:t>
            </a:r>
            <a:r>
              <a:rPr lang="en-US" dirty="0" err="1">
                <a:ea typeface="+mn-lt"/>
                <a:cs typeface="+mn-lt"/>
              </a:rPr>
              <a:t>abh</a:t>
            </a:r>
            <a:r>
              <a:rPr lang="en-US" dirty="0">
                <a:ea typeface="+mn-lt"/>
                <a:cs typeface="+mn-lt"/>
              </a:rPr>
              <a:t>/Documents/Python/Untitled Folder/</a:t>
            </a:r>
            <a:r>
              <a:rPr lang="en-US" dirty="0" err="1">
                <a:ea typeface="+mn-lt"/>
                <a:cs typeface="+mn-lt"/>
              </a:rPr>
              <a:t>Sales_dataset</a:t>
            </a:r>
            <a:r>
              <a:rPr lang="en-US" dirty="0">
                <a:ea typeface="+mn-lt"/>
                <a:cs typeface="+mn-lt"/>
              </a:rPr>
              <a:t>’) </a:t>
            </a:r>
            <a:endParaRPr lang="en-US">
              <a:ea typeface="+mn-lt"/>
              <a:cs typeface="+mn-lt"/>
            </a:endParaRPr>
          </a:p>
          <a:p>
            <a:pPr marL="0" indent="0">
              <a:buNone/>
            </a:pPr>
            <a:r>
              <a:rPr lang="en-US" dirty="0">
                <a:ea typeface="+mn-lt"/>
                <a:cs typeface="+mn-lt"/>
              </a:rPr>
              <a:t>  Output: </a:t>
            </a:r>
          </a:p>
          <a:p>
            <a:pPr marL="0" indent="0">
              <a:buNone/>
            </a:pPr>
            <a:r>
              <a:rPr lang="en-US" dirty="0">
                <a:ea typeface="+mn-lt"/>
                <a:cs typeface="+mn-lt"/>
              </a:rPr>
              <a:t>Original data set for sales data for 5 years</a:t>
            </a:r>
            <a:endParaRPr lang="en-US">
              <a:ea typeface="Calibri"/>
              <a:cs typeface="Calibri"/>
            </a:endParaRPr>
          </a:p>
        </p:txBody>
      </p:sp>
    </p:spTree>
    <p:extLst>
      <p:ext uri="{BB962C8B-B14F-4D97-AF65-F5344CB8AC3E}">
        <p14:creationId xmlns:p14="http://schemas.microsoft.com/office/powerpoint/2010/main" val="121345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9A3B-10E4-15E3-A08C-A0F97F1F726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E4E63F6-2BA9-30CF-8753-FDE4DD3D0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835" y="2187388"/>
            <a:ext cx="7440706" cy="4198518"/>
          </a:xfrm>
        </p:spPr>
      </p:pic>
    </p:spTree>
    <p:extLst>
      <p:ext uri="{BB962C8B-B14F-4D97-AF65-F5344CB8AC3E}">
        <p14:creationId xmlns:p14="http://schemas.microsoft.com/office/powerpoint/2010/main" val="70266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93D4-E8DD-D3FD-DBB4-38FD5C39F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63224-628D-1D41-FFFA-6051EB1800F5}"/>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 History = </a:t>
            </a:r>
            <a:r>
              <a:rPr lang="en-US" err="1">
                <a:ea typeface="+mn-lt"/>
                <a:cs typeface="+mn-lt"/>
              </a:rPr>
              <a:t>model.fit</a:t>
            </a:r>
            <a:r>
              <a:rPr lang="en-US" dirty="0">
                <a:ea typeface="+mn-lt"/>
                <a:cs typeface="+mn-lt"/>
              </a:rPr>
              <a:t>( </a:t>
            </a:r>
          </a:p>
          <a:p>
            <a:pPr marL="0" indent="0">
              <a:buNone/>
            </a:pPr>
            <a:r>
              <a:rPr lang="en-US" dirty="0">
                <a:ea typeface="+mn-lt"/>
                <a:cs typeface="+mn-lt"/>
              </a:rPr>
              <a:t>X =</a:t>
            </a:r>
          </a:p>
          <a:p>
            <a:pPr marL="0" indent="0">
              <a:buNone/>
            </a:pPr>
            <a:r>
              <a:rPr lang="en-US" dirty="0">
                <a:ea typeface="+mn-lt"/>
                <a:cs typeface="+mn-lt"/>
              </a:rPr>
              <a:t> [inp_day,inp_mon,inp_year,inp_week,inp_hol,inp7,inp_prev,inp_se ss],</a:t>
            </a:r>
            <a:endParaRPr lang="en-US" dirty="0"/>
          </a:p>
          <a:p>
            <a:pPr marL="0" indent="0">
              <a:buNone/>
            </a:pPr>
            <a:r>
              <a:rPr lang="en-US" dirty="0">
                <a:ea typeface="+mn-lt"/>
                <a:cs typeface="+mn-lt"/>
              </a:rPr>
              <a:t> Y = out,</a:t>
            </a:r>
          </a:p>
          <a:p>
            <a:pPr marL="0" indent="0">
              <a:buNone/>
            </a:pPr>
            <a:r>
              <a:rPr lang="en-US" dirty="0">
                <a:ea typeface="+mn-lt"/>
                <a:cs typeface="+mn-lt"/>
              </a:rPr>
              <a:t> </a:t>
            </a:r>
            <a:r>
              <a:rPr lang="en-US" err="1">
                <a:ea typeface="+mn-lt"/>
                <a:cs typeface="+mn-lt"/>
              </a:rPr>
              <a:t>Batch_size</a:t>
            </a:r>
            <a:r>
              <a:rPr lang="en-US" dirty="0">
                <a:ea typeface="+mn-lt"/>
                <a:cs typeface="+mn-lt"/>
              </a:rPr>
              <a:t>=16, </a:t>
            </a:r>
            <a:endParaRPr lang="en-US">
              <a:ea typeface="+mn-lt"/>
              <a:cs typeface="+mn-lt"/>
            </a:endParaRPr>
          </a:p>
          <a:p>
            <a:pPr marL="0" indent="0">
              <a:buNone/>
            </a:pPr>
            <a:r>
              <a:rPr lang="en-US" dirty="0" err="1">
                <a:ea typeface="+mn-lt"/>
                <a:cs typeface="+mn-lt"/>
              </a:rPr>
              <a:t>Steps_per_epoch</a:t>
            </a:r>
            <a:r>
              <a:rPr lang="en-US" dirty="0">
                <a:ea typeface="+mn-lt"/>
                <a:cs typeface="+mn-lt"/>
              </a:rPr>
              <a:t>=50, </a:t>
            </a:r>
          </a:p>
          <a:p>
            <a:pPr marL="0" indent="0">
              <a:buNone/>
            </a:pPr>
            <a:r>
              <a:rPr lang="en-US" dirty="0">
                <a:ea typeface="+mn-lt"/>
                <a:cs typeface="+mn-lt"/>
              </a:rPr>
              <a:t>Epochs = 15,</a:t>
            </a:r>
          </a:p>
          <a:p>
            <a:pPr marL="0" indent="0">
              <a:buNone/>
            </a:pPr>
            <a:r>
              <a:rPr lang="en-US" dirty="0">
                <a:ea typeface="+mn-lt"/>
                <a:cs typeface="+mn-lt"/>
              </a:rPr>
              <a:t> Verbose=1, Shuffle =False )          #all the inputs were fed into the model and </a:t>
            </a:r>
          </a:p>
          <a:p>
            <a:pPr marL="0" indent="0">
              <a:buNone/>
            </a:pPr>
            <a:r>
              <a:rPr lang="en-US" dirty="0">
                <a:ea typeface="+mn-lt"/>
                <a:cs typeface="+mn-lt"/>
              </a:rPr>
              <a:t>                                                                   training was completed</a:t>
            </a:r>
            <a:endParaRPr lang="en-US" dirty="0"/>
          </a:p>
          <a:p>
            <a:pPr marL="0" indent="0">
              <a:buNone/>
            </a:pPr>
            <a:r>
              <a:rPr lang="en-US" dirty="0">
                <a:ea typeface="+mn-lt"/>
                <a:cs typeface="+mn-lt"/>
              </a:rPr>
              <a:t> Output: def conversion(</a:t>
            </a:r>
            <a:r>
              <a:rPr lang="en-US" err="1">
                <a:ea typeface="+mn-lt"/>
                <a:cs typeface="+mn-lt"/>
              </a:rPr>
              <a:t>week,days,months,years,list_row</a:t>
            </a:r>
            <a:r>
              <a:rPr lang="en-US" dirty="0">
                <a:ea typeface="+mn-lt"/>
                <a:cs typeface="+mn-lt"/>
              </a:rPr>
              <a:t>):</a:t>
            </a:r>
            <a:endParaRPr lang="en-US">
              <a:ea typeface="Calibri"/>
              <a:cs typeface="Calibri"/>
            </a:endParaRPr>
          </a:p>
        </p:txBody>
      </p:sp>
    </p:spTree>
    <p:extLst>
      <p:ext uri="{BB962C8B-B14F-4D97-AF65-F5344CB8AC3E}">
        <p14:creationId xmlns:p14="http://schemas.microsoft.com/office/powerpoint/2010/main" val="12715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35A9-14F9-C244-882E-97868574A17E}"/>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181772D0-AE01-859B-D9B3-18B4E338D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894" y="1541929"/>
            <a:ext cx="8104094" cy="5181599"/>
          </a:xfrm>
        </p:spPr>
      </p:pic>
    </p:spTree>
    <p:extLst>
      <p:ext uri="{BB962C8B-B14F-4D97-AF65-F5344CB8AC3E}">
        <p14:creationId xmlns:p14="http://schemas.microsoft.com/office/powerpoint/2010/main" val="132350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FA1F-F450-7743-0746-03CB3D40D6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945ED1-86EA-3EB9-4BF6-FFA8A6927444}"/>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Import pandas </a:t>
            </a:r>
            <a:r>
              <a:rPr lang="en-US" dirty="0" err="1">
                <a:ea typeface="+mn-lt"/>
                <a:cs typeface="+mn-lt"/>
              </a:rPr>
              <a:t>aspd</a:t>
            </a:r>
            <a:r>
              <a:rPr lang="en-US" dirty="0">
                <a:ea typeface="+mn-lt"/>
                <a:cs typeface="+mn-lt"/>
              </a:rPr>
              <a:t>          # to extract data from dataset(.csv file)</a:t>
            </a:r>
            <a:endParaRPr lang="en-US">
              <a:ea typeface="Calibri" panose="020F0502020204030204"/>
              <a:cs typeface="Calibri" panose="020F0502020204030204"/>
            </a:endParaRPr>
          </a:p>
          <a:p>
            <a:pPr marL="0" indent="0">
              <a:buNone/>
            </a:pPr>
            <a:r>
              <a:rPr lang="en-US" dirty="0">
                <a:ea typeface="+mn-lt"/>
                <a:cs typeface="+mn-lt"/>
              </a:rPr>
              <a:t>   Import csv                                  #used to read and write to csv files</a:t>
            </a:r>
          </a:p>
          <a:p>
            <a:pPr marL="0" indent="0">
              <a:buNone/>
            </a:pPr>
            <a:r>
              <a:rPr lang="en-US" dirty="0">
                <a:ea typeface="+mn-lt"/>
                <a:cs typeface="+mn-lt"/>
              </a:rPr>
              <a:t> Import </a:t>
            </a:r>
            <a:r>
              <a:rPr lang="en-US" dirty="0" err="1">
                <a:ea typeface="+mn-lt"/>
                <a:cs typeface="+mn-lt"/>
              </a:rPr>
              <a:t>numpy</a:t>
            </a:r>
            <a:r>
              <a:rPr lang="en-US" dirty="0">
                <a:ea typeface="+mn-lt"/>
                <a:cs typeface="+mn-lt"/>
              </a:rPr>
              <a:t> </a:t>
            </a:r>
            <a:r>
              <a:rPr lang="en-US" dirty="0" err="1">
                <a:ea typeface="+mn-lt"/>
                <a:cs typeface="+mn-lt"/>
              </a:rPr>
              <a:t>asnp</a:t>
            </a:r>
            <a:r>
              <a:rPr lang="en-US" dirty="0">
                <a:ea typeface="+mn-lt"/>
                <a:cs typeface="+mn-lt"/>
              </a:rPr>
              <a:t>                  #used to convert input into</a:t>
            </a:r>
          </a:p>
          <a:p>
            <a:pPr marL="0" indent="0">
              <a:buNone/>
            </a:pPr>
            <a:r>
              <a:rPr lang="en-US" dirty="0">
                <a:ea typeface="+mn-lt"/>
                <a:cs typeface="+mn-lt"/>
              </a:rPr>
              <a:t>                                                          </a:t>
            </a:r>
            <a:r>
              <a:rPr lang="en-US" dirty="0" err="1">
                <a:ea typeface="+mn-lt"/>
                <a:cs typeface="+mn-lt"/>
              </a:rPr>
              <a:t>numpy</a:t>
            </a:r>
            <a:r>
              <a:rPr lang="en-US" dirty="0">
                <a:ea typeface="+mn-lt"/>
                <a:cs typeface="+mn-lt"/>
              </a:rPr>
              <a:t> arrays to be fed to the model</a:t>
            </a:r>
          </a:p>
          <a:p>
            <a:pPr marL="0" indent="0">
              <a:buNone/>
            </a:pPr>
            <a:r>
              <a:rPr lang="en-US" dirty="0">
                <a:ea typeface="+mn-lt"/>
                <a:cs typeface="+mn-lt"/>
              </a:rPr>
              <a:t>Import matplotlib. </a:t>
            </a:r>
            <a:r>
              <a:rPr lang="en-US" dirty="0" err="1">
                <a:ea typeface="+mn-lt"/>
                <a:cs typeface="+mn-lt"/>
              </a:rPr>
              <a:t>Pyplot</a:t>
            </a:r>
            <a:r>
              <a:rPr lang="en-US" dirty="0">
                <a:ea typeface="+mn-lt"/>
                <a:cs typeface="+mn-lt"/>
              </a:rPr>
              <a:t>  </a:t>
            </a:r>
            <a:r>
              <a:rPr lang="en-US" dirty="0" err="1">
                <a:ea typeface="+mn-lt"/>
                <a:cs typeface="+mn-lt"/>
              </a:rPr>
              <a:t>asplt</a:t>
            </a:r>
            <a:endParaRPr lang="en-US" dirty="0">
              <a:ea typeface="+mn-lt"/>
              <a:cs typeface="+mn-lt"/>
            </a:endParaRPr>
          </a:p>
          <a:p>
            <a:pPr marL="0" indent="0">
              <a:buNone/>
            </a:pPr>
            <a:r>
              <a:rPr lang="en-US" dirty="0">
                <a:ea typeface="+mn-lt"/>
                <a:cs typeface="+mn-lt"/>
              </a:rPr>
              <a:t> sales forecasting                              </a:t>
            </a:r>
          </a:p>
          <a:p>
            <a:pPr marL="0" indent="0">
              <a:buNone/>
            </a:pPr>
            <a:r>
              <a:rPr lang="en-US" dirty="0">
                <a:ea typeface="+mn-lt"/>
                <a:cs typeface="+mn-lt"/>
              </a:rPr>
              <a:t>                   #to plot/visualize sales data and </a:t>
            </a:r>
            <a:endParaRPr lang="en-US" dirty="0"/>
          </a:p>
          <a:p>
            <a:pPr marL="0" indent="0">
              <a:buNone/>
            </a:pPr>
            <a:endParaRPr lang="en-US" dirty="0">
              <a:ea typeface="+mn-lt"/>
              <a:cs typeface="+mn-lt"/>
            </a:endParaRPr>
          </a:p>
          <a:p>
            <a:pPr marL="0" indent="0">
              <a:buNone/>
            </a:pPr>
            <a:r>
              <a:rPr lang="en-US" dirty="0">
                <a:ea typeface="+mn-lt"/>
                <a:cs typeface="+mn-lt"/>
              </a:rPr>
              <a:t>                         ..................Column Break.................. </a:t>
            </a:r>
            <a:endParaRPr lang="en-US" dirty="0">
              <a:ea typeface="Calibri"/>
              <a:cs typeface="Calibri"/>
            </a:endParaRPr>
          </a:p>
        </p:txBody>
      </p:sp>
    </p:spTree>
    <p:extLst>
      <p:ext uri="{BB962C8B-B14F-4D97-AF65-F5344CB8AC3E}">
        <p14:creationId xmlns:p14="http://schemas.microsoft.com/office/powerpoint/2010/main" val="106281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5073-4444-12CC-2350-2F144D8B85B5}"/>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77BCB28A-D7A0-B410-3138-A1B0411CB6F6}"/>
              </a:ext>
            </a:extLst>
          </p:cNvPr>
          <p:cNvSpPr>
            <a:spLocks noGrp="1"/>
          </p:cNvSpPr>
          <p:nvPr>
            <p:ph idx="1"/>
          </p:nvPr>
        </p:nvSpPr>
        <p:spPr>
          <a:xfrm>
            <a:off x="838200" y="1807696"/>
            <a:ext cx="10515600" cy="4351338"/>
          </a:xfrm>
        </p:spPr>
        <p:txBody>
          <a:bodyPr/>
          <a:lstStyle/>
          <a:p>
            <a:pPr marL="0" indent="0">
              <a:buNone/>
            </a:pPr>
            <a:r>
              <a:rPr lang="en-US"/>
              <a:t>One of the most common methods used to predict sales is</a:t>
            </a:r>
          </a:p>
          <a:p>
            <a:pPr marL="0" indent="0">
              <a:buNone/>
            </a:pPr>
            <a:r>
              <a:rPr lang="en-US"/>
              <a:t>regression analysis. This method involves using historical</a:t>
            </a:r>
          </a:p>
          <a:p>
            <a:pPr marL="0" indent="0">
              <a:buNone/>
            </a:pPr>
            <a:r>
              <a:rPr lang="en-US"/>
              <a:t>sales data to train a model that can predict future sales. The</a:t>
            </a:r>
          </a:p>
          <a:p>
            <a:pPr marL="0" indent="0">
              <a:buNone/>
            </a:pPr>
            <a:r>
              <a:rPr lang="en-US"/>
              <a:t>model can take into account factors such as past sales,</a:t>
            </a:r>
          </a:p>
          <a:p>
            <a:pPr marL="0" indent="0">
              <a:buNone/>
            </a:pPr>
            <a:r>
              <a:rPr lang="en-US"/>
              <a:t>Marketing Campaigns and economic indicators to make its predictions</a:t>
            </a:r>
          </a:p>
        </p:txBody>
      </p:sp>
    </p:spTree>
    <p:extLst>
      <p:ext uri="{BB962C8B-B14F-4D97-AF65-F5344CB8AC3E}">
        <p14:creationId xmlns:p14="http://schemas.microsoft.com/office/powerpoint/2010/main" val="51691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8825-BE88-E8A4-093C-2A6D0A355B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1A338A-B3CD-713F-7F02-FCFE0C0479A6}"/>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#lists have been defined to hold different inputs </a:t>
            </a:r>
            <a:r>
              <a:rPr lang="en-US" dirty="0" err="1">
                <a:ea typeface="+mn-lt"/>
                <a:cs typeface="+mn-lt"/>
              </a:rPr>
              <a:t>Inp_day</a:t>
            </a:r>
            <a:r>
              <a:rPr lang="en-US" dirty="0">
                <a:ea typeface="+mn-lt"/>
                <a:cs typeface="+mn-lt"/>
              </a:rPr>
              <a:t> = [] </a:t>
            </a:r>
            <a:endParaRPr lang="en-US">
              <a:ea typeface="Calibri" panose="020F0502020204030204"/>
              <a:cs typeface="Calibri" panose="020F0502020204030204"/>
            </a:endParaRPr>
          </a:p>
          <a:p>
            <a:pPr marL="0" indent="0">
              <a:buNone/>
            </a:pPr>
            <a:r>
              <a:rPr lang="en-US" err="1">
                <a:ea typeface="+mn-lt"/>
                <a:cs typeface="+mn-lt"/>
              </a:rPr>
              <a:t>Inp_mon</a:t>
            </a:r>
            <a:r>
              <a:rPr lang="en-US" dirty="0">
                <a:ea typeface="+mn-lt"/>
                <a:cs typeface="+mn-lt"/>
              </a:rPr>
              <a:t> = []</a:t>
            </a:r>
          </a:p>
          <a:p>
            <a:pPr marL="0" indent="0">
              <a:buNone/>
            </a:pPr>
            <a:r>
              <a:rPr lang="en-US" dirty="0">
                <a:ea typeface="+mn-lt"/>
                <a:cs typeface="+mn-lt"/>
              </a:rPr>
              <a:t> </a:t>
            </a:r>
            <a:r>
              <a:rPr lang="en-US" dirty="0" err="1">
                <a:ea typeface="+mn-lt"/>
                <a:cs typeface="+mn-lt"/>
              </a:rPr>
              <a:t>Inp_year</a:t>
            </a:r>
            <a:r>
              <a:rPr lang="en-US" dirty="0">
                <a:ea typeface="+mn-lt"/>
                <a:cs typeface="+mn-lt"/>
              </a:rPr>
              <a:t> = []</a:t>
            </a:r>
          </a:p>
          <a:p>
            <a:pPr marL="0" indent="0">
              <a:buNone/>
            </a:pPr>
            <a:r>
              <a:rPr lang="en-US" dirty="0">
                <a:ea typeface="+mn-lt"/>
                <a:cs typeface="+mn-lt"/>
              </a:rPr>
              <a:t> </a:t>
            </a:r>
            <a:r>
              <a:rPr lang="en-US" dirty="0" err="1">
                <a:ea typeface="+mn-lt"/>
                <a:cs typeface="+mn-lt"/>
              </a:rPr>
              <a:t>Inp_week</a:t>
            </a:r>
            <a:r>
              <a:rPr lang="en-US" dirty="0">
                <a:ea typeface="+mn-lt"/>
                <a:cs typeface="+mn-lt"/>
              </a:rPr>
              <a:t>=[]</a:t>
            </a:r>
            <a:endParaRPr lang="en-US" dirty="0"/>
          </a:p>
          <a:p>
            <a:pPr marL="0" indent="0">
              <a:buNone/>
            </a:pPr>
            <a:r>
              <a:rPr lang="en-US" dirty="0">
                <a:ea typeface="+mn-lt"/>
                <a:cs typeface="+mn-lt"/>
              </a:rPr>
              <a:t> </a:t>
            </a:r>
            <a:r>
              <a:rPr lang="en-US" err="1">
                <a:ea typeface="+mn-lt"/>
                <a:cs typeface="+mn-lt"/>
              </a:rPr>
              <a:t>Inp_hol</a:t>
            </a:r>
            <a:r>
              <a:rPr lang="en-US" dirty="0">
                <a:ea typeface="+mn-lt"/>
                <a:cs typeface="+mn-lt"/>
              </a:rPr>
              <a:t>=[] </a:t>
            </a:r>
          </a:p>
          <a:p>
            <a:pPr marL="0" indent="0">
              <a:buNone/>
            </a:pPr>
            <a:r>
              <a:rPr lang="en-US" dirty="0">
                <a:ea typeface="+mn-lt"/>
                <a:cs typeface="+mn-lt"/>
              </a:rPr>
              <a:t>Out = []              #converts the days of a week(</a:t>
            </a:r>
            <a:r>
              <a:rPr lang="en-US" err="1">
                <a:ea typeface="+mn-lt"/>
                <a:cs typeface="+mn-lt"/>
              </a:rPr>
              <a:t>Monday,Sunday,etc</a:t>
            </a:r>
            <a:r>
              <a:rPr lang="en-US" dirty="0">
                <a:ea typeface="+mn-lt"/>
                <a:cs typeface="+mn-lt"/>
              </a:rPr>
              <a:t>.) into one hot                                                   vectors and stores </a:t>
            </a:r>
            <a:r>
              <a:rPr lang="en-US" err="1">
                <a:ea typeface="+mn-lt"/>
                <a:cs typeface="+mn-lt"/>
              </a:rPr>
              <a:t>themasa</a:t>
            </a:r>
            <a:r>
              <a:rPr lang="en-US" dirty="0">
                <a:ea typeface="+mn-lt"/>
                <a:cs typeface="+mn-lt"/>
              </a:rPr>
              <a:t> dictionary </a:t>
            </a:r>
            <a:endParaRPr lang="en-US" dirty="0" err="1">
              <a:ea typeface="+mn-lt"/>
              <a:cs typeface="+mn-lt"/>
            </a:endParaRPr>
          </a:p>
          <a:p>
            <a:pPr marL="0" indent="0">
              <a:buNone/>
            </a:pPr>
            <a:r>
              <a:rPr lang="en-US" dirty="0">
                <a:ea typeface="+mn-lt"/>
                <a:cs typeface="+mn-lt"/>
              </a:rPr>
              <a:t>Week1 = </a:t>
            </a:r>
            <a:r>
              <a:rPr lang="en-US" err="1">
                <a:ea typeface="+mn-lt"/>
                <a:cs typeface="+mn-lt"/>
              </a:rPr>
              <a:t>number_to_one_hot</a:t>
            </a:r>
            <a:r>
              <a:rPr lang="en-US" dirty="0">
                <a:ea typeface="+mn-lt"/>
                <a:cs typeface="+mn-lt"/>
              </a:rPr>
              <a:t>(week)</a:t>
            </a:r>
          </a:p>
          <a:p>
            <a:pPr marL="0" indent="0">
              <a:buNone/>
            </a:pPr>
            <a:r>
              <a:rPr lang="en-US" dirty="0">
                <a:ea typeface="+mn-lt"/>
                <a:cs typeface="+mn-lt"/>
              </a:rPr>
              <a:t>                                                                         #list_row contains primary inputs</a:t>
            </a:r>
          </a:p>
          <a:p>
            <a:pPr marL="0" indent="0">
              <a:buNone/>
            </a:pPr>
            <a:r>
              <a:rPr lang="en-US" dirty="0">
                <a:ea typeface="+mn-lt"/>
                <a:cs typeface="+mn-lt"/>
              </a:rPr>
              <a:t> For row in </a:t>
            </a:r>
            <a:r>
              <a:rPr lang="en-US" err="1">
                <a:ea typeface="+mn-lt"/>
                <a:cs typeface="+mn-lt"/>
              </a:rPr>
              <a:t>list_row</a:t>
            </a:r>
            <a:r>
              <a:rPr lang="en-US" dirty="0">
                <a:ea typeface="+mn-lt"/>
                <a:cs typeface="+mn-lt"/>
              </a:rPr>
              <a:t>:  </a:t>
            </a:r>
          </a:p>
          <a:p>
            <a:pPr marL="0" indent="0">
              <a:buNone/>
            </a:pPr>
            <a:r>
              <a:rPr lang="en-US" dirty="0">
                <a:ea typeface="+mn-lt"/>
                <a:cs typeface="+mn-lt"/>
              </a:rPr>
              <a:t>                                                                       </a:t>
            </a:r>
            <a:r>
              <a:rPr lang="en-US" sz="2600" dirty="0">
                <a:ea typeface="+mn-lt"/>
                <a:cs typeface="+mn-lt"/>
              </a:rPr>
              <a:t>#Filter out date from </a:t>
            </a:r>
            <a:r>
              <a:rPr lang="en-US" sz="2600" dirty="0" err="1">
                <a:ea typeface="+mn-lt"/>
                <a:cs typeface="+mn-lt"/>
              </a:rPr>
              <a:t>list_row</a:t>
            </a:r>
            <a:r>
              <a:rPr lang="en-US" dirty="0">
                <a:ea typeface="+mn-lt"/>
                <a:cs typeface="+mn-lt"/>
              </a:rPr>
              <a:t>        </a:t>
            </a:r>
            <a:endParaRPr lang="en-US" dirty="0">
              <a:ea typeface="Calibri"/>
              <a:cs typeface="Calibri"/>
            </a:endParaRPr>
          </a:p>
        </p:txBody>
      </p:sp>
    </p:spTree>
    <p:extLst>
      <p:ext uri="{BB962C8B-B14F-4D97-AF65-F5344CB8AC3E}">
        <p14:creationId xmlns:p14="http://schemas.microsoft.com/office/powerpoint/2010/main" val="2040410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F389-5FA2-8060-C5FE-72CBCAB792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5D4903-86E6-AA52-A798-C4020BEFC7D9}"/>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Calibri"/>
                <a:cs typeface="Calibri"/>
              </a:rPr>
              <a:t> D</a:t>
            </a:r>
            <a:r>
              <a:rPr lang="en-US" sz="2000">
                <a:ea typeface="Calibri"/>
                <a:cs typeface="Calibri"/>
              </a:rPr>
              <a:t> = row[0] </a:t>
            </a:r>
            <a:endParaRPr lang="en-US"/>
          </a:p>
          <a:p>
            <a:pPr marL="0" indent="0">
              <a:buNone/>
            </a:pPr>
            <a:r>
              <a:rPr lang="en-US" sz="2000">
                <a:ea typeface="Calibri"/>
                <a:cs typeface="Calibri"/>
              </a:rPr>
              <a:t>                                                                   #the</a:t>
            </a:r>
            <a:r>
              <a:rPr lang="en-US" sz="2000" dirty="0">
                <a:ea typeface="Calibri"/>
                <a:cs typeface="Calibri"/>
              </a:rPr>
              <a:t> date was split into three values date, month and year. </a:t>
            </a:r>
          </a:p>
          <a:p>
            <a:endParaRPr lang="en-US" sz="2000" dirty="0">
              <a:ea typeface="Calibri"/>
              <a:cs typeface="Calibri"/>
            </a:endParaRPr>
          </a:p>
          <a:p>
            <a:pPr marL="0" indent="0">
              <a:buNone/>
            </a:pPr>
            <a:r>
              <a:rPr lang="en-US" sz="2000" err="1">
                <a:ea typeface="Calibri"/>
                <a:cs typeface="Calibri"/>
              </a:rPr>
              <a:t>D_split</a:t>
            </a:r>
            <a:r>
              <a:rPr lang="en-US" sz="2000" dirty="0">
                <a:ea typeface="Calibri"/>
                <a:cs typeface="Calibri"/>
              </a:rPr>
              <a:t>=</a:t>
            </a:r>
            <a:r>
              <a:rPr lang="en-US" sz="2000" err="1">
                <a:ea typeface="Calibri"/>
                <a:cs typeface="Calibri"/>
              </a:rPr>
              <a:t>d.split</a:t>
            </a:r>
            <a:r>
              <a:rPr lang="en-US" sz="2000" dirty="0">
                <a:ea typeface="Calibri"/>
                <a:cs typeface="Calibri"/>
              </a:rPr>
              <a:t>(‘/’) </a:t>
            </a:r>
            <a:r>
              <a:rPr lang="en-US" sz="2000">
                <a:ea typeface="Calibri"/>
                <a:cs typeface="Calibri"/>
              </a:rPr>
              <a:t>If</a:t>
            </a:r>
          </a:p>
          <a:p>
            <a:endParaRPr lang="en-US" sz="2000" dirty="0">
              <a:ea typeface="Calibri"/>
              <a:cs typeface="Calibri"/>
            </a:endParaRPr>
          </a:p>
          <a:p>
            <a:pPr marL="0" indent="0">
              <a:buNone/>
            </a:pPr>
            <a:r>
              <a:rPr lang="en-US" sz="2000" dirty="0">
                <a:ea typeface="Calibri"/>
                <a:cs typeface="Calibri"/>
              </a:rPr>
              <a:t> </a:t>
            </a:r>
            <a:r>
              <a:rPr lang="en-US" sz="2000" err="1">
                <a:ea typeface="Calibri"/>
                <a:cs typeface="Calibri"/>
              </a:rPr>
              <a:t>d_split</a:t>
            </a:r>
            <a:r>
              <a:rPr lang="en-US" sz="2000" dirty="0">
                <a:ea typeface="Calibri"/>
                <a:cs typeface="Calibri"/>
              </a:rPr>
              <a:t>[2]==str(</a:t>
            </a:r>
            <a:r>
              <a:rPr lang="en-US" sz="2000" err="1">
                <a:ea typeface="Calibri"/>
                <a:cs typeface="Calibri"/>
              </a:rPr>
              <a:t>year_all</a:t>
            </a:r>
            <a:r>
              <a:rPr lang="en-US" sz="2000">
                <a:ea typeface="Calibri"/>
                <a:cs typeface="Calibri"/>
              </a:rPr>
              <a:t>[0]):                                  prevents use of the first year data to </a:t>
            </a:r>
            <a:r>
              <a:rPr lang="en-US" sz="2000" dirty="0">
                <a:ea typeface="Calibri"/>
                <a:cs typeface="Calibri"/>
              </a:rPr>
              <a:t>ensure                                                                                               each  input contains previous year data as we</a:t>
            </a:r>
          </a:p>
          <a:p>
            <a:pPr marL="0" indent="0">
              <a:buNone/>
            </a:pPr>
            <a:r>
              <a:rPr lang="en-US" dirty="0">
                <a:ea typeface="Calibri"/>
                <a:cs typeface="Calibri"/>
              </a:rPr>
              <a:t>                                   continue</a:t>
            </a:r>
          </a:p>
        </p:txBody>
      </p:sp>
    </p:spTree>
    <p:extLst>
      <p:ext uri="{BB962C8B-B14F-4D97-AF65-F5344CB8AC3E}">
        <p14:creationId xmlns:p14="http://schemas.microsoft.com/office/powerpoint/2010/main" val="355840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F964-5B34-D24F-5732-26A8A03D0F88}"/>
              </a:ext>
            </a:extLst>
          </p:cNvPr>
          <p:cNvSpPr>
            <a:spLocks noGrp="1"/>
          </p:cNvSpPr>
          <p:nvPr>
            <p:ph type="title"/>
          </p:nvPr>
        </p:nvSpPr>
        <p:spPr/>
        <p:txBody>
          <a:bodyPr/>
          <a:lstStyle/>
          <a:p>
            <a:r>
              <a:rPr lang="en-US"/>
              <a:t>Output:</a:t>
            </a:r>
          </a:p>
        </p:txBody>
      </p:sp>
      <p:pic>
        <p:nvPicPr>
          <p:cNvPr id="4" name="Picture 4">
            <a:extLst>
              <a:ext uri="{FF2B5EF4-FFF2-40B4-BE49-F238E27FC236}">
                <a16:creationId xmlns:a16="http://schemas.microsoft.com/office/drawing/2014/main" id="{15D122E0-9D56-12A2-E452-7C2E523EC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823" y="2134393"/>
            <a:ext cx="8426823" cy="4358481"/>
          </a:xfrm>
        </p:spPr>
      </p:pic>
    </p:spTree>
    <p:extLst>
      <p:ext uri="{BB962C8B-B14F-4D97-AF65-F5344CB8AC3E}">
        <p14:creationId xmlns:p14="http://schemas.microsoft.com/office/powerpoint/2010/main" val="67732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FE88-E1E2-889F-65FC-CB67B7A36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C6573-0811-4520-1A4E-1C9D7256ECB6}"/>
              </a:ext>
            </a:extLst>
          </p:cNvPr>
          <p:cNvSpPr>
            <a:spLocks noGrp="1"/>
          </p:cNvSpPr>
          <p:nvPr>
            <p:ph idx="1"/>
          </p:nvPr>
        </p:nvSpPr>
        <p:spPr/>
        <p:txBody>
          <a:bodyPr vert="horz" lIns="91440" tIns="45720" rIns="91440" bIns="45720" rtlCol="0" anchor="t">
            <a:normAutofit lnSpcReduction="10000"/>
          </a:bodyPr>
          <a:lstStyle/>
          <a:p>
            <a:pPr marL="0" indent="0">
              <a:buNone/>
            </a:pPr>
            <a:r>
              <a:rPr lang="en-US" err="1">
                <a:ea typeface="+mn-lt"/>
                <a:cs typeface="+mn-lt"/>
              </a:rPr>
              <a:t>Input_hol</a:t>
            </a:r>
            <a:r>
              <a:rPr lang="en-US" dirty="0">
                <a:ea typeface="+mn-lt"/>
                <a:cs typeface="+mn-lt"/>
              </a:rPr>
              <a:t> = Input(shape=(</a:t>
            </a:r>
            <a:r>
              <a:rPr lang="en-US" err="1">
                <a:ea typeface="+mn-lt"/>
                <a:cs typeface="+mn-lt"/>
              </a:rPr>
              <a:t>inp_hol.shape</a:t>
            </a:r>
            <a:r>
              <a:rPr lang="en-US">
                <a:ea typeface="+mn-lt"/>
                <a:cs typeface="+mn-lt"/>
              </a:rPr>
              <a:t>[1],),name = ‘</a:t>
            </a:r>
            <a:r>
              <a:rPr lang="en-US" err="1">
                <a:ea typeface="+mn-lt"/>
                <a:cs typeface="+mn-lt"/>
              </a:rPr>
              <a:t>input_hol</a:t>
            </a:r>
            <a:r>
              <a:rPr lang="en-US">
                <a:ea typeface="+mn-lt"/>
                <a:cs typeface="+mn-lt"/>
              </a:rPr>
              <a:t>’)</a:t>
            </a:r>
            <a:endParaRPr lang="en-US"/>
          </a:p>
          <a:p>
            <a:pPr marL="0" indent="0">
              <a:buNone/>
            </a:pPr>
            <a:endParaRPr lang="en-US" dirty="0">
              <a:ea typeface="+mn-lt"/>
              <a:cs typeface="+mn-lt"/>
            </a:endParaRPr>
          </a:p>
          <a:p>
            <a:pPr marL="0" indent="0">
              <a:buNone/>
            </a:pPr>
            <a:r>
              <a:rPr lang="en-US" dirty="0">
                <a:ea typeface="+mn-lt"/>
                <a:cs typeface="+mn-lt"/>
              </a:rPr>
              <a:t> Input_day7 = Input(shape=(inp7.shape[1],inp7.shape[2]),name = ‘input_day7’) </a:t>
            </a:r>
            <a:endParaRPr lang="en-US"/>
          </a:p>
          <a:p>
            <a:pPr marL="0" indent="0">
              <a:buNone/>
            </a:pPr>
            <a:endParaRPr lang="en-US" dirty="0">
              <a:ea typeface="+mn-lt"/>
              <a:cs typeface="+mn-lt"/>
            </a:endParaRPr>
          </a:p>
          <a:p>
            <a:pPr marL="0" indent="0">
              <a:buNone/>
            </a:pPr>
            <a:r>
              <a:rPr lang="en-US" err="1">
                <a:ea typeface="+mn-lt"/>
                <a:cs typeface="+mn-lt"/>
              </a:rPr>
              <a:t>Input_day_prev</a:t>
            </a:r>
            <a:r>
              <a:rPr lang="en-US" dirty="0">
                <a:ea typeface="+mn-lt"/>
                <a:cs typeface="+mn-lt"/>
              </a:rPr>
              <a:t> = Input(shape=(</a:t>
            </a:r>
            <a:r>
              <a:rPr lang="en-US" err="1">
                <a:ea typeface="+mn-lt"/>
                <a:cs typeface="+mn-lt"/>
              </a:rPr>
              <a:t>inp_prev.shape</a:t>
            </a:r>
            <a:r>
              <a:rPr lang="en-US" dirty="0">
                <a:ea typeface="+mn-lt"/>
                <a:cs typeface="+mn-lt"/>
              </a:rPr>
              <a:t>[1],),name = </a:t>
            </a:r>
            <a:r>
              <a:rPr lang="en-US">
                <a:ea typeface="+mn-lt"/>
                <a:cs typeface="+mn-lt"/>
              </a:rPr>
              <a:t>‘</a:t>
            </a:r>
            <a:r>
              <a:rPr lang="en-US" err="1">
                <a:ea typeface="+mn-lt"/>
                <a:cs typeface="+mn-lt"/>
              </a:rPr>
              <a:t>input_day_prev</a:t>
            </a:r>
            <a:r>
              <a:rPr lang="en-US">
                <a:ea typeface="+mn-lt"/>
                <a:cs typeface="+mn-lt"/>
              </a:rPr>
              <a:t>’)</a:t>
            </a:r>
          </a:p>
          <a:p>
            <a:pPr marL="0" indent="0">
              <a:buNone/>
            </a:pPr>
            <a:endParaRPr lang="en-US" dirty="0">
              <a:ea typeface="+mn-lt"/>
              <a:cs typeface="+mn-lt"/>
            </a:endParaRPr>
          </a:p>
          <a:p>
            <a:pPr marL="0" indent="0">
              <a:buNone/>
            </a:pPr>
            <a:r>
              <a:rPr lang="en-US" dirty="0">
                <a:ea typeface="+mn-lt"/>
                <a:cs typeface="+mn-lt"/>
              </a:rPr>
              <a:t> </a:t>
            </a:r>
            <a:r>
              <a:rPr lang="en-US" dirty="0" err="1">
                <a:ea typeface="+mn-lt"/>
                <a:cs typeface="+mn-lt"/>
              </a:rPr>
              <a:t>Input_day_sess</a:t>
            </a:r>
            <a:r>
              <a:rPr lang="en-US" dirty="0">
                <a:ea typeface="+mn-lt"/>
                <a:cs typeface="+mn-lt"/>
              </a:rPr>
              <a:t> = Input(shape=(</a:t>
            </a:r>
            <a:r>
              <a:rPr lang="en-US" dirty="0" err="1">
                <a:ea typeface="+mn-lt"/>
                <a:cs typeface="+mn-lt"/>
              </a:rPr>
              <a:t>inp_sess.shape</a:t>
            </a:r>
            <a:r>
              <a:rPr lang="en-US" dirty="0">
                <a:ea typeface="+mn-lt"/>
                <a:cs typeface="+mn-lt"/>
              </a:rPr>
              <a:t>[1],),name = ‘</a:t>
            </a:r>
            <a:r>
              <a:rPr lang="en-US" dirty="0" err="1">
                <a:ea typeface="+mn-lt"/>
                <a:cs typeface="+mn-lt"/>
              </a:rPr>
              <a:t>input_day_sess</a:t>
            </a:r>
            <a:r>
              <a:rPr lang="en-US" dirty="0">
                <a:ea typeface="+mn-lt"/>
                <a:cs typeface="+mn-lt"/>
              </a:rPr>
              <a:t>’)                                                                                     </a:t>
            </a:r>
            <a:endParaRPr lang="en-US"/>
          </a:p>
        </p:txBody>
      </p:sp>
    </p:spTree>
    <p:extLst>
      <p:ext uri="{BB962C8B-B14F-4D97-AF65-F5344CB8AC3E}">
        <p14:creationId xmlns:p14="http://schemas.microsoft.com/office/powerpoint/2010/main" val="107286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6FE5-6694-095D-3C91-0AF1BE1CFE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617440-CA7F-DC02-18D4-B145460762FF}"/>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X5 = Dense(5, activation=’</a:t>
            </a:r>
            <a:r>
              <a:rPr lang="en-US" dirty="0" err="1">
                <a:ea typeface="+mn-lt"/>
                <a:cs typeface="+mn-lt"/>
              </a:rPr>
              <a:t>relu</a:t>
            </a:r>
            <a:r>
              <a:rPr lang="en-US" dirty="0">
                <a:ea typeface="+mn-lt"/>
                <a:cs typeface="+mn-lt"/>
              </a:rPr>
              <a:t>’)(</a:t>
            </a:r>
            <a:r>
              <a:rPr lang="en-US" dirty="0" err="1">
                <a:ea typeface="+mn-lt"/>
                <a:cs typeface="+mn-lt"/>
              </a:rPr>
              <a:t>input_hol</a:t>
            </a:r>
            <a:r>
              <a:rPr lang="en-US" dirty="0">
                <a:ea typeface="+mn-lt"/>
                <a:cs typeface="+mn-lt"/>
              </a:rPr>
              <a:t>)</a:t>
            </a:r>
            <a:endParaRPr lang="en-US" dirty="0"/>
          </a:p>
          <a:p>
            <a:pPr marL="0" indent="0">
              <a:buNone/>
            </a:pPr>
            <a:endParaRPr lang="en-US" dirty="0">
              <a:ea typeface="+mn-lt"/>
              <a:cs typeface="+mn-lt"/>
            </a:endParaRPr>
          </a:p>
          <a:p>
            <a:pPr marL="0" indent="0">
              <a:buNone/>
            </a:pPr>
            <a:r>
              <a:rPr lang="en-US">
                <a:ea typeface="+mn-lt"/>
                <a:cs typeface="+mn-lt"/>
              </a:rPr>
              <a:t> X_6 = Dense(5, activation=’relu’)(input_day7)</a:t>
            </a:r>
          </a:p>
          <a:p>
            <a:pPr marL="0" indent="0">
              <a:buNone/>
            </a:pPr>
            <a:endParaRPr lang="en-US" dirty="0">
              <a:ea typeface="+mn-lt"/>
              <a:cs typeface="+mn-lt"/>
            </a:endParaRPr>
          </a:p>
          <a:p>
            <a:pPr marL="0" indent="0">
              <a:buNone/>
            </a:pPr>
            <a:r>
              <a:rPr lang="en-US" dirty="0">
                <a:ea typeface="+mn-lt"/>
                <a:cs typeface="+mn-lt"/>
              </a:rPr>
              <a:t>X__6 = </a:t>
            </a:r>
            <a:r>
              <a:rPr lang="en-US">
                <a:ea typeface="+mn-lt"/>
                <a:cs typeface="+mn-lt"/>
              </a:rPr>
              <a:t>LSTM(5,return_sequences=True)(x_6) </a:t>
            </a:r>
            <a:endParaRPr lang="en-US" dirty="0">
              <a:ea typeface="+mn-lt"/>
              <a:cs typeface="+mn-lt"/>
            </a:endParaRPr>
          </a:p>
          <a:p>
            <a:pPr marL="0" indent="0">
              <a:buNone/>
            </a:pPr>
            <a:r>
              <a:rPr lang="en-US" dirty="0">
                <a:ea typeface="+mn-lt"/>
                <a:cs typeface="+mn-lt"/>
              </a:rPr>
              <a:t> X6 = Flatten()(x__10) </a:t>
            </a:r>
          </a:p>
          <a:p>
            <a:pPr marL="0" indent="0">
              <a:buNone/>
            </a:pPr>
            <a:endParaRPr lang="en-US" dirty="0">
              <a:ea typeface="+mn-lt"/>
              <a:cs typeface="+mn-lt"/>
            </a:endParaRPr>
          </a:p>
          <a:p>
            <a:pPr marL="0" indent="0">
              <a:buNone/>
            </a:pPr>
            <a:r>
              <a:rPr lang="en-US" dirty="0">
                <a:ea typeface="+mn-lt"/>
                <a:cs typeface="+mn-lt"/>
              </a:rPr>
              <a:t>X7 = Dense(5, activation=’</a:t>
            </a:r>
            <a:r>
              <a:rPr lang="en-US" dirty="0" err="1">
                <a:ea typeface="+mn-lt"/>
                <a:cs typeface="+mn-lt"/>
              </a:rPr>
              <a:t>relu</a:t>
            </a:r>
            <a:r>
              <a:rPr lang="en-US" dirty="0">
                <a:ea typeface="+mn-lt"/>
                <a:cs typeface="+mn-lt"/>
              </a:rPr>
              <a:t>’)(</a:t>
            </a:r>
            <a:r>
              <a:rPr lang="en-US" dirty="0" err="1">
                <a:ea typeface="+mn-lt"/>
                <a:cs typeface="+mn-lt"/>
              </a:rPr>
              <a:t>input_day_prev</a:t>
            </a:r>
            <a:r>
              <a:rPr lang="en-US" dirty="0">
                <a:ea typeface="+mn-lt"/>
                <a:cs typeface="+mn-lt"/>
              </a:rPr>
              <a:t>)</a:t>
            </a:r>
          </a:p>
          <a:p>
            <a:pPr marL="0" indent="0">
              <a:buNone/>
            </a:pPr>
            <a:endParaRPr lang="en-US" dirty="0">
              <a:ea typeface="+mn-lt"/>
              <a:cs typeface="+mn-lt"/>
            </a:endParaRPr>
          </a:p>
          <a:p>
            <a:pPr marL="0" indent="0">
              <a:buNone/>
            </a:pPr>
            <a:r>
              <a:rPr lang="en-US" dirty="0">
                <a:ea typeface="+mn-lt"/>
                <a:cs typeface="+mn-lt"/>
              </a:rPr>
              <a:t> X8 = Dense(5, activation=’</a:t>
            </a:r>
            <a:r>
              <a:rPr lang="en-US" dirty="0" err="1">
                <a:ea typeface="+mn-lt"/>
                <a:cs typeface="+mn-lt"/>
              </a:rPr>
              <a:t>relu</a:t>
            </a:r>
            <a:r>
              <a:rPr lang="en-US" dirty="0">
                <a:ea typeface="+mn-lt"/>
                <a:cs typeface="+mn-lt"/>
              </a:rPr>
              <a:t>’)(</a:t>
            </a:r>
            <a:r>
              <a:rPr lang="en-US" dirty="0" err="1">
                <a:ea typeface="+mn-lt"/>
                <a:cs typeface="+mn-lt"/>
              </a:rPr>
              <a:t>input_day_sess</a:t>
            </a:r>
            <a:r>
              <a:rPr lang="en-US" dirty="0">
                <a:ea typeface="+mn-lt"/>
                <a:cs typeface="+mn-lt"/>
              </a:rPr>
              <a:t>) ccc</a:t>
            </a:r>
            <a:endParaRPr lang="en-US" dirty="0">
              <a:ea typeface="Calibri"/>
              <a:cs typeface="Calibri"/>
            </a:endParaRPr>
          </a:p>
        </p:txBody>
      </p:sp>
    </p:spTree>
    <p:extLst>
      <p:ext uri="{BB962C8B-B14F-4D97-AF65-F5344CB8AC3E}">
        <p14:creationId xmlns:p14="http://schemas.microsoft.com/office/powerpoint/2010/main" val="290421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6C23-E251-C1CC-7BEA-B7C6AC9117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17E23E-7022-8A26-97DA-DB223037511A}"/>
              </a:ext>
            </a:extLst>
          </p:cNvPr>
          <p:cNvSpPr>
            <a:spLocks noGrp="1"/>
          </p:cNvSpPr>
          <p:nvPr>
            <p:ph idx="1"/>
          </p:nvPr>
        </p:nvSpPr>
        <p:spPr/>
        <p:txBody>
          <a:bodyPr vert="horz" lIns="91440" tIns="45720" rIns="91440" bIns="45720" rtlCol="0" anchor="t">
            <a:normAutofit/>
          </a:bodyPr>
          <a:lstStyle/>
          <a:p>
            <a:pPr marL="0" indent="0">
              <a:buNone/>
            </a:pPr>
            <a:r>
              <a:rPr lang="en-US">
                <a:ea typeface="Calibri"/>
                <a:cs typeface="Calibri"/>
              </a:rPr>
              <a:t>C = concatenate([x1,x2,x3,x4,x5,x6,x7,x8]) </a:t>
            </a:r>
            <a:endParaRPr lang="en-US"/>
          </a:p>
          <a:p>
            <a:pPr marL="0" indent="0">
              <a:buNone/>
            </a:pPr>
            <a:endParaRPr lang="en-US" dirty="0">
              <a:ea typeface="Calibri"/>
              <a:cs typeface="Calibri"/>
            </a:endParaRPr>
          </a:p>
          <a:p>
            <a:pPr marL="0" indent="0">
              <a:buNone/>
            </a:pPr>
            <a:r>
              <a:rPr lang="en-US">
                <a:ea typeface="Calibri"/>
                <a:cs typeface="Calibri"/>
              </a:rPr>
              <a:t>Layer1 = Dense(64,activation=’relu’)©</a:t>
            </a:r>
          </a:p>
          <a:p>
            <a:endParaRPr lang="en-US">
              <a:ea typeface="Calibri"/>
              <a:cs typeface="Calibri"/>
            </a:endParaRPr>
          </a:p>
          <a:p>
            <a:endParaRPr lang="en-US" dirty="0">
              <a:ea typeface="Calibri"/>
              <a:cs typeface="Calibri"/>
            </a:endParaRPr>
          </a:p>
          <a:p>
            <a:pPr marL="0" indent="0">
              <a:buNone/>
            </a:pPr>
            <a:r>
              <a:rPr lang="en-US">
                <a:ea typeface="Calibri"/>
                <a:cs typeface="Calibri"/>
              </a:rPr>
              <a:t> Outputs =</a:t>
            </a:r>
            <a:endParaRPr lang="en-US" dirty="0">
              <a:ea typeface="Calibri"/>
              <a:cs typeface="Calibri"/>
            </a:endParaRPr>
          </a:p>
          <a:p>
            <a:pPr marL="0" indent="0">
              <a:buNone/>
            </a:pPr>
            <a:r>
              <a:rPr lang="en-US">
                <a:ea typeface="Calibri"/>
                <a:cs typeface="Calibri"/>
              </a:rPr>
              <a:t>                    Dense(1, activation=’sigmoid’)(layer1) </a:t>
            </a:r>
          </a:p>
          <a:p>
            <a:endParaRPr lang="en-US" dirty="0">
              <a:ea typeface="Calibri"/>
              <a:cs typeface="Calibri"/>
            </a:endParaRPr>
          </a:p>
        </p:txBody>
      </p:sp>
    </p:spTree>
    <p:extLst>
      <p:ext uri="{BB962C8B-B14F-4D97-AF65-F5344CB8AC3E}">
        <p14:creationId xmlns:p14="http://schemas.microsoft.com/office/powerpoint/2010/main" val="3210800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5EEB-E2C9-137A-B5DD-DD11012241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C77F0-0D8A-D2B0-343D-4C7774713FB1}"/>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pPr marL="0" indent="0">
              <a:buNone/>
            </a:pPr>
            <a:r>
              <a:rPr lang="en-US">
                <a:ea typeface="+mn-lt"/>
                <a:cs typeface="+mn-lt"/>
              </a:rPr>
              <a:t> Model (inputs=[input_day,input_mon,input_year,input_week,input_</a:t>
            </a:r>
          </a:p>
          <a:p>
            <a:pPr marL="0" indent="0">
              <a:buNone/>
            </a:pPr>
            <a:r>
              <a:rPr lang="en-US">
                <a:ea typeface="+mn-lt"/>
                <a:cs typeface="+mn-lt"/>
              </a:rPr>
              <a:t> hol,input_day7,input_day_prev,input_day_sess], outputs=outputs)</a:t>
            </a:r>
          </a:p>
          <a:p>
            <a:pPr marL="0" indent="0">
              <a:buNone/>
            </a:pPr>
            <a:endParaRPr lang="en-US" dirty="0">
              <a:ea typeface="+mn-lt"/>
              <a:cs typeface="+mn-lt"/>
            </a:endParaRPr>
          </a:p>
          <a:p>
            <a:pPr marL="0" indent="0">
              <a:buNone/>
            </a:pPr>
            <a:r>
              <a:rPr lang="en-US" dirty="0">
                <a:ea typeface="+mn-lt"/>
                <a:cs typeface="+mn-lt"/>
              </a:rPr>
              <a:t> </a:t>
            </a:r>
            <a:r>
              <a:rPr lang="en-US">
                <a:ea typeface="+mn-lt"/>
                <a:cs typeface="+mn-lt"/>
              </a:rPr>
              <a:t>Model.summary(</a:t>
            </a:r>
          </a:p>
        </p:txBody>
      </p:sp>
    </p:spTree>
    <p:extLst>
      <p:ext uri="{BB962C8B-B14F-4D97-AF65-F5344CB8AC3E}">
        <p14:creationId xmlns:p14="http://schemas.microsoft.com/office/powerpoint/2010/main" val="4163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0D63-0091-F22B-F540-93B457D38687}"/>
              </a:ext>
            </a:extLst>
          </p:cNvPr>
          <p:cNvSpPr>
            <a:spLocks noGrp="1"/>
          </p:cNvSpPr>
          <p:nvPr>
            <p:ph type="title"/>
          </p:nvPr>
        </p:nvSpPr>
        <p:spPr/>
        <p:txBody>
          <a:bodyPr/>
          <a:lstStyle/>
          <a:p>
            <a:r>
              <a:rPr lang="en-US"/>
              <a:t>Output:</a:t>
            </a:r>
          </a:p>
        </p:txBody>
      </p:sp>
      <p:pic>
        <p:nvPicPr>
          <p:cNvPr id="5" name="Picture 5">
            <a:extLst>
              <a:ext uri="{FF2B5EF4-FFF2-40B4-BE49-F238E27FC236}">
                <a16:creationId xmlns:a16="http://schemas.microsoft.com/office/drawing/2014/main" id="{685858EB-360C-4FF8-FB0C-FF6AB3E26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635" y="1900518"/>
            <a:ext cx="9233647" cy="4957482"/>
          </a:xfrm>
        </p:spPr>
      </p:pic>
      <p:sp>
        <p:nvSpPr>
          <p:cNvPr id="4" name="TextBox 3">
            <a:extLst>
              <a:ext uri="{FF2B5EF4-FFF2-40B4-BE49-F238E27FC236}">
                <a16:creationId xmlns:a16="http://schemas.microsoft.com/office/drawing/2014/main" id="{D13AE6A7-5942-D59B-87D6-2E39155B4DFE}"/>
              </a:ext>
            </a:extLst>
          </p:cNvPr>
          <p:cNvSpPr txBox="1"/>
          <p:nvPr/>
        </p:nvSpPr>
        <p:spPr>
          <a:xfrm>
            <a:off x="5181600" y="251908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09550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8195-1DC9-5E08-D23D-9B18F0D23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2E68FC-FF68-9246-13E5-4B147D73D86A}"/>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700CA4C4-38B2-47B1-44D0-716A4D8358E0}"/>
              </a:ext>
            </a:extLst>
          </p:cNvPr>
          <p:cNvSpPr txBox="1"/>
          <p:nvPr/>
        </p:nvSpPr>
        <p:spPr>
          <a:xfrm rot="10800000" flipV="1">
            <a:off x="1972235" y="3055220"/>
            <a:ext cx="727037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The most traditional way of sales performance evaluation is to look at the past sales data and the present sales data and make comparisons. It can quickly be seen how well they meet their targets, how their sales figures have risen or fallen, and whether their sales performance is in line with the company as a whole. What is the need for evaluating sales performance? Evaluation is also required for proper sales planning. A periodic evaluation of performance discloses their relative performance which is needed by the management to make suitable changes in their different assignment as to different territory, products or buyers.</a:t>
            </a:r>
          </a:p>
        </p:txBody>
      </p:sp>
      <p:sp>
        <p:nvSpPr>
          <p:cNvPr id="5" name="TextBox 4">
            <a:extLst>
              <a:ext uri="{FF2B5EF4-FFF2-40B4-BE49-F238E27FC236}">
                <a16:creationId xmlns:a16="http://schemas.microsoft.com/office/drawing/2014/main" id="{D942A0A9-37FA-9E23-A3D3-031B4521D757}"/>
              </a:ext>
            </a:extLst>
          </p:cNvPr>
          <p:cNvSpPr txBox="1"/>
          <p:nvPr/>
        </p:nvSpPr>
        <p:spPr>
          <a:xfrm>
            <a:off x="5181600" y="2519082"/>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90D484A3-9264-2C44-51B8-203FA7381857}"/>
              </a:ext>
            </a:extLst>
          </p:cNvPr>
          <p:cNvSpPr txBox="1"/>
          <p:nvPr/>
        </p:nvSpPr>
        <p:spPr>
          <a:xfrm>
            <a:off x="5181600" y="2519082"/>
            <a:ext cx="1828800" cy="1828800"/>
          </a:xfrm>
          <a:prstGeom prst="rect">
            <a:avLst/>
          </a:prstGeom>
          <a:noFill/>
        </p:spPr>
        <p:txBody>
          <a:bodyPr wrap="square" rtlCol="0">
            <a:spAutoFit/>
          </a:bodyPr>
          <a:lstStyle/>
          <a:p>
            <a:pPr algn="l"/>
            <a:endParaRPr lang="en-US"/>
          </a:p>
        </p:txBody>
      </p:sp>
      <p:sp>
        <p:nvSpPr>
          <p:cNvPr id="7" name="TextBox 6">
            <a:extLst>
              <a:ext uri="{FF2B5EF4-FFF2-40B4-BE49-F238E27FC236}">
                <a16:creationId xmlns:a16="http://schemas.microsoft.com/office/drawing/2014/main" id="{0A419E9F-2003-6E89-1C1D-1EABFFB206DA}"/>
              </a:ext>
            </a:extLst>
          </p:cNvPr>
          <p:cNvSpPr txBox="1"/>
          <p:nvPr/>
        </p:nvSpPr>
        <p:spPr>
          <a:xfrm>
            <a:off x="1380565" y="2334135"/>
            <a:ext cx="5853953" cy="369332"/>
          </a:xfrm>
          <a:prstGeom prst="rect">
            <a:avLst/>
          </a:prstGeom>
          <a:noFill/>
        </p:spPr>
        <p:txBody>
          <a:bodyPr wrap="square" rtlCol="0">
            <a:spAutoFit/>
          </a:bodyPr>
          <a:lstStyle/>
          <a:p>
            <a:pPr algn="l"/>
            <a:r>
              <a:rPr lang="en-US"/>
              <a:t>Evaluation </a:t>
            </a:r>
          </a:p>
        </p:txBody>
      </p:sp>
    </p:spTree>
    <p:extLst>
      <p:ext uri="{BB962C8B-B14F-4D97-AF65-F5344CB8AC3E}">
        <p14:creationId xmlns:p14="http://schemas.microsoft.com/office/powerpoint/2010/main" val="90956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F9AC-2EE5-70AD-59C8-A1140718A9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63E197-C1B3-2302-1514-AE77BDDA3A22}"/>
              </a:ext>
            </a:extLst>
          </p:cNvPr>
          <p:cNvSpPr>
            <a:spLocks noGrp="1"/>
          </p:cNvSpPr>
          <p:nvPr>
            <p:ph idx="1"/>
          </p:nvPr>
        </p:nvSpPr>
        <p:spPr/>
        <p:txBody>
          <a:bodyPr vert="horz"/>
          <a:lstStyle/>
          <a:p>
            <a:pPr algn="ctr"/>
            <a:endParaRPr lang="en-US"/>
          </a:p>
        </p:txBody>
      </p:sp>
      <p:sp>
        <p:nvSpPr>
          <p:cNvPr id="4" name="TextBox 3">
            <a:extLst>
              <a:ext uri="{FF2B5EF4-FFF2-40B4-BE49-F238E27FC236}">
                <a16:creationId xmlns:a16="http://schemas.microsoft.com/office/drawing/2014/main" id="{374E00AA-587B-2031-2108-D9CAAC5EC521}"/>
              </a:ext>
            </a:extLst>
          </p:cNvPr>
          <p:cNvSpPr txBox="1"/>
          <p:nvPr/>
        </p:nvSpPr>
        <p:spPr>
          <a:xfrm>
            <a:off x="1577788" y="2312894"/>
            <a:ext cx="4016188" cy="369332"/>
          </a:xfrm>
          <a:prstGeom prst="rect">
            <a:avLst/>
          </a:prstGeom>
          <a:noFill/>
        </p:spPr>
        <p:txBody>
          <a:bodyPr wrap="square" rtlCol="0">
            <a:spAutoFit/>
          </a:bodyPr>
          <a:lstStyle/>
          <a:p>
            <a:pPr algn="l"/>
            <a:r>
              <a:rPr lang="en-US"/>
              <a:t>Conclusion </a:t>
            </a:r>
          </a:p>
        </p:txBody>
      </p:sp>
      <p:sp>
        <p:nvSpPr>
          <p:cNvPr id="8" name="TextBox 7">
            <a:extLst>
              <a:ext uri="{FF2B5EF4-FFF2-40B4-BE49-F238E27FC236}">
                <a16:creationId xmlns:a16="http://schemas.microsoft.com/office/drawing/2014/main" id="{1B1A8625-2580-41AE-112C-78D8AB678ABC}"/>
              </a:ext>
            </a:extLst>
          </p:cNvPr>
          <p:cNvSpPr txBox="1"/>
          <p:nvPr/>
        </p:nvSpPr>
        <p:spPr>
          <a:xfrm>
            <a:off x="2967317" y="3334870"/>
            <a:ext cx="7736542" cy="369332"/>
          </a:xfrm>
          <a:prstGeom prst="rect">
            <a:avLst/>
          </a:prstGeom>
          <a:noFill/>
        </p:spPr>
        <p:txBody>
          <a:bodyPr wrap="square" rtlCol="0">
            <a:spAutoFit/>
          </a:bodyPr>
          <a:lstStyle/>
          <a:p>
            <a:pPr algn="l"/>
            <a:r>
              <a:rPr lang="en-US"/>
              <a:t>The phase  5 submission about future sales prediction done successfully </a:t>
            </a:r>
          </a:p>
        </p:txBody>
      </p:sp>
    </p:spTree>
    <p:extLst>
      <p:ext uri="{BB962C8B-B14F-4D97-AF65-F5344CB8AC3E}">
        <p14:creationId xmlns:p14="http://schemas.microsoft.com/office/powerpoint/2010/main" val="4364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E255-D75E-C35A-FB46-8935E316DA76}"/>
              </a:ext>
            </a:extLst>
          </p:cNvPr>
          <p:cNvSpPr>
            <a:spLocks noGrp="1"/>
          </p:cNvSpPr>
          <p:nvPr>
            <p:ph type="title"/>
          </p:nvPr>
        </p:nvSpPr>
        <p:spPr/>
        <p:txBody>
          <a:bodyPr>
            <a:normAutofit/>
          </a:bodyPr>
          <a:lstStyle/>
          <a:p>
            <a:r>
              <a:rPr lang="en-US" sz="4000" b="1" dirty="0">
                <a:ea typeface="Calibri Light"/>
                <a:cs typeface="Calibri Light"/>
              </a:rPr>
              <a:t>DATA SOURCE</a:t>
            </a:r>
          </a:p>
        </p:txBody>
      </p:sp>
      <p:sp>
        <p:nvSpPr>
          <p:cNvPr id="3" name="Content Placeholder 2">
            <a:extLst>
              <a:ext uri="{FF2B5EF4-FFF2-40B4-BE49-F238E27FC236}">
                <a16:creationId xmlns:a16="http://schemas.microsoft.com/office/drawing/2014/main" id="{4B72B672-5CC8-1FB0-C4DD-F27D77CF5C50}"/>
              </a:ext>
            </a:extLst>
          </p:cNvPr>
          <p:cNvSpPr>
            <a:spLocks noGrp="1"/>
          </p:cNvSpPr>
          <p:nvPr>
            <p:ph idx="1"/>
          </p:nvPr>
        </p:nvSpPr>
        <p:spPr>
          <a:xfrm>
            <a:off x="306238" y="2228191"/>
            <a:ext cx="10515600" cy="4351338"/>
          </a:xfrm>
        </p:spPr>
        <p:txBody>
          <a:bodyPr vert="horz" lIns="91440" tIns="45720" rIns="91440" bIns="45720" rtlCol="0" anchor="t">
            <a:normAutofit/>
          </a:bodyPr>
          <a:lstStyle/>
          <a:p>
            <a:pPr>
              <a:spcBef>
                <a:spcPct val="0"/>
              </a:spcBef>
            </a:pPr>
            <a:r>
              <a:rPr lang="en-US" sz="2500" dirty="0">
                <a:latin typeface="Calibri Light"/>
                <a:ea typeface="Calibri Light"/>
                <a:cs typeface="Calibri Light"/>
              </a:rPr>
              <a:t>DATA SOURCE</a:t>
            </a:r>
          </a:p>
          <a:p>
            <a:pPr>
              <a:spcBef>
                <a:spcPct val="0"/>
              </a:spcBef>
            </a:pPr>
            <a:r>
              <a:rPr lang="en-US" sz="2500" dirty="0">
                <a:latin typeface="Calibri Light"/>
                <a:ea typeface="Calibri Light"/>
                <a:cs typeface="Calibri Light"/>
              </a:rPr>
              <a:t>One of the most common methods used to predict sales is regression analysis. This method involves using historical sales data to train a model that can predict future sales. The model can take into account factors such as past sales, marketing campaigns, and economic indicators to make its predictions.</a:t>
            </a:r>
          </a:p>
          <a:p>
            <a:pPr>
              <a:spcBef>
                <a:spcPct val="0"/>
              </a:spcBef>
            </a:pPr>
            <a:r>
              <a:rPr lang="en-US" sz="2500" dirty="0">
                <a:latin typeface="Calibri Light"/>
                <a:ea typeface="Calibri Light"/>
                <a:cs typeface="Calibri Light"/>
              </a:rPr>
              <a:t>Datalink:</a:t>
            </a:r>
          </a:p>
          <a:p>
            <a:pPr>
              <a:spcBef>
                <a:spcPct val="0"/>
              </a:spcBef>
            </a:pPr>
            <a:r>
              <a:rPr lang="en-US" sz="2500" u="sng" dirty="0">
                <a:solidFill>
                  <a:srgbClr val="0563C1"/>
                </a:solidFill>
                <a:latin typeface="Calibri Light"/>
                <a:ea typeface="Calibri Light"/>
                <a:cs typeface="Calibri Light"/>
                <a:hlinkClick r:id="rId2"/>
              </a:rPr>
              <a:t>https://www.kaggle.com/datasets/chakradharmattapalli/future-sales-prediction</a:t>
            </a:r>
            <a:endParaRPr lang="en-US" sz="2500">
              <a:latin typeface="Calibri Light"/>
              <a:ea typeface="Calibri Light"/>
              <a:cs typeface="Calibri Light"/>
            </a:endParaRPr>
          </a:p>
          <a:p>
            <a:endParaRPr lang="en-US" dirty="0">
              <a:ea typeface="Calibri"/>
              <a:cs typeface="Calibri"/>
            </a:endParaRPr>
          </a:p>
        </p:txBody>
      </p:sp>
    </p:spTree>
    <p:extLst>
      <p:ext uri="{BB962C8B-B14F-4D97-AF65-F5344CB8AC3E}">
        <p14:creationId xmlns:p14="http://schemas.microsoft.com/office/powerpoint/2010/main" val="9523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3D09-9B81-6AC3-9282-D344C1CFCDB9}"/>
              </a:ext>
            </a:extLst>
          </p:cNvPr>
          <p:cNvSpPr>
            <a:spLocks noGrp="1"/>
          </p:cNvSpPr>
          <p:nvPr>
            <p:ph type="title"/>
          </p:nvPr>
        </p:nvSpPr>
        <p:spPr/>
        <p:txBody>
          <a:bodyPr/>
          <a:lstStyle/>
          <a:p>
            <a:r>
              <a:rPr lang="en-US" b="1" dirty="0">
                <a:ea typeface="Calibri Light"/>
                <a:cs typeface="Calibri Light"/>
              </a:rPr>
              <a:t>FEATURE ENGINERRING</a:t>
            </a:r>
            <a:endParaRPr lang="en-US" b="1" dirty="0"/>
          </a:p>
        </p:txBody>
      </p:sp>
      <p:sp>
        <p:nvSpPr>
          <p:cNvPr id="3" name="Content Placeholder 2">
            <a:extLst>
              <a:ext uri="{FF2B5EF4-FFF2-40B4-BE49-F238E27FC236}">
                <a16:creationId xmlns:a16="http://schemas.microsoft.com/office/drawing/2014/main" id="{D1AC70B9-A62C-0185-5EA8-891830F2FC22}"/>
              </a:ext>
            </a:extLst>
          </p:cNvPr>
          <p:cNvSpPr>
            <a:spLocks noGrp="1"/>
          </p:cNvSpPr>
          <p:nvPr>
            <p:ph idx="1"/>
          </p:nvPr>
        </p:nvSpPr>
        <p:spPr/>
        <p:txBody>
          <a:bodyPr vert="horz" lIns="91440" tIns="45720" rIns="91440" bIns="45720" rtlCol="0" anchor="t">
            <a:normAutofit/>
          </a:bodyPr>
          <a:lstStyle/>
          <a:p>
            <a:pPr marL="0" indent="0">
              <a:buNone/>
            </a:pP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a:p>
            <a:r>
              <a:rPr lang="en-US">
                <a:ea typeface="+mn-lt"/>
                <a:cs typeface="+mn-lt"/>
              </a:rPr>
              <a:t>Feature Engineering is the process of creating new features or transforming existing features to improve the performance of a machine-learning model. It involves selecting relevant information from raw data and transforming it into a format that can be easily understood by a mode</a:t>
            </a:r>
            <a:endParaRPr lang="en-US"/>
          </a:p>
          <a:p>
            <a:endParaRPr lang="en-US" dirty="0">
              <a:ea typeface="Calibri"/>
              <a:cs typeface="Calibri"/>
            </a:endParaRPr>
          </a:p>
        </p:txBody>
      </p:sp>
    </p:spTree>
    <p:extLst>
      <p:ext uri="{BB962C8B-B14F-4D97-AF65-F5344CB8AC3E}">
        <p14:creationId xmlns:p14="http://schemas.microsoft.com/office/powerpoint/2010/main" val="307314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8DEC-ED31-3A1D-62C0-75EE7CEADABB}"/>
              </a:ext>
            </a:extLst>
          </p:cNvPr>
          <p:cNvSpPr>
            <a:spLocks noGrp="1"/>
          </p:cNvSpPr>
          <p:nvPr>
            <p:ph type="title"/>
          </p:nvPr>
        </p:nvSpPr>
        <p:spPr/>
        <p:txBody>
          <a:bodyPr/>
          <a:lstStyle/>
          <a:p>
            <a:endParaRPr lang="en-US"/>
          </a:p>
        </p:txBody>
      </p:sp>
      <p:pic>
        <p:nvPicPr>
          <p:cNvPr id="4" name="Content Placeholder 3" descr="A group of people working on a computer&#10;&#10;Description automatically generated">
            <a:extLst>
              <a:ext uri="{FF2B5EF4-FFF2-40B4-BE49-F238E27FC236}">
                <a16:creationId xmlns:a16="http://schemas.microsoft.com/office/drawing/2014/main" id="{C59F972B-0861-49C7-80E2-8F5E3192B6FD}"/>
              </a:ext>
            </a:extLst>
          </p:cNvPr>
          <p:cNvPicPr>
            <a:picLocks noGrp="1" noChangeAspect="1"/>
          </p:cNvPicPr>
          <p:nvPr>
            <p:ph idx="1"/>
          </p:nvPr>
        </p:nvPicPr>
        <p:blipFill>
          <a:blip r:embed="rId2"/>
          <a:stretch>
            <a:fillRect/>
          </a:stretch>
        </p:blipFill>
        <p:spPr>
          <a:xfrm>
            <a:off x="1178944" y="1541965"/>
            <a:ext cx="9776603" cy="5105563"/>
          </a:xfrm>
        </p:spPr>
      </p:pic>
    </p:spTree>
    <p:extLst>
      <p:ext uri="{BB962C8B-B14F-4D97-AF65-F5344CB8AC3E}">
        <p14:creationId xmlns:p14="http://schemas.microsoft.com/office/powerpoint/2010/main" val="179694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3297-DC20-1D02-F583-57CD5B4362B1}"/>
              </a:ext>
            </a:extLst>
          </p:cNvPr>
          <p:cNvSpPr>
            <a:spLocks noGrp="1"/>
          </p:cNvSpPr>
          <p:nvPr>
            <p:ph type="title"/>
          </p:nvPr>
        </p:nvSpPr>
        <p:spPr/>
        <p:txBody>
          <a:bodyPr/>
          <a:lstStyle/>
          <a:p>
            <a:r>
              <a:rPr lang="en-US" b="1" dirty="0">
                <a:ea typeface="Calibri Light"/>
                <a:cs typeface="Calibri Light"/>
              </a:rPr>
              <a:t>MODEL TRAINING</a:t>
            </a:r>
            <a:endParaRPr lang="en-US" b="1" dirty="0"/>
          </a:p>
        </p:txBody>
      </p:sp>
      <p:sp>
        <p:nvSpPr>
          <p:cNvPr id="3" name="Content Placeholder 2">
            <a:extLst>
              <a:ext uri="{FF2B5EF4-FFF2-40B4-BE49-F238E27FC236}">
                <a16:creationId xmlns:a16="http://schemas.microsoft.com/office/drawing/2014/main" id="{40D407F0-9DFF-0C4C-605C-C44CDD7D6419}"/>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Model training is the phase in the data science development lifecycle where Practitioners try to fit the best combination of weights and bias to a machine learning algorithm to minimize a loss function over the prediction range. methods used to predict sales is regression analysis. This method involves using historical sales data to train a model that can predict future sales. The model can take into account factors such as past sales, marketing campaigns, and economic indicators to make its predictions. </a:t>
            </a:r>
            <a:endParaRPr lang="en-US">
              <a:ea typeface="Calibri" panose="020F0502020204030204"/>
              <a:cs typeface="Calibri" panose="020F0502020204030204"/>
            </a:endParaRPr>
          </a:p>
        </p:txBody>
      </p:sp>
    </p:spTree>
    <p:extLst>
      <p:ext uri="{BB962C8B-B14F-4D97-AF65-F5344CB8AC3E}">
        <p14:creationId xmlns:p14="http://schemas.microsoft.com/office/powerpoint/2010/main" val="74176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B4C9-CCEC-4548-20BB-C7181AFCFD44}"/>
              </a:ext>
            </a:extLst>
          </p:cNvPr>
          <p:cNvSpPr>
            <a:spLocks noGrp="1"/>
          </p:cNvSpPr>
          <p:nvPr>
            <p:ph type="title"/>
          </p:nvPr>
        </p:nvSpPr>
        <p:spPr/>
        <p:txBody>
          <a:bodyPr/>
          <a:lstStyle/>
          <a:p>
            <a:endParaRPr lang="en-US"/>
          </a:p>
        </p:txBody>
      </p:sp>
      <p:pic>
        <p:nvPicPr>
          <p:cNvPr id="4" name="Content Placeholder 3" descr="A black arrow pointing to a blue box&#10;&#10;Description automatically generated">
            <a:extLst>
              <a:ext uri="{FF2B5EF4-FFF2-40B4-BE49-F238E27FC236}">
                <a16:creationId xmlns:a16="http://schemas.microsoft.com/office/drawing/2014/main" id="{85413201-EF66-F938-9784-400FE310E245}"/>
              </a:ext>
            </a:extLst>
          </p:cNvPr>
          <p:cNvPicPr>
            <a:picLocks noGrp="1" noChangeAspect="1"/>
          </p:cNvPicPr>
          <p:nvPr>
            <p:ph idx="1"/>
          </p:nvPr>
        </p:nvPicPr>
        <p:blipFill>
          <a:blip r:embed="rId2"/>
          <a:stretch>
            <a:fillRect/>
          </a:stretch>
        </p:blipFill>
        <p:spPr>
          <a:xfrm>
            <a:off x="2684343" y="2558437"/>
            <a:ext cx="7197125" cy="3058243"/>
          </a:xfrm>
        </p:spPr>
      </p:pic>
    </p:spTree>
    <p:extLst>
      <p:ext uri="{BB962C8B-B14F-4D97-AF65-F5344CB8AC3E}">
        <p14:creationId xmlns:p14="http://schemas.microsoft.com/office/powerpoint/2010/main" val="419927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DAFC-9710-40EA-60BB-7E87357D853C}"/>
              </a:ext>
            </a:extLst>
          </p:cNvPr>
          <p:cNvSpPr>
            <a:spLocks noGrp="1"/>
          </p:cNvSpPr>
          <p:nvPr>
            <p:ph type="title"/>
          </p:nvPr>
        </p:nvSpPr>
        <p:spPr/>
        <p:txBody>
          <a:bodyPr/>
          <a:lstStyle/>
          <a:p>
            <a:endParaRPr lang="en-US"/>
          </a:p>
        </p:txBody>
      </p:sp>
      <p:pic>
        <p:nvPicPr>
          <p:cNvPr id="4" name="Content Placeholder 3" descr="A graph with text overlay">
            <a:extLst>
              <a:ext uri="{FF2B5EF4-FFF2-40B4-BE49-F238E27FC236}">
                <a16:creationId xmlns:a16="http://schemas.microsoft.com/office/drawing/2014/main" id="{846C8B5B-1F47-0E15-7F09-FB1EE6E496D4}"/>
              </a:ext>
            </a:extLst>
          </p:cNvPr>
          <p:cNvPicPr>
            <a:picLocks noGrp="1" noChangeAspect="1"/>
          </p:cNvPicPr>
          <p:nvPr>
            <p:ph idx="1"/>
          </p:nvPr>
        </p:nvPicPr>
        <p:blipFill>
          <a:blip r:embed="rId2"/>
          <a:stretch>
            <a:fillRect/>
          </a:stretch>
        </p:blipFill>
        <p:spPr>
          <a:xfrm>
            <a:off x="832539" y="1922060"/>
            <a:ext cx="10354392" cy="4287867"/>
          </a:xfrm>
        </p:spPr>
      </p:pic>
    </p:spTree>
    <p:extLst>
      <p:ext uri="{BB962C8B-B14F-4D97-AF65-F5344CB8AC3E}">
        <p14:creationId xmlns:p14="http://schemas.microsoft.com/office/powerpoint/2010/main" val="10384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5F6-A737-5754-1190-08879942A18D}"/>
              </a:ext>
            </a:extLst>
          </p:cNvPr>
          <p:cNvSpPr>
            <a:spLocks noGrp="1"/>
          </p:cNvSpPr>
          <p:nvPr>
            <p:ph type="title"/>
          </p:nvPr>
        </p:nvSpPr>
        <p:spPr/>
        <p:txBody>
          <a:bodyPr/>
          <a:lstStyle/>
          <a:p>
            <a:r>
              <a:rPr lang="en-US" b="1" dirty="0">
                <a:ea typeface="Calibri Light"/>
                <a:cs typeface="Calibri Light"/>
              </a:rPr>
              <a:t>PREDICTING SALES</a:t>
            </a:r>
            <a:endParaRPr lang="en-US" b="1" dirty="0"/>
          </a:p>
        </p:txBody>
      </p:sp>
      <p:sp>
        <p:nvSpPr>
          <p:cNvPr id="3" name="Content Placeholder 2">
            <a:extLst>
              <a:ext uri="{FF2B5EF4-FFF2-40B4-BE49-F238E27FC236}">
                <a16:creationId xmlns:a16="http://schemas.microsoft.com/office/drawing/2014/main" id="{79A1A32C-36F0-E20B-B2B3-89FE9B8EB738}"/>
              </a:ext>
            </a:extLst>
          </p:cNvPr>
          <p:cNvSpPr>
            <a:spLocks noGrp="1"/>
          </p:cNvSpPr>
          <p:nvPr>
            <p:ph idx="1"/>
          </p:nvPr>
        </p:nvSpPr>
        <p:spPr/>
        <p:txBody>
          <a:bodyPr vert="horz" lIns="91440" tIns="45720" rIns="91440" bIns="45720" rtlCol="0" anchor="t">
            <a:normAutofit/>
          </a:bodyPr>
          <a:lstStyle/>
          <a:p>
            <a:r>
              <a:rPr lang="en-US" dirty="0">
                <a:ea typeface="+mn-lt"/>
                <a:cs typeface="+mn-lt"/>
              </a:rPr>
              <a:t>Predicting Sales Forecasting the monthly sales with LSTM Assess historical trends Examine sales from the previous year. Break the numbers down by price, product, rep, sales period, and other relevant variables. Build those into a “sales run rate,” which is the amount of projected sales per sales period. This forms the basis of your sales forecast.</a:t>
            </a:r>
            <a:endParaRPr lang="en-US" dirty="0"/>
          </a:p>
        </p:txBody>
      </p:sp>
    </p:spTree>
    <p:extLst>
      <p:ext uri="{BB962C8B-B14F-4D97-AF65-F5344CB8AC3E}">
        <p14:creationId xmlns:p14="http://schemas.microsoft.com/office/powerpoint/2010/main" val="7697423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Future Sales Prediction  Name: CT .Swetha  Reg.no:912421104049 </vt:lpstr>
      <vt:lpstr>INTRODUCTION:</vt:lpstr>
      <vt:lpstr>DATA SOURCE</vt:lpstr>
      <vt:lpstr>FEATURE ENGINERRING</vt:lpstr>
      <vt:lpstr>PowerPoint Presentation</vt:lpstr>
      <vt:lpstr>MODEL TRAINING</vt:lpstr>
      <vt:lpstr>PowerPoint Presentation</vt:lpstr>
      <vt:lpstr>PowerPoint Presentation</vt:lpstr>
      <vt:lpstr>PREDICTING SALES</vt:lpstr>
      <vt:lpstr>What is predicting sales of a product?</vt:lpstr>
      <vt:lpstr>PowerPoint Presentation</vt:lpstr>
      <vt:lpstr>PowerPoint Presentation</vt:lpstr>
      <vt:lpstr>SALES FOR FORCASTING METHOD</vt:lpstr>
      <vt:lpstr>PowerPoint Presentation</vt:lpstr>
      <vt:lpstr>PROGRAM:</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919514436809</cp:lastModifiedBy>
  <cp:revision>333</cp:revision>
  <dcterms:created xsi:type="dcterms:W3CDTF">2023-11-01T15:21:34Z</dcterms:created>
  <dcterms:modified xsi:type="dcterms:W3CDTF">2023-11-01T18:23:35Z</dcterms:modified>
</cp:coreProperties>
</file>