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7AFD8-3ACB-4911-9D1F-4651096F72A3}" v="263" dt="2023-10-04T06:59:43.341"/>
    <p1510:client id="{662826F8-17E4-4897-80A1-FF91A4552ED2}" v="90" dt="2023-10-04T06:18:38.038"/>
    <p1510:client id="{FEF5BE90-0ADE-44EA-9286-838B0C1FA79C}" v="67" dt="2023-10-04T06:08:34.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883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4750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770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07199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8817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59828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6160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05339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0509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218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3935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398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169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374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1270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002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2663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567823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19"/>
            <a:ext cx="8825658" cy="1353548"/>
          </a:xfrm>
        </p:spPr>
        <p:txBody>
          <a:bodyPr/>
          <a:lstStyle/>
          <a:p>
            <a:r>
              <a:rPr lang="en-US" sz="4000" dirty="0">
                <a:solidFill>
                  <a:srgbClr val="FFFF00"/>
                </a:solidFill>
                <a:ea typeface="+mj-lt"/>
                <a:cs typeface="+mj-lt"/>
              </a:rPr>
              <a:t>Future Sales Prediction - Guidelines</a:t>
            </a:r>
            <a:endParaRPr lang="en-US" sz="4000" dirty="0">
              <a:solidFill>
                <a:srgbClr val="FFFF00"/>
              </a:solidFill>
            </a:endParaRPr>
          </a:p>
        </p:txBody>
      </p:sp>
      <p:sp>
        <p:nvSpPr>
          <p:cNvPr id="3" name="Subtitle 2"/>
          <p:cNvSpPr>
            <a:spLocks noGrp="1"/>
          </p:cNvSpPr>
          <p:nvPr>
            <p:ph type="subTitle" idx="1"/>
          </p:nvPr>
        </p:nvSpPr>
        <p:spPr>
          <a:xfrm>
            <a:off x="1154955" y="2470179"/>
            <a:ext cx="8825658" cy="3621872"/>
          </a:xfrm>
        </p:spPr>
        <p:txBody>
          <a:bodyPr>
            <a:normAutofit fontScale="85000" lnSpcReduction="20000"/>
          </a:bodyPr>
          <a:lstStyle/>
          <a:p>
            <a:r>
              <a:rPr lang="en-US" sz="4000" dirty="0"/>
              <a:t>AGENDA</a:t>
            </a:r>
          </a:p>
          <a:p>
            <a:pPr marL="571500" indent="-571500">
              <a:buFont typeface="Wingdings" charset="2"/>
              <a:buChar char="Ø"/>
            </a:pPr>
            <a:r>
              <a:rPr lang="en-US" sz="3800" dirty="0">
                <a:solidFill>
                  <a:schemeClr val="tx1"/>
                </a:solidFill>
                <a:latin typeface="Calibri"/>
                <a:cs typeface="Calibri"/>
              </a:rPr>
              <a:t>Data Source</a:t>
            </a:r>
          </a:p>
          <a:p>
            <a:pPr marL="571500" indent="-571500">
              <a:buFont typeface="Wingdings" charset="2"/>
              <a:buChar char="Ø"/>
            </a:pPr>
            <a:r>
              <a:rPr lang="en-US" sz="3800" dirty="0">
                <a:solidFill>
                  <a:schemeClr val="tx1"/>
                </a:solidFill>
                <a:latin typeface="Calibri"/>
                <a:cs typeface="Calibri"/>
              </a:rPr>
              <a:t>Data Preprocessing</a:t>
            </a:r>
            <a:endParaRPr lang="en-US" sz="3800">
              <a:solidFill>
                <a:schemeClr val="tx1"/>
              </a:solidFill>
            </a:endParaRPr>
          </a:p>
          <a:p>
            <a:pPr marL="571500" indent="-571500">
              <a:buFont typeface="Wingdings" charset="2"/>
              <a:buChar char="Ø"/>
            </a:pPr>
            <a:r>
              <a:rPr lang="en-US" sz="3800" dirty="0">
                <a:solidFill>
                  <a:schemeClr val="tx1"/>
                </a:solidFill>
                <a:latin typeface="Calibri"/>
                <a:cs typeface="Calibri"/>
              </a:rPr>
              <a:t>Feature Engineering</a:t>
            </a:r>
          </a:p>
          <a:p>
            <a:pPr marL="571500" indent="-571500">
              <a:buFont typeface="Wingdings" charset="2"/>
              <a:buChar char="Ø"/>
            </a:pPr>
            <a:r>
              <a:rPr lang="en-US" sz="3800" dirty="0">
                <a:solidFill>
                  <a:schemeClr val="tx1"/>
                </a:solidFill>
                <a:latin typeface="Calibri"/>
                <a:cs typeface="Calibri"/>
              </a:rPr>
              <a:t>Model Selection</a:t>
            </a:r>
          </a:p>
          <a:p>
            <a:pPr marL="571500" indent="-571500">
              <a:buFont typeface="Wingdings" charset="2"/>
              <a:buChar char="Ø"/>
            </a:pPr>
            <a:r>
              <a:rPr lang="en-US" sz="3800" dirty="0">
                <a:solidFill>
                  <a:schemeClr val="tx1"/>
                </a:solidFill>
                <a:latin typeface="Calibri"/>
                <a:cs typeface="Calibri"/>
              </a:rPr>
              <a:t>Model Training</a:t>
            </a:r>
          </a:p>
          <a:p>
            <a:pPr marL="571500" indent="-571500">
              <a:buFont typeface="Wingdings" charset="2"/>
              <a:buChar char="Ø"/>
            </a:pPr>
            <a:r>
              <a:rPr lang="en-US" sz="3600" dirty="0">
                <a:solidFill>
                  <a:schemeClr val="tx1"/>
                </a:solidFill>
                <a:latin typeface="Calibri"/>
                <a:cs typeface="Calibri"/>
              </a:rPr>
              <a:t>Evaluation</a:t>
            </a:r>
            <a:endParaRPr lang="en-US" sz="1100" dirty="0">
              <a:solidFill>
                <a:schemeClr val="tx1"/>
              </a:solidFill>
              <a:latin typeface="Calibri"/>
              <a:cs typeface="Calibri"/>
            </a:endParaRP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0CA6-EB53-37FF-785E-E6A6A6F492BA}"/>
              </a:ext>
            </a:extLst>
          </p:cNvPr>
          <p:cNvSpPr>
            <a:spLocks noGrp="1"/>
          </p:cNvSpPr>
          <p:nvPr>
            <p:ph type="title"/>
          </p:nvPr>
        </p:nvSpPr>
        <p:spPr/>
        <p:txBody>
          <a:bodyPr/>
          <a:lstStyle/>
          <a:p>
            <a:r>
              <a:rPr lang="en-US" sz="4800" dirty="0">
                <a:solidFill>
                  <a:schemeClr val="accent3"/>
                </a:solidFill>
                <a:latin typeface="Calibri"/>
                <a:ea typeface="Calibri"/>
                <a:cs typeface="Calibri"/>
              </a:rPr>
              <a:t>Feature Engineering</a:t>
            </a:r>
            <a:endParaRPr lang="en-US" sz="4800" dirty="0">
              <a:solidFill>
                <a:schemeClr val="accent3"/>
              </a:solidFill>
            </a:endParaRPr>
          </a:p>
        </p:txBody>
      </p:sp>
      <p:sp>
        <p:nvSpPr>
          <p:cNvPr id="3" name="Content Placeholder 2">
            <a:extLst>
              <a:ext uri="{FF2B5EF4-FFF2-40B4-BE49-F238E27FC236}">
                <a16:creationId xmlns:a16="http://schemas.microsoft.com/office/drawing/2014/main" id="{DD79CBF3-29A4-9510-0639-9F2073239935}"/>
              </a:ext>
            </a:extLst>
          </p:cNvPr>
          <p:cNvSpPr>
            <a:spLocks noGrp="1"/>
          </p:cNvSpPr>
          <p:nvPr>
            <p:ph idx="1"/>
          </p:nvPr>
        </p:nvSpPr>
        <p:spPr>
          <a:xfrm>
            <a:off x="945161" y="1549710"/>
            <a:ext cx="8946541" cy="4195481"/>
          </a:xfrm>
        </p:spPr>
        <p:txBody>
          <a:bodyPr vert="horz" lIns="91440" tIns="45720" rIns="91440" bIns="45720" rtlCol="0" anchor="t">
            <a:noAutofit/>
          </a:bodyPr>
          <a:lstStyle/>
          <a:p>
            <a:r>
              <a:rPr lang="en-US" sz="3200" dirty="0">
                <a:ea typeface="+mj-lt"/>
                <a:cs typeface="+mj-lt"/>
              </a:rPr>
              <a:t>Feature Engineering is the process of creating new features or transforming existing features to improve the performance of a machine-learning model. It involves selecting relevant information from raw data and transforming it into a format that can be easily understood by a model</a:t>
            </a:r>
            <a:endParaRPr lang="en-US" sz="3200"/>
          </a:p>
        </p:txBody>
      </p:sp>
    </p:spTree>
    <p:extLst>
      <p:ext uri="{BB962C8B-B14F-4D97-AF65-F5344CB8AC3E}">
        <p14:creationId xmlns:p14="http://schemas.microsoft.com/office/powerpoint/2010/main" val="122459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4931-580D-B42F-E455-89E103D5B6C1}"/>
              </a:ext>
            </a:extLst>
          </p:cNvPr>
          <p:cNvSpPr>
            <a:spLocks noGrp="1"/>
          </p:cNvSpPr>
          <p:nvPr>
            <p:ph type="title"/>
          </p:nvPr>
        </p:nvSpPr>
        <p:spPr>
          <a:xfrm>
            <a:off x="646111" y="452718"/>
            <a:ext cx="6828438" cy="638530"/>
          </a:xfrm>
        </p:spPr>
        <p:txBody>
          <a:bodyPr/>
          <a:lstStyle/>
          <a:p>
            <a:r>
              <a:rPr lang="en-US" dirty="0">
                <a:solidFill>
                  <a:schemeClr val="accent3"/>
                </a:solidFill>
              </a:rPr>
              <a:t>FEATURE ENGINEERING</a:t>
            </a:r>
          </a:p>
        </p:txBody>
      </p:sp>
      <p:pic>
        <p:nvPicPr>
          <p:cNvPr id="4" name="Content Placeholder 3">
            <a:extLst>
              <a:ext uri="{FF2B5EF4-FFF2-40B4-BE49-F238E27FC236}">
                <a16:creationId xmlns:a16="http://schemas.microsoft.com/office/drawing/2014/main" id="{13E16DC7-CB92-5B30-D776-7D1DCCD93FA1}"/>
              </a:ext>
            </a:extLst>
          </p:cNvPr>
          <p:cNvPicPr>
            <a:picLocks noGrp="1" noChangeAspect="1"/>
          </p:cNvPicPr>
          <p:nvPr>
            <p:ph idx="1"/>
          </p:nvPr>
        </p:nvPicPr>
        <p:blipFill>
          <a:blip r:embed="rId2"/>
          <a:stretch>
            <a:fillRect/>
          </a:stretch>
        </p:blipFill>
        <p:spPr>
          <a:xfrm>
            <a:off x="1000176" y="1253598"/>
            <a:ext cx="9120635" cy="4816234"/>
          </a:xfrm>
        </p:spPr>
      </p:pic>
    </p:spTree>
    <p:extLst>
      <p:ext uri="{BB962C8B-B14F-4D97-AF65-F5344CB8AC3E}">
        <p14:creationId xmlns:p14="http://schemas.microsoft.com/office/powerpoint/2010/main" val="269637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D468-CC18-F854-806D-AEF125E8CE95}"/>
              </a:ext>
            </a:extLst>
          </p:cNvPr>
          <p:cNvSpPr>
            <a:spLocks noGrp="1"/>
          </p:cNvSpPr>
          <p:nvPr>
            <p:ph type="title"/>
          </p:nvPr>
        </p:nvSpPr>
        <p:spPr/>
        <p:txBody>
          <a:bodyPr/>
          <a:lstStyle/>
          <a:p>
            <a:r>
              <a:rPr lang="en-US" dirty="0"/>
              <a:t>DATA ABOUT DAY OF WEEK</a:t>
            </a:r>
          </a:p>
        </p:txBody>
      </p:sp>
      <p:pic>
        <p:nvPicPr>
          <p:cNvPr id="4" name="Content Placeholder 3" descr="A white table with numbers and black text&#10;&#10;Description automatically generated">
            <a:extLst>
              <a:ext uri="{FF2B5EF4-FFF2-40B4-BE49-F238E27FC236}">
                <a16:creationId xmlns:a16="http://schemas.microsoft.com/office/drawing/2014/main" id="{4B3A8DAB-C1C3-BDA5-0DA0-046D8F8CC433}"/>
              </a:ext>
            </a:extLst>
          </p:cNvPr>
          <p:cNvPicPr>
            <a:picLocks noGrp="1" noChangeAspect="1"/>
          </p:cNvPicPr>
          <p:nvPr>
            <p:ph idx="1"/>
          </p:nvPr>
        </p:nvPicPr>
        <p:blipFill>
          <a:blip r:embed="rId2"/>
          <a:stretch>
            <a:fillRect/>
          </a:stretch>
        </p:blipFill>
        <p:spPr>
          <a:xfrm>
            <a:off x="786048" y="1485187"/>
            <a:ext cx="9739222" cy="3893208"/>
          </a:xfrm>
        </p:spPr>
      </p:pic>
    </p:spTree>
    <p:extLst>
      <p:ext uri="{BB962C8B-B14F-4D97-AF65-F5344CB8AC3E}">
        <p14:creationId xmlns:p14="http://schemas.microsoft.com/office/powerpoint/2010/main" val="283325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2799-55E2-F29E-14F9-73A6231ECAE7}"/>
              </a:ext>
            </a:extLst>
          </p:cNvPr>
          <p:cNvSpPr>
            <a:spLocks noGrp="1"/>
          </p:cNvSpPr>
          <p:nvPr>
            <p:ph type="title"/>
          </p:nvPr>
        </p:nvSpPr>
        <p:spPr>
          <a:xfrm>
            <a:off x="355825" y="138242"/>
            <a:ext cx="8920914" cy="1352149"/>
          </a:xfrm>
        </p:spPr>
        <p:txBody>
          <a:bodyPr/>
          <a:lstStyle/>
          <a:p>
            <a:r>
              <a:rPr lang="en-US" sz="4400" dirty="0">
                <a:solidFill>
                  <a:schemeClr val="accent3"/>
                </a:solidFill>
                <a:latin typeface="Calibri"/>
                <a:ea typeface="Calibri"/>
                <a:cs typeface="Calibri"/>
              </a:rPr>
              <a:t>Model Selection</a:t>
            </a:r>
            <a:br>
              <a:rPr lang="en-US" sz="4400" dirty="0">
                <a:solidFill>
                  <a:schemeClr val="accent3"/>
                </a:solidFill>
                <a:latin typeface="Calibri"/>
                <a:ea typeface="Calibri"/>
                <a:cs typeface="Calibri"/>
              </a:rPr>
            </a:br>
            <a:r>
              <a:rPr lang="en-US" sz="2000" b="1" dirty="0">
                <a:solidFill>
                  <a:schemeClr val="tx1"/>
                </a:solidFill>
                <a:latin typeface="Arial"/>
                <a:cs typeface="Arial"/>
              </a:rPr>
              <a:t>Model selection</a:t>
            </a:r>
            <a:r>
              <a:rPr lang="en-US" sz="2000" dirty="0">
                <a:solidFill>
                  <a:schemeClr val="tx1"/>
                </a:solidFill>
                <a:latin typeface="Arial"/>
                <a:cs typeface="Arial"/>
              </a:rPr>
              <a:t> is the task of selecting a model from among various candidates on the basis of performance criterion to choose the best one.</a:t>
            </a:r>
            <a:endParaRPr lang="en-US" sz="2000">
              <a:solidFill>
                <a:schemeClr val="tx1"/>
              </a:solidFill>
            </a:endParaRPr>
          </a:p>
        </p:txBody>
      </p:sp>
      <p:pic>
        <p:nvPicPr>
          <p:cNvPr id="4" name="Content Placeholder 3" descr="A diagram of a model selection process&#10;&#10;Description automatically generated">
            <a:extLst>
              <a:ext uri="{FF2B5EF4-FFF2-40B4-BE49-F238E27FC236}">
                <a16:creationId xmlns:a16="http://schemas.microsoft.com/office/drawing/2014/main" id="{A7132B35-3421-85AF-9865-DA871A7231B3}"/>
              </a:ext>
            </a:extLst>
          </p:cNvPr>
          <p:cNvPicPr>
            <a:picLocks noGrp="1" noChangeAspect="1"/>
          </p:cNvPicPr>
          <p:nvPr>
            <p:ph idx="1"/>
          </p:nvPr>
        </p:nvPicPr>
        <p:blipFill>
          <a:blip r:embed="rId2"/>
          <a:stretch>
            <a:fillRect/>
          </a:stretch>
        </p:blipFill>
        <p:spPr>
          <a:xfrm>
            <a:off x="457967" y="1717511"/>
            <a:ext cx="8461058" cy="3985854"/>
          </a:xfrm>
        </p:spPr>
      </p:pic>
    </p:spTree>
    <p:extLst>
      <p:ext uri="{BB962C8B-B14F-4D97-AF65-F5344CB8AC3E}">
        <p14:creationId xmlns:p14="http://schemas.microsoft.com/office/powerpoint/2010/main" val="1914072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F5B3-E7CB-7F1A-1FC3-FBFD71753C61}"/>
              </a:ext>
            </a:extLst>
          </p:cNvPr>
          <p:cNvSpPr>
            <a:spLocks noGrp="1"/>
          </p:cNvSpPr>
          <p:nvPr>
            <p:ph type="title"/>
          </p:nvPr>
        </p:nvSpPr>
        <p:spPr/>
        <p:txBody>
          <a:bodyPr/>
          <a:lstStyle/>
          <a:p>
            <a:r>
              <a:rPr lang="en-US" sz="4000" dirty="0">
                <a:solidFill>
                  <a:schemeClr val="accent3"/>
                </a:solidFill>
                <a:latin typeface="Calibri"/>
                <a:ea typeface="Calibri"/>
                <a:cs typeface="Calibri"/>
              </a:rPr>
              <a:t>Model Training</a:t>
            </a:r>
            <a:endParaRPr lang="en-US" sz="4000">
              <a:solidFill>
                <a:schemeClr val="accent3"/>
              </a:solidFill>
            </a:endParaRPr>
          </a:p>
        </p:txBody>
      </p:sp>
      <p:sp>
        <p:nvSpPr>
          <p:cNvPr id="3" name="Content Placeholder 2">
            <a:extLst>
              <a:ext uri="{FF2B5EF4-FFF2-40B4-BE49-F238E27FC236}">
                <a16:creationId xmlns:a16="http://schemas.microsoft.com/office/drawing/2014/main" id="{D1BA754C-92A3-3C88-F532-537DCEE97447}"/>
              </a:ext>
            </a:extLst>
          </p:cNvPr>
          <p:cNvSpPr>
            <a:spLocks noGrp="1"/>
          </p:cNvSpPr>
          <p:nvPr>
            <p:ph idx="1"/>
          </p:nvPr>
        </p:nvSpPr>
        <p:spPr>
          <a:xfrm>
            <a:off x="643693" y="1242537"/>
            <a:ext cx="8946541" cy="4195481"/>
          </a:xfrm>
        </p:spPr>
        <p:txBody>
          <a:bodyPr vert="horz" lIns="91440" tIns="45720" rIns="91440" bIns="45720" rtlCol="0" anchor="t">
            <a:normAutofit/>
          </a:bodyPr>
          <a:lstStyle/>
          <a:p>
            <a:r>
              <a:rPr lang="en-US" dirty="0">
                <a:ea typeface="+mj-lt"/>
                <a:cs typeface="+mj-lt"/>
              </a:rPr>
              <a:t> Model training is the phase in the data science development lifecycle where practitioners try to fit the best combination of weights and bias to a machine learning algorithm to minimize a loss function over the prediction range.</a:t>
            </a:r>
          </a:p>
          <a:p>
            <a:pPr>
              <a:buClr>
                <a:srgbClr val="8AD0D6"/>
              </a:buClr>
            </a:pPr>
            <a:endParaRPr lang="en-US" dirty="0"/>
          </a:p>
        </p:txBody>
      </p:sp>
      <p:pic>
        <p:nvPicPr>
          <p:cNvPr id="4" name="Picture 3" descr="A black arrow pointing to a blue box&#10;&#10;Description automatically generated">
            <a:extLst>
              <a:ext uri="{FF2B5EF4-FFF2-40B4-BE49-F238E27FC236}">
                <a16:creationId xmlns:a16="http://schemas.microsoft.com/office/drawing/2014/main" id="{F1B81F2E-27B3-755A-B01C-1AB5EE20B741}"/>
              </a:ext>
            </a:extLst>
          </p:cNvPr>
          <p:cNvPicPr>
            <a:picLocks noChangeAspect="1"/>
          </p:cNvPicPr>
          <p:nvPr/>
        </p:nvPicPr>
        <p:blipFill>
          <a:blip r:embed="rId2"/>
          <a:stretch>
            <a:fillRect/>
          </a:stretch>
        </p:blipFill>
        <p:spPr>
          <a:xfrm>
            <a:off x="2122099" y="2797389"/>
            <a:ext cx="6955765" cy="3376693"/>
          </a:xfrm>
          <a:prstGeom prst="rect">
            <a:avLst/>
          </a:prstGeom>
        </p:spPr>
      </p:pic>
    </p:spTree>
    <p:extLst>
      <p:ext uri="{BB962C8B-B14F-4D97-AF65-F5344CB8AC3E}">
        <p14:creationId xmlns:p14="http://schemas.microsoft.com/office/powerpoint/2010/main" val="174360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B5BE-E51F-4074-79D6-A75A49629EE2}"/>
              </a:ext>
            </a:extLst>
          </p:cNvPr>
          <p:cNvSpPr>
            <a:spLocks noGrp="1"/>
          </p:cNvSpPr>
          <p:nvPr>
            <p:ph type="title"/>
          </p:nvPr>
        </p:nvSpPr>
        <p:spPr>
          <a:xfrm>
            <a:off x="646111" y="452718"/>
            <a:ext cx="9404723" cy="566644"/>
          </a:xfrm>
        </p:spPr>
        <p:txBody>
          <a:bodyPr/>
          <a:lstStyle/>
          <a:p>
            <a:r>
              <a:rPr lang="en-US" dirty="0">
                <a:solidFill>
                  <a:schemeClr val="accent3"/>
                </a:solidFill>
              </a:rPr>
              <a:t>EVALUATION</a:t>
            </a:r>
          </a:p>
        </p:txBody>
      </p:sp>
      <p:sp>
        <p:nvSpPr>
          <p:cNvPr id="3" name="Text Placeholder 2">
            <a:extLst>
              <a:ext uri="{FF2B5EF4-FFF2-40B4-BE49-F238E27FC236}">
                <a16:creationId xmlns:a16="http://schemas.microsoft.com/office/drawing/2014/main" id="{5FB84A66-7CBD-0A2C-B144-C8A4EB741D37}"/>
              </a:ext>
            </a:extLst>
          </p:cNvPr>
          <p:cNvSpPr>
            <a:spLocks noGrp="1"/>
          </p:cNvSpPr>
          <p:nvPr>
            <p:ph type="body" idx="1"/>
          </p:nvPr>
        </p:nvSpPr>
        <p:spPr>
          <a:xfrm>
            <a:off x="743879" y="1329906"/>
            <a:ext cx="4396338" cy="576262"/>
          </a:xfrm>
        </p:spPr>
        <p:txBody>
          <a:bodyPr/>
          <a:lstStyle/>
          <a:p>
            <a:r>
              <a:rPr lang="en-US" dirty="0">
                <a:solidFill>
                  <a:schemeClr val="accent3"/>
                </a:solidFill>
              </a:rPr>
              <a:t>Root Mean Squared Error</a:t>
            </a:r>
            <a:endParaRPr lang="en-US">
              <a:solidFill>
                <a:schemeClr val="accent3"/>
              </a:solidFill>
            </a:endParaRPr>
          </a:p>
        </p:txBody>
      </p:sp>
      <p:sp>
        <p:nvSpPr>
          <p:cNvPr id="4" name="Content Placeholder 3">
            <a:extLst>
              <a:ext uri="{FF2B5EF4-FFF2-40B4-BE49-F238E27FC236}">
                <a16:creationId xmlns:a16="http://schemas.microsoft.com/office/drawing/2014/main" id="{B6C71D69-2DE6-4A1A-2E8C-3DA6BEAB83C6}"/>
              </a:ext>
            </a:extLst>
          </p:cNvPr>
          <p:cNvSpPr>
            <a:spLocks noGrp="1"/>
          </p:cNvSpPr>
          <p:nvPr>
            <p:ph sz="half" idx="2"/>
          </p:nvPr>
        </p:nvSpPr>
        <p:spPr>
          <a:xfrm>
            <a:off x="743878" y="1968260"/>
            <a:ext cx="4396339" cy="3741738"/>
          </a:xfrm>
        </p:spPr>
        <p:txBody>
          <a:bodyPr vert="horz" lIns="91440" tIns="45720" rIns="91440" bIns="45720" rtlCol="0" anchor="t">
            <a:noAutofit/>
          </a:bodyPr>
          <a:lstStyle/>
          <a:p>
            <a:r>
              <a:rPr lang="en-US" sz="2400" dirty="0">
                <a:ea typeface="+mj-lt"/>
                <a:cs typeface="+mj-lt"/>
              </a:rPr>
              <a:t>Root Mean Squared Error (RMSE)and Mean Absolute Error (MAE) are metrics used to evaluate a Regression Model. These metrics tell us how accurate our predictions are and, what is the amount of deviation from the actual values.</a:t>
            </a:r>
            <a:endParaRPr lang="en-US" sz="2400"/>
          </a:p>
        </p:txBody>
      </p:sp>
      <p:sp>
        <p:nvSpPr>
          <p:cNvPr id="5" name="Text Placeholder 4">
            <a:extLst>
              <a:ext uri="{FF2B5EF4-FFF2-40B4-BE49-F238E27FC236}">
                <a16:creationId xmlns:a16="http://schemas.microsoft.com/office/drawing/2014/main" id="{7A3C25C0-AF8B-49DE-CB2A-9116D1B155F1}"/>
              </a:ext>
            </a:extLst>
          </p:cNvPr>
          <p:cNvSpPr>
            <a:spLocks noGrp="1"/>
          </p:cNvSpPr>
          <p:nvPr>
            <p:ph type="body" sz="quarter" idx="3"/>
          </p:nvPr>
        </p:nvSpPr>
        <p:spPr>
          <a:xfrm>
            <a:off x="6330231" y="1373038"/>
            <a:ext cx="4396339" cy="576262"/>
          </a:xfrm>
        </p:spPr>
        <p:txBody>
          <a:bodyPr/>
          <a:lstStyle/>
          <a:p>
            <a:r>
              <a:rPr lang="en-US" dirty="0">
                <a:solidFill>
                  <a:schemeClr val="accent3"/>
                </a:solidFill>
              </a:rPr>
              <a:t>EXAMPLE PROGRAM</a:t>
            </a:r>
          </a:p>
        </p:txBody>
      </p:sp>
      <p:sp>
        <p:nvSpPr>
          <p:cNvPr id="6" name="Content Placeholder 5">
            <a:extLst>
              <a:ext uri="{FF2B5EF4-FFF2-40B4-BE49-F238E27FC236}">
                <a16:creationId xmlns:a16="http://schemas.microsoft.com/office/drawing/2014/main" id="{6CD56F73-1531-A48A-46C3-D74EDF66335E}"/>
              </a:ext>
            </a:extLst>
          </p:cNvPr>
          <p:cNvSpPr>
            <a:spLocks noGrp="1"/>
          </p:cNvSpPr>
          <p:nvPr>
            <p:ph sz="quarter" idx="4"/>
          </p:nvPr>
        </p:nvSpPr>
        <p:spPr>
          <a:xfrm>
            <a:off x="6100193" y="2097657"/>
            <a:ext cx="4396339" cy="3741738"/>
          </a:xfrm>
        </p:spPr>
        <p:txBody>
          <a:bodyPr vert="horz" lIns="91440" tIns="45720" rIns="91440" bIns="45720" rtlCol="0" anchor="t">
            <a:normAutofit fontScale="70000" lnSpcReduction="20000"/>
          </a:bodyPr>
          <a:lstStyle/>
          <a:p>
            <a:r>
              <a:rPr lang="en-US" sz="3200" dirty="0">
                <a:latin typeface="Consolas"/>
              </a:rPr>
              <a:t>import pandas as pd</a:t>
            </a:r>
            <a:br>
              <a:rPr lang="en-US" sz="3200" dirty="0">
                <a:latin typeface="Consolas"/>
              </a:rPr>
            </a:br>
            <a:r>
              <a:rPr lang="en-US" sz="3200" dirty="0">
                <a:latin typeface="Consolas"/>
              </a:rPr>
              <a:t>from </a:t>
            </a:r>
            <a:r>
              <a:rPr lang="en-US" sz="3200" err="1">
                <a:latin typeface="Consolas"/>
              </a:rPr>
              <a:t>sklearn.linear_model</a:t>
            </a:r>
            <a:r>
              <a:rPr lang="en-US" sz="3200" dirty="0">
                <a:latin typeface="Consolas"/>
              </a:rPr>
              <a:t> import </a:t>
            </a:r>
            <a:r>
              <a:rPr lang="en-US" sz="3200" err="1">
                <a:latin typeface="Consolas"/>
              </a:rPr>
              <a:t>LinearRegressionsal_data</a:t>
            </a:r>
            <a:r>
              <a:rPr lang="en-US" sz="3200" dirty="0">
                <a:latin typeface="Consolas"/>
              </a:rPr>
              <a:t>={"Exp":[2,2.2, 2.8, 4, 7, 8, 11, 12, 21, 25], </a:t>
            </a:r>
            <a:br>
              <a:rPr lang="en-US" sz="3200" dirty="0">
                <a:latin typeface="Consolas"/>
              </a:rPr>
            </a:br>
            <a:r>
              <a:rPr lang="en-US" sz="3200" dirty="0">
                <a:latin typeface="Consolas"/>
              </a:rPr>
              <a:t>         "Salary": [7, 8, 11, 15, 22, 29, 37 ,45.7, 49, 52]}#Load data into a pandas </a:t>
            </a:r>
            <a:r>
              <a:rPr lang="en-US" sz="3200" err="1">
                <a:latin typeface="Consolas"/>
              </a:rPr>
              <a:t>Dataframe</a:t>
            </a:r>
            <a:br>
              <a:rPr lang="en-US" sz="3200" dirty="0">
                <a:latin typeface="Consolas"/>
              </a:rPr>
            </a:br>
            <a:r>
              <a:rPr lang="en-US" sz="3200" err="1">
                <a:latin typeface="Consolas"/>
              </a:rPr>
              <a:t>df</a:t>
            </a:r>
            <a:r>
              <a:rPr lang="en-US" sz="3200" dirty="0">
                <a:latin typeface="Consolas"/>
              </a:rPr>
              <a:t>=</a:t>
            </a:r>
            <a:r>
              <a:rPr lang="en-US" sz="3200" err="1">
                <a:latin typeface="Consolas"/>
              </a:rPr>
              <a:t>pd.DataFrame</a:t>
            </a:r>
            <a:r>
              <a:rPr lang="en-US" sz="3200" dirty="0">
                <a:latin typeface="Consolas"/>
              </a:rPr>
              <a:t>(</a:t>
            </a:r>
            <a:r>
              <a:rPr lang="en-US" sz="3200" err="1">
                <a:latin typeface="Consolas"/>
              </a:rPr>
              <a:t>sal_data</a:t>
            </a:r>
            <a:r>
              <a:rPr lang="en-US" sz="3200" dirty="0">
                <a:latin typeface="Consolas"/>
              </a:rPr>
              <a:t>)</a:t>
            </a:r>
            <a:br>
              <a:rPr lang="en-US" sz="3200" dirty="0">
                <a:latin typeface="Consolas"/>
              </a:rPr>
            </a:br>
            <a:r>
              <a:rPr lang="en-US" sz="3200" err="1">
                <a:latin typeface="Consolas"/>
              </a:rPr>
              <a:t>df.head</a:t>
            </a:r>
            <a:r>
              <a:rPr lang="en-US" sz="3200" dirty="0">
                <a:latin typeface="Consolas"/>
              </a:rPr>
              <a:t>(3)</a:t>
            </a:r>
            <a:endParaRPr lang="en-US" sz="3200"/>
          </a:p>
        </p:txBody>
      </p:sp>
    </p:spTree>
    <p:extLst>
      <p:ext uri="{BB962C8B-B14F-4D97-AF65-F5344CB8AC3E}">
        <p14:creationId xmlns:p14="http://schemas.microsoft.com/office/powerpoint/2010/main" val="53402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DB74-F1C0-0D6B-98A7-9707D3FFE1D6}"/>
              </a:ext>
            </a:extLst>
          </p:cNvPr>
          <p:cNvSpPr>
            <a:spLocks noGrp="1"/>
          </p:cNvSpPr>
          <p:nvPr>
            <p:ph type="title"/>
          </p:nvPr>
        </p:nvSpPr>
        <p:spPr>
          <a:xfrm>
            <a:off x="2434541" y="2358526"/>
            <a:ext cx="7301657" cy="1714364"/>
          </a:xfrm>
        </p:spPr>
        <p:txBody>
          <a:bodyPr/>
          <a:lstStyle/>
          <a:p>
            <a:r>
              <a:rPr lang="en-US" sz="9600" dirty="0">
                <a:solidFill>
                  <a:schemeClr val="accent3"/>
                </a:solidFill>
              </a:rPr>
              <a:t>THANKYOU</a:t>
            </a:r>
          </a:p>
        </p:txBody>
      </p:sp>
    </p:spTree>
    <p:extLst>
      <p:ext uri="{BB962C8B-B14F-4D97-AF65-F5344CB8AC3E}">
        <p14:creationId xmlns:p14="http://schemas.microsoft.com/office/powerpoint/2010/main" val="320600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FFDB-047B-1DAA-CA9B-16EC6B67DC89}"/>
              </a:ext>
            </a:extLst>
          </p:cNvPr>
          <p:cNvSpPr>
            <a:spLocks noGrp="1"/>
          </p:cNvSpPr>
          <p:nvPr>
            <p:ph type="title"/>
          </p:nvPr>
        </p:nvSpPr>
        <p:spPr/>
        <p:txBody>
          <a:bodyPr/>
          <a:lstStyle/>
          <a:p>
            <a:r>
              <a:rPr lang="en-US" sz="4000" b="1" dirty="0">
                <a:solidFill>
                  <a:schemeClr val="tx1"/>
                </a:solidFill>
                <a:latin typeface="Times New Roman"/>
                <a:ea typeface="+mj-lt"/>
                <a:cs typeface="Times New Roman"/>
              </a:rPr>
              <a:t>Problem Definition:</a:t>
            </a:r>
            <a:endParaRPr lang="en-US" sz="4000">
              <a:solidFill>
                <a:schemeClr val="tx1"/>
              </a:solidFill>
            </a:endParaRPr>
          </a:p>
        </p:txBody>
      </p:sp>
      <p:sp>
        <p:nvSpPr>
          <p:cNvPr id="3" name="Content Placeholder 2">
            <a:extLst>
              <a:ext uri="{FF2B5EF4-FFF2-40B4-BE49-F238E27FC236}">
                <a16:creationId xmlns:a16="http://schemas.microsoft.com/office/drawing/2014/main" id="{44B18F93-28ED-7925-BB11-49CF9B40FF32}"/>
              </a:ext>
            </a:extLst>
          </p:cNvPr>
          <p:cNvSpPr>
            <a:spLocks noGrp="1"/>
          </p:cNvSpPr>
          <p:nvPr>
            <p:ph idx="1"/>
          </p:nvPr>
        </p:nvSpPr>
        <p:spPr/>
        <p:txBody>
          <a:bodyPr vert="horz" lIns="91440" tIns="45720" rIns="91440" bIns="45720" rtlCol="0" anchor="t">
            <a:normAutofit/>
          </a:bodyPr>
          <a:lstStyle/>
          <a:p>
            <a:r>
              <a:rPr lang="en-US" sz="2800" dirty="0">
                <a:solidFill>
                  <a:srgbClr val="313131"/>
                </a:solidFill>
                <a:ea typeface="+mj-lt"/>
                <a:cs typeface="+mj-lt"/>
              </a:rPr>
              <a:t> </a:t>
            </a:r>
            <a:r>
              <a:rPr lang="en-US" sz="2800" dirty="0">
                <a:ea typeface="+mj-lt"/>
                <a:cs typeface="+mj-lt"/>
              </a:rPr>
              <a:t>The problem is to develop a predictive model that uses historical sales data to forecast future sales for a retail company. The objective is to create a tool that enables the company to optimize inventory management and make informed business decisions based on data driven sales predictions. This project involves data preprocessing, feature engineering, model selection, training, and evaluation.</a:t>
            </a:r>
            <a:endParaRPr lang="en-US" sz="2800"/>
          </a:p>
        </p:txBody>
      </p:sp>
    </p:spTree>
    <p:extLst>
      <p:ext uri="{BB962C8B-B14F-4D97-AF65-F5344CB8AC3E}">
        <p14:creationId xmlns:p14="http://schemas.microsoft.com/office/powerpoint/2010/main" val="292861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A4E4-11B4-D736-D433-7305574AE221}"/>
              </a:ext>
            </a:extLst>
          </p:cNvPr>
          <p:cNvSpPr>
            <a:spLocks noGrp="1"/>
          </p:cNvSpPr>
          <p:nvPr>
            <p:ph type="title"/>
          </p:nvPr>
        </p:nvSpPr>
        <p:spPr/>
        <p:txBody>
          <a:bodyPr/>
          <a:lstStyle/>
          <a:p>
            <a:r>
              <a:rPr lang="en-US" sz="5400" dirty="0">
                <a:solidFill>
                  <a:schemeClr val="accent3">
                    <a:lumMod val="75000"/>
                  </a:schemeClr>
                </a:solidFill>
                <a:latin typeface="Calibri"/>
                <a:cs typeface="Calibri"/>
              </a:rPr>
              <a:t>FUTURE SOURCE PREDICTION</a:t>
            </a:r>
            <a:endParaRPr lang="en-US" sz="1100" dirty="0">
              <a:solidFill>
                <a:schemeClr val="accent3">
                  <a:lumMod val="75000"/>
                </a:schemeClr>
              </a:solidFill>
              <a:latin typeface="Calibri"/>
              <a:ea typeface="Calibri"/>
              <a:cs typeface="Calibri"/>
            </a:endParaRPr>
          </a:p>
        </p:txBody>
      </p:sp>
      <p:sp>
        <p:nvSpPr>
          <p:cNvPr id="3" name="Content Placeholder 2">
            <a:extLst>
              <a:ext uri="{FF2B5EF4-FFF2-40B4-BE49-F238E27FC236}">
                <a16:creationId xmlns:a16="http://schemas.microsoft.com/office/drawing/2014/main" id="{78D489D7-ADBA-4255-8079-9E3DBFD33B45}"/>
              </a:ext>
            </a:extLst>
          </p:cNvPr>
          <p:cNvSpPr>
            <a:spLocks noGrp="1"/>
          </p:cNvSpPr>
          <p:nvPr>
            <p:ph idx="1"/>
          </p:nvPr>
        </p:nvSpPr>
        <p:spPr/>
        <p:txBody>
          <a:bodyPr vert="horz" lIns="91440" tIns="45720" rIns="91440" bIns="45720" rtlCol="0" anchor="t">
            <a:normAutofit/>
          </a:bodyPr>
          <a:lstStyle/>
          <a:p>
            <a:r>
              <a:rPr lang="en-US" sz="3200" dirty="0">
                <a:ea typeface="+mj-lt"/>
                <a:cs typeface="+mj-lt"/>
              </a:rPr>
              <a:t>Sales forecasting is the process of estimating future revenue by predicting how much of a product or service will sell in the next week, month, quarter, or year. At its simplest, a sales forecast is a projected measure of how a market will respond to a company's go-to-market efforts.</a:t>
            </a:r>
          </a:p>
        </p:txBody>
      </p:sp>
    </p:spTree>
    <p:extLst>
      <p:ext uri="{BB962C8B-B14F-4D97-AF65-F5344CB8AC3E}">
        <p14:creationId xmlns:p14="http://schemas.microsoft.com/office/powerpoint/2010/main" val="1186981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0A85-2CF3-1960-6AD0-3D1765C9F9E7}"/>
              </a:ext>
            </a:extLst>
          </p:cNvPr>
          <p:cNvSpPr>
            <a:spLocks noGrp="1"/>
          </p:cNvSpPr>
          <p:nvPr>
            <p:ph type="title"/>
          </p:nvPr>
        </p:nvSpPr>
        <p:spPr/>
        <p:txBody>
          <a:bodyPr/>
          <a:lstStyle/>
          <a:p>
            <a:r>
              <a:rPr lang="en-US" dirty="0"/>
              <a:t>FORECASTING</a:t>
            </a:r>
          </a:p>
        </p:txBody>
      </p:sp>
      <p:pic>
        <p:nvPicPr>
          <p:cNvPr id="4" name="Content Placeholder 3" descr="A blue background with text and a crystal ball with hands&#10;&#10;Description automatically generated">
            <a:extLst>
              <a:ext uri="{FF2B5EF4-FFF2-40B4-BE49-F238E27FC236}">
                <a16:creationId xmlns:a16="http://schemas.microsoft.com/office/drawing/2014/main" id="{A5F7DAA1-A5C5-C360-3B8D-9A5BC76AB466}"/>
              </a:ext>
            </a:extLst>
          </p:cNvPr>
          <p:cNvPicPr>
            <a:picLocks noGrp="1" noChangeAspect="1"/>
          </p:cNvPicPr>
          <p:nvPr>
            <p:ph idx="1"/>
          </p:nvPr>
        </p:nvPicPr>
        <p:blipFill>
          <a:blip r:embed="rId2"/>
          <a:stretch>
            <a:fillRect/>
          </a:stretch>
        </p:blipFill>
        <p:spPr>
          <a:xfrm>
            <a:off x="2354707" y="1453197"/>
            <a:ext cx="7579562" cy="4676054"/>
          </a:xfrm>
        </p:spPr>
      </p:pic>
    </p:spTree>
    <p:extLst>
      <p:ext uri="{BB962C8B-B14F-4D97-AF65-F5344CB8AC3E}">
        <p14:creationId xmlns:p14="http://schemas.microsoft.com/office/powerpoint/2010/main" val="195552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CD0C-E040-2169-73AB-F8F49E55EB78}"/>
              </a:ext>
            </a:extLst>
          </p:cNvPr>
          <p:cNvSpPr>
            <a:spLocks noGrp="1"/>
          </p:cNvSpPr>
          <p:nvPr>
            <p:ph type="title"/>
          </p:nvPr>
        </p:nvSpPr>
        <p:spPr>
          <a:xfrm>
            <a:off x="646111" y="452718"/>
            <a:ext cx="9404723" cy="825436"/>
          </a:xfrm>
        </p:spPr>
        <p:txBody>
          <a:bodyPr/>
          <a:lstStyle/>
          <a:p>
            <a:r>
              <a:rPr lang="en-US" dirty="0">
                <a:solidFill>
                  <a:schemeClr val="accent3"/>
                </a:solidFill>
              </a:rPr>
              <a:t>DATA SOURCE</a:t>
            </a:r>
          </a:p>
        </p:txBody>
      </p:sp>
      <p:sp>
        <p:nvSpPr>
          <p:cNvPr id="3" name="Content Placeholder 2">
            <a:extLst>
              <a:ext uri="{FF2B5EF4-FFF2-40B4-BE49-F238E27FC236}">
                <a16:creationId xmlns:a16="http://schemas.microsoft.com/office/drawing/2014/main" id="{379C00A9-8DA4-41E8-3FF0-C65F1DBB9871}"/>
              </a:ext>
            </a:extLst>
          </p:cNvPr>
          <p:cNvSpPr>
            <a:spLocks noGrp="1"/>
          </p:cNvSpPr>
          <p:nvPr>
            <p:ph idx="1"/>
          </p:nvPr>
        </p:nvSpPr>
        <p:spPr>
          <a:xfrm>
            <a:off x="873274" y="1434692"/>
            <a:ext cx="8946541" cy="4195481"/>
          </a:xfrm>
        </p:spPr>
        <p:txBody>
          <a:bodyPr vert="horz" lIns="91440" tIns="45720" rIns="91440" bIns="45720" rtlCol="0" anchor="t">
            <a:normAutofit/>
          </a:bodyPr>
          <a:lstStyle/>
          <a:p>
            <a:r>
              <a:rPr lang="en-US" sz="3200" dirty="0">
                <a:ea typeface="+mj-lt"/>
                <a:cs typeface="+mj-lt"/>
              </a:rPr>
              <a:t>One of the most common methods used to predict sales is regression analysis. This method involves using historical sales data to train a model that can predict future sales. The model can take into account factors such as past sales, marketing campaigns, and economic indicators to make its predictions.</a:t>
            </a:r>
            <a:endParaRPr lang="en-US" sz="4400"/>
          </a:p>
        </p:txBody>
      </p:sp>
    </p:spTree>
    <p:extLst>
      <p:ext uri="{BB962C8B-B14F-4D97-AF65-F5344CB8AC3E}">
        <p14:creationId xmlns:p14="http://schemas.microsoft.com/office/powerpoint/2010/main" val="94670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8C43-A260-DF5E-3D19-76645596A245}"/>
              </a:ext>
            </a:extLst>
          </p:cNvPr>
          <p:cNvSpPr>
            <a:spLocks noGrp="1"/>
          </p:cNvSpPr>
          <p:nvPr>
            <p:ph type="title"/>
          </p:nvPr>
        </p:nvSpPr>
        <p:spPr/>
        <p:txBody>
          <a:bodyPr/>
          <a:lstStyle/>
          <a:p>
            <a:r>
              <a:rPr lang="en-US" dirty="0"/>
              <a:t>DATA SOURCE</a:t>
            </a:r>
          </a:p>
        </p:txBody>
      </p:sp>
      <p:pic>
        <p:nvPicPr>
          <p:cNvPr id="4" name="Content Placeholder 3" descr="A graph of blue columns&#10;&#10;Description automatically generated">
            <a:extLst>
              <a:ext uri="{FF2B5EF4-FFF2-40B4-BE49-F238E27FC236}">
                <a16:creationId xmlns:a16="http://schemas.microsoft.com/office/drawing/2014/main" id="{49B7E18B-712B-D6D0-F504-8749CDF8CA72}"/>
              </a:ext>
            </a:extLst>
          </p:cNvPr>
          <p:cNvPicPr>
            <a:picLocks noGrp="1" noChangeAspect="1"/>
          </p:cNvPicPr>
          <p:nvPr>
            <p:ph idx="1"/>
          </p:nvPr>
        </p:nvPicPr>
        <p:blipFill>
          <a:blip r:embed="rId2"/>
          <a:stretch>
            <a:fillRect/>
          </a:stretch>
        </p:blipFill>
        <p:spPr>
          <a:xfrm>
            <a:off x="2537710" y="1310666"/>
            <a:ext cx="6420747" cy="4809585"/>
          </a:xfrm>
        </p:spPr>
      </p:pic>
    </p:spTree>
    <p:extLst>
      <p:ext uri="{BB962C8B-B14F-4D97-AF65-F5344CB8AC3E}">
        <p14:creationId xmlns:p14="http://schemas.microsoft.com/office/powerpoint/2010/main" val="61176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48A1-B4BA-886C-6B3C-956B0107B9AC}"/>
              </a:ext>
            </a:extLst>
          </p:cNvPr>
          <p:cNvSpPr>
            <a:spLocks noGrp="1"/>
          </p:cNvSpPr>
          <p:nvPr>
            <p:ph type="title"/>
          </p:nvPr>
        </p:nvSpPr>
        <p:spPr/>
        <p:txBody>
          <a:bodyPr/>
          <a:lstStyle/>
          <a:p>
            <a:r>
              <a:rPr lang="en-US" dirty="0"/>
              <a:t>DATASET ABOUT APPLE IPHONE</a:t>
            </a:r>
          </a:p>
        </p:txBody>
      </p:sp>
      <p:pic>
        <p:nvPicPr>
          <p:cNvPr id="7" name="Content Placeholder 6" descr="A screenshot of a computer&#10;&#10;Description automatically generated">
            <a:extLst>
              <a:ext uri="{FF2B5EF4-FFF2-40B4-BE49-F238E27FC236}">
                <a16:creationId xmlns:a16="http://schemas.microsoft.com/office/drawing/2014/main" id="{7E204584-E295-A629-00CB-32712F9D93B7}"/>
              </a:ext>
            </a:extLst>
          </p:cNvPr>
          <p:cNvPicPr>
            <a:picLocks noGrp="1" noChangeAspect="1"/>
          </p:cNvPicPr>
          <p:nvPr>
            <p:ph idx="1"/>
          </p:nvPr>
        </p:nvPicPr>
        <p:blipFill>
          <a:blip r:embed="rId2"/>
          <a:stretch>
            <a:fillRect/>
          </a:stretch>
        </p:blipFill>
        <p:spPr>
          <a:xfrm>
            <a:off x="1103312" y="1483625"/>
            <a:ext cx="10369899" cy="4687086"/>
          </a:xfrm>
        </p:spPr>
      </p:pic>
    </p:spTree>
    <p:extLst>
      <p:ext uri="{BB962C8B-B14F-4D97-AF65-F5344CB8AC3E}">
        <p14:creationId xmlns:p14="http://schemas.microsoft.com/office/powerpoint/2010/main" val="365759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4243-D880-4FB2-D93C-49D5E0727D72}"/>
              </a:ext>
            </a:extLst>
          </p:cNvPr>
          <p:cNvSpPr>
            <a:spLocks noGrp="1"/>
          </p:cNvSpPr>
          <p:nvPr>
            <p:ph type="title"/>
          </p:nvPr>
        </p:nvSpPr>
        <p:spPr/>
        <p:txBody>
          <a:bodyPr/>
          <a:lstStyle/>
          <a:p>
            <a:r>
              <a:rPr lang="en-US" sz="4800" dirty="0">
                <a:solidFill>
                  <a:schemeClr val="accent3"/>
                </a:solidFill>
                <a:latin typeface="Calibri"/>
                <a:ea typeface="Calibri"/>
                <a:cs typeface="Calibri"/>
              </a:rPr>
              <a:t>Data Preprocessing</a:t>
            </a:r>
            <a:endParaRPr lang="en-US" sz="4800">
              <a:solidFill>
                <a:schemeClr val="accent3"/>
              </a:solidFill>
            </a:endParaRPr>
          </a:p>
        </p:txBody>
      </p:sp>
      <p:sp>
        <p:nvSpPr>
          <p:cNvPr id="3" name="Content Placeholder 2">
            <a:extLst>
              <a:ext uri="{FF2B5EF4-FFF2-40B4-BE49-F238E27FC236}">
                <a16:creationId xmlns:a16="http://schemas.microsoft.com/office/drawing/2014/main" id="{9C67490C-5D37-4E11-F1DA-09111207DA25}"/>
              </a:ext>
            </a:extLst>
          </p:cNvPr>
          <p:cNvSpPr>
            <a:spLocks noGrp="1"/>
          </p:cNvSpPr>
          <p:nvPr>
            <p:ph idx="1"/>
          </p:nvPr>
        </p:nvSpPr>
        <p:spPr/>
        <p:txBody>
          <a:bodyPr vert="horz" lIns="91440" tIns="45720" rIns="91440" bIns="45720" rtlCol="0" anchor="t">
            <a:noAutofit/>
          </a:bodyPr>
          <a:lstStyle/>
          <a:p>
            <a:r>
              <a:rPr lang="en-US" sz="3200" dirty="0">
                <a:ea typeface="+mj-lt"/>
                <a:cs typeface="+mj-lt"/>
              </a:rPr>
              <a:t>Data preprocessing is an important step in the data mining process. It refers to the cleaning, transforming, and integrating of data in order to make it ready for analysis. The goal of data preprocessing is to improve the quality of the data and to make it more suitable for the specific data mining task.</a:t>
            </a:r>
            <a:endParaRPr lang="en-US" sz="3200"/>
          </a:p>
        </p:txBody>
      </p:sp>
    </p:spTree>
    <p:extLst>
      <p:ext uri="{BB962C8B-B14F-4D97-AF65-F5344CB8AC3E}">
        <p14:creationId xmlns:p14="http://schemas.microsoft.com/office/powerpoint/2010/main" val="401602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308B-D3CE-7A37-1872-76AE0B5472FF}"/>
              </a:ext>
            </a:extLst>
          </p:cNvPr>
          <p:cNvSpPr>
            <a:spLocks noGrp="1"/>
          </p:cNvSpPr>
          <p:nvPr>
            <p:ph type="title"/>
          </p:nvPr>
        </p:nvSpPr>
        <p:spPr>
          <a:xfrm>
            <a:off x="689244" y="265812"/>
            <a:ext cx="9591629" cy="595398"/>
          </a:xfrm>
        </p:spPr>
        <p:txBody>
          <a:bodyPr/>
          <a:lstStyle/>
          <a:p>
            <a:r>
              <a:rPr lang="en-US" dirty="0">
                <a:solidFill>
                  <a:schemeClr val="accent3"/>
                </a:solidFill>
              </a:rPr>
              <a:t>DATA PREPROCESSING</a:t>
            </a:r>
          </a:p>
        </p:txBody>
      </p:sp>
      <p:pic>
        <p:nvPicPr>
          <p:cNvPr id="4" name="Content Placeholder 3" descr="A screen shot of a data processing diagram&#10;&#10;Description automatically generated">
            <a:extLst>
              <a:ext uri="{FF2B5EF4-FFF2-40B4-BE49-F238E27FC236}">
                <a16:creationId xmlns:a16="http://schemas.microsoft.com/office/drawing/2014/main" id="{516209DB-524B-A10A-E6A5-68900C830E56}"/>
              </a:ext>
            </a:extLst>
          </p:cNvPr>
          <p:cNvPicPr>
            <a:picLocks noGrp="1" noChangeAspect="1"/>
          </p:cNvPicPr>
          <p:nvPr>
            <p:ph idx="1"/>
          </p:nvPr>
        </p:nvPicPr>
        <p:blipFill>
          <a:blip r:embed="rId2"/>
          <a:stretch>
            <a:fillRect/>
          </a:stretch>
        </p:blipFill>
        <p:spPr>
          <a:xfrm>
            <a:off x="1245838" y="1075259"/>
            <a:ext cx="9351601" cy="5776989"/>
          </a:xfrm>
        </p:spPr>
      </p:pic>
    </p:spTree>
    <p:extLst>
      <p:ext uri="{BB962C8B-B14F-4D97-AF65-F5344CB8AC3E}">
        <p14:creationId xmlns:p14="http://schemas.microsoft.com/office/powerpoint/2010/main" val="2484386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Future Sales Prediction - Guidelines</vt:lpstr>
      <vt:lpstr>Problem Definition:</vt:lpstr>
      <vt:lpstr>FUTURE SOURCE PREDICTION</vt:lpstr>
      <vt:lpstr>FORECASTING</vt:lpstr>
      <vt:lpstr>DATA SOURCE</vt:lpstr>
      <vt:lpstr>DATA SOURCE</vt:lpstr>
      <vt:lpstr>DATASET ABOUT APPLE IPHONE</vt:lpstr>
      <vt:lpstr>Data Preprocessing</vt:lpstr>
      <vt:lpstr>DATA PREPROCESSING</vt:lpstr>
      <vt:lpstr>Feature Engineering</vt:lpstr>
      <vt:lpstr>FEATURE ENGINEERING</vt:lpstr>
      <vt:lpstr>DATA ABOUT DAY OF WEEK</vt:lpstr>
      <vt:lpstr>Model Selection Model selection is the task of selecting a model from among various candidates on the basis of performance criterion to choose the best one.</vt:lpstr>
      <vt:lpstr>Model Training</vt:lpstr>
      <vt:lpstr>EVALUATION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227</cp:revision>
  <dcterms:created xsi:type="dcterms:W3CDTF">2013-07-15T20:26:40Z</dcterms:created>
  <dcterms:modified xsi:type="dcterms:W3CDTF">2023-10-04T06:59:58Z</dcterms:modified>
</cp:coreProperties>
</file>