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metadata" ContentType="application/binary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8"/>
  </p:notesMasterIdLst>
  <p:sldIdLst>
    <p:sldId id="292" r:id="rId5"/>
    <p:sldId id="1305" r:id="rId6"/>
    <p:sldId id="352" r:id="rId7"/>
    <p:sldId id="1300" r:id="rId8"/>
    <p:sldId id="1285" r:id="rId9"/>
    <p:sldId id="1307" r:id="rId10"/>
    <p:sldId id="1303" r:id="rId11"/>
    <p:sldId id="1304" r:id="rId12"/>
    <p:sldId id="1286" r:id="rId13"/>
    <p:sldId id="1287" r:id="rId14"/>
    <p:sldId id="1292" r:id="rId15"/>
    <p:sldId id="1293" r:id="rId16"/>
    <p:sldId id="1294" r:id="rId17"/>
    <p:sldId id="1295" r:id="rId18"/>
    <p:sldId id="1306" r:id="rId19"/>
    <p:sldId id="1308" r:id="rId20"/>
    <p:sldId id="1309" r:id="rId21"/>
    <p:sldId id="1310" r:id="rId22"/>
    <p:sldId id="1296" r:id="rId23"/>
    <p:sldId id="1311" r:id="rId24"/>
    <p:sldId id="1297" r:id="rId25"/>
    <p:sldId id="1288" r:id="rId26"/>
    <p:sldId id="1249" r:id="rId27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13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13164"/>
    <a:srgbClr val="213264"/>
    <a:srgbClr val="841910"/>
    <a:srgbClr val="DFDDFB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-821" y="-82"/>
      </p:cViewPr>
      <p:guideLst>
        <p:guide orient="horz" pos="612"/>
        <p:guide orient="horz" pos="876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220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pPr algn="r"/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6936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745323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667122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1224673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174812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2307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pPr/>
              <a:t>4/11/2024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1.xm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xmlns="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3F58464-A114-244B-EF0C-6FE8EEDA9F75}"/>
              </a:ext>
            </a:extLst>
          </p:cNvPr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:a16="http://schemas.microsoft.com/office/drawing/2014/main" xmlns="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3DEA4E5-E1F9-7C2B-5D82-B9EBDB357F79}"/>
              </a:ext>
            </a:extLst>
          </p:cNvPr>
          <p:cNvSpPr txBox="1"/>
          <p:nvPr/>
        </p:nvSpPr>
        <p:spPr>
          <a:xfrm>
            <a:off x="1095095" y="3956068"/>
            <a:ext cx="2095554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1100" b="0" i="0" u="none" strike="noStrike" cap="none" dirty="0" err="1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ct.swetha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:912421104049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xmlns="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Name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C20BD188-F1AC-8947-CAF9-F4BF1056D5B6}"/>
              </a:ext>
            </a:extLst>
          </p:cNvPr>
          <p:cNvSpPr txBox="1"/>
          <p:nvPr/>
        </p:nvSpPr>
        <p:spPr>
          <a:xfrm>
            <a:off x="5693356" y="3956068"/>
            <a:ext cx="209555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dirty="0" err="1" smtClean="0">
                <a:solidFill>
                  <a:schemeClr val="tx1"/>
                </a:solidFill>
              </a:rPr>
              <a:t>Shanmuganathan</a:t>
            </a:r>
            <a:r>
              <a:rPr lang="en-US" sz="1100" dirty="0" smtClean="0">
                <a:solidFill>
                  <a:schemeClr val="tx1"/>
                </a:solidFill>
              </a:rPr>
              <a:t> engineering college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xmlns="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xmlns="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590"/>
    </mc:Choice>
    <mc:Fallback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Modelling &amp; Results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xmlns="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98BD343F-9E4B-1363-3430-46FDE0FBE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545F299-94E2-3435-D7AA-887FEABDB64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361" r="7063" b="8640"/>
          <a:stretch>
            <a:fillRect/>
          </a:stretch>
        </p:blipFill>
        <p:spPr>
          <a:xfrm>
            <a:off x="1281561" y="1101777"/>
            <a:ext cx="6116085" cy="339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6372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9B7586-5B6F-C8C7-E175-4BE77E84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50" y="613142"/>
            <a:ext cx="8832300" cy="451933"/>
          </a:xfrm>
        </p:spPr>
        <p:txBody>
          <a:bodyPr/>
          <a:lstStyle/>
          <a:p>
            <a:pPr algn="ctr"/>
            <a:r>
              <a:rPr lang="en-US" dirty="0"/>
              <a:t>Register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A3EF84B-6E42-5597-EAF5-37A815EB0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181" y="1146748"/>
            <a:ext cx="5596327" cy="314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90875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CAF59C-CA47-321D-4366-F7B3EDAD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01132"/>
            <a:ext cx="7886430" cy="666517"/>
          </a:xfrm>
        </p:spPr>
        <p:txBody>
          <a:bodyPr/>
          <a:lstStyle/>
          <a:p>
            <a:pPr algn="ctr"/>
            <a:r>
              <a:rPr lang="en-US" b="1" dirty="0"/>
              <a:t>Login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BA398F3-5B32-0990-4FC9-45A356684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947" y="1244184"/>
            <a:ext cx="5143290" cy="289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20792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4B10D8-E098-FF8E-C5FA-FA84920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35000"/>
            <a:ext cx="7886430" cy="632649"/>
          </a:xfrm>
        </p:spPr>
        <p:txBody>
          <a:bodyPr/>
          <a:lstStyle/>
          <a:p>
            <a:pPr algn="ctr"/>
            <a:r>
              <a:rPr lang="en-US" b="1" dirty="0"/>
              <a:t>Home-page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F344FC9-6E63-446B-0DC5-B04133ED9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17" y="1085384"/>
            <a:ext cx="8831765" cy="394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72815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3AD8D6-8C5D-C4E6-9FAF-14FAFF2C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43466"/>
            <a:ext cx="7886430" cy="624183"/>
          </a:xfrm>
        </p:spPr>
        <p:txBody>
          <a:bodyPr/>
          <a:lstStyle/>
          <a:p>
            <a:pPr algn="ctr"/>
            <a:r>
              <a:rPr lang="en-US" b="1" dirty="0"/>
              <a:t>Question-page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CC1D670-5331-63F2-A9A4-1F0450C7F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980" y="1259173"/>
            <a:ext cx="4557009" cy="256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13150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1F419DD-2FE8-4A81-9A88-B7F33D5A1224}"/>
              </a:ext>
            </a:extLst>
          </p:cNvPr>
          <p:cNvSpPr txBox="1"/>
          <p:nvPr/>
        </p:nvSpPr>
        <p:spPr>
          <a:xfrm>
            <a:off x="1945888" y="730775"/>
            <a:ext cx="4575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                                  Question-page</a:t>
            </a:r>
            <a:endParaRPr lang="en-IN" dirty="0"/>
          </a:p>
        </p:txBody>
      </p:sp>
      <p:pic>
        <p:nvPicPr>
          <p:cNvPr id="10" name="Picture 9" descr="Screenshot (339).png"/>
          <p:cNvPicPr>
            <a:picLocks noChangeAspect="1"/>
          </p:cNvPicPr>
          <p:nvPr/>
        </p:nvPicPr>
        <p:blipFill>
          <a:blip r:embed="rId2"/>
          <a:srcRect t="4734" r="4600"/>
          <a:stretch>
            <a:fillRect/>
          </a:stretch>
        </p:blipFill>
        <p:spPr>
          <a:xfrm>
            <a:off x="1184223" y="1079292"/>
            <a:ext cx="6528216" cy="366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84163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340).png"/>
          <p:cNvPicPr>
            <a:picLocks noChangeAspect="1"/>
          </p:cNvPicPr>
          <p:nvPr/>
        </p:nvPicPr>
        <p:blipFill>
          <a:blip r:embed="rId2"/>
          <a:srcRect t="1164" r="4673"/>
          <a:stretch>
            <a:fillRect/>
          </a:stretch>
        </p:blipFill>
        <p:spPr>
          <a:xfrm>
            <a:off x="899508" y="759946"/>
            <a:ext cx="7285121" cy="42487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341).png"/>
          <p:cNvPicPr>
            <a:picLocks noChangeAspect="1"/>
          </p:cNvPicPr>
          <p:nvPr/>
        </p:nvPicPr>
        <p:blipFill>
          <a:blip r:embed="rId2"/>
          <a:srcRect r="4620"/>
          <a:stretch>
            <a:fillRect/>
          </a:stretch>
        </p:blipFill>
        <p:spPr>
          <a:xfrm>
            <a:off x="0" y="936886"/>
            <a:ext cx="4332157" cy="2554886"/>
          </a:xfrm>
          <a:prstGeom prst="rect">
            <a:avLst/>
          </a:prstGeom>
        </p:spPr>
      </p:pic>
      <p:pic>
        <p:nvPicPr>
          <p:cNvPr id="4" name="Picture 3" descr="Screenshot (342).png"/>
          <p:cNvPicPr>
            <a:picLocks noChangeAspect="1"/>
          </p:cNvPicPr>
          <p:nvPr/>
        </p:nvPicPr>
        <p:blipFill>
          <a:blip r:embed="rId3"/>
          <a:srcRect t="-1739" r="5055"/>
          <a:stretch>
            <a:fillRect/>
          </a:stretch>
        </p:blipFill>
        <p:spPr>
          <a:xfrm>
            <a:off x="4547017" y="876925"/>
            <a:ext cx="4364635" cy="263077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344).png"/>
          <p:cNvPicPr>
            <a:picLocks noChangeAspect="1"/>
          </p:cNvPicPr>
          <p:nvPr/>
        </p:nvPicPr>
        <p:blipFill>
          <a:blip r:embed="rId2"/>
          <a:srcRect r="4064"/>
          <a:stretch>
            <a:fillRect/>
          </a:stretch>
        </p:blipFill>
        <p:spPr>
          <a:xfrm>
            <a:off x="1341618" y="1139253"/>
            <a:ext cx="5908135" cy="321538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2E42AA-3E13-629A-6815-A8A44897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18066"/>
            <a:ext cx="7886430" cy="649583"/>
          </a:xfrm>
        </p:spPr>
        <p:txBody>
          <a:bodyPr/>
          <a:lstStyle/>
          <a:p>
            <a:pPr algn="ctr"/>
            <a:r>
              <a:rPr lang="en-US" b="1" dirty="0"/>
              <a:t>Result-page</a:t>
            </a:r>
          </a:p>
        </p:txBody>
      </p:sp>
      <p:pic>
        <p:nvPicPr>
          <p:cNvPr id="4" name="Picture 3" descr="Screenshot (345).png"/>
          <p:cNvPicPr>
            <a:picLocks noChangeAspect="1"/>
          </p:cNvPicPr>
          <p:nvPr/>
        </p:nvPicPr>
        <p:blipFill>
          <a:blip r:embed="rId2"/>
          <a:srcRect t="1072" r="5576"/>
          <a:stretch>
            <a:fillRect/>
          </a:stretch>
        </p:blipFill>
        <p:spPr>
          <a:xfrm>
            <a:off x="985185" y="1071796"/>
            <a:ext cx="7169463" cy="365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9461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xmlns="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xmlns="" id="{5EA4B0C5-E33A-D592-C106-2AB96DBFDD04}"/>
              </a:ext>
            </a:extLst>
          </p:cNvPr>
          <p:cNvSpPr txBox="1"/>
          <p:nvPr/>
        </p:nvSpPr>
        <p:spPr>
          <a:xfrm>
            <a:off x="2131377" y="3072946"/>
            <a:ext cx="4881245" cy="512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>
                <a:latin typeface="+mj-lt"/>
              </a:rPr>
              <a:t>Voting Application using </a:t>
            </a:r>
            <a:r>
              <a:rPr lang="en-US" sz="1600" b="1" dirty="0" err="1">
                <a:latin typeface="+mj-lt"/>
              </a:rPr>
              <a:t>Django</a:t>
            </a:r>
            <a:r>
              <a:rPr lang="en-US" sz="1600" b="1" dirty="0">
                <a:latin typeface="+mj-lt"/>
              </a:rPr>
              <a:t> </a:t>
            </a:r>
            <a:r>
              <a:rPr lang="en-US" sz="1600" b="1" dirty="0" smtClean="0">
                <a:latin typeface="+mj-lt"/>
              </a:rPr>
              <a:t>Framework-</a:t>
            </a:r>
            <a:r>
              <a:rPr lang="en-US" sz="1600" b="1" dirty="0" err="1" smtClean="0">
                <a:latin typeface="+mj-lt"/>
              </a:rPr>
              <a:t>swetha</a:t>
            </a:r>
            <a:r>
              <a:rPr lang="en-US" sz="1600" b="1" dirty="0" smtClean="0">
                <a:latin typeface="+mj-lt"/>
              </a:rPr>
              <a:t>-</a:t>
            </a:r>
            <a:r>
              <a:rPr lang="en-US" sz="1600" b="1" dirty="0">
                <a:latin typeface="+mj-lt"/>
              </a:rPr>
              <a:t>(</a:t>
            </a:r>
            <a:r>
              <a:rPr lang="en-US" sz="1600" b="1" dirty="0" smtClean="0">
                <a:latin typeface="+mj-lt"/>
              </a:rPr>
              <a:t>4049,SEC</a:t>
            </a:r>
            <a:r>
              <a:rPr lang="en-US" sz="1600" b="1" dirty="0">
                <a:latin typeface="+mj-lt"/>
              </a:rPr>
              <a:t>) </a:t>
            </a:r>
            <a:endParaRPr lang="en-US" sz="1600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xmlns="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xmlns="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7485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92).png"/>
          <p:cNvPicPr>
            <a:picLocks noChangeAspect="1"/>
          </p:cNvPicPr>
          <p:nvPr/>
        </p:nvPicPr>
        <p:blipFill>
          <a:blip r:embed="rId2"/>
          <a:srcRect t="3476" r="4323"/>
          <a:stretch>
            <a:fillRect/>
          </a:stretch>
        </p:blipFill>
        <p:spPr>
          <a:xfrm>
            <a:off x="1469036" y="966865"/>
            <a:ext cx="6303364" cy="357702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(335).png"/>
          <p:cNvPicPr>
            <a:picLocks noChangeAspect="1"/>
          </p:cNvPicPr>
          <p:nvPr/>
        </p:nvPicPr>
        <p:blipFill>
          <a:blip r:embed="rId2"/>
          <a:srcRect t="3016" r="4872"/>
          <a:stretch>
            <a:fillRect/>
          </a:stretch>
        </p:blipFill>
        <p:spPr>
          <a:xfrm>
            <a:off x="1439055" y="929390"/>
            <a:ext cx="6145967" cy="352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23128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Conclusion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xmlns="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4DA8F84-69F6-23D0-8D5C-DF3FB6AFD68A}"/>
              </a:ext>
            </a:extLst>
          </p:cNvPr>
          <p:cNvSpPr txBox="1"/>
          <p:nvPr/>
        </p:nvSpPr>
        <p:spPr>
          <a:xfrm>
            <a:off x="349404" y="1125200"/>
            <a:ext cx="659408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In conclusion, the Django polling application offers a comprehensive solution for conducting polls with various advanced features to enhance user experience and functionality. By leveraging Django's powerful framework, along with modern frontend technologies and third-party services, we've created a robust platform for managing polls and engaging users.</a:t>
            </a:r>
          </a:p>
          <a:p>
            <a:r>
              <a:rPr lang="en-US" dirty="0" smtClean="0"/>
              <a:t>Real-time </a:t>
            </a:r>
            <a:r>
              <a:rPr lang="en-US" dirty="0"/>
              <a:t>updates are facilitated through </a:t>
            </a:r>
            <a:r>
              <a:rPr lang="en-US" dirty="0" err="1"/>
              <a:t>WebSockets</a:t>
            </a:r>
            <a:r>
              <a:rPr lang="en-US" dirty="0"/>
              <a:t> or server-sent events, providing users with instant feedback on poll results without requiring page refreshes.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018878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xmlns="" val="3987024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8652" y="711866"/>
            <a:ext cx="5682470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2800"/>
            </a:pPr>
            <a:r>
              <a:rPr lang="en-IN" sz="1800" b="1" dirty="0">
                <a:solidFill>
                  <a:srgbClr val="213163"/>
                </a:solidFill>
              </a:rPr>
              <a:t>Abstract : </a:t>
            </a:r>
            <a:r>
              <a:rPr lang="en-IN" sz="1800" b="1" i="0" dirty="0">
                <a:solidFill>
                  <a:srgbClr val="213164"/>
                </a:solidFill>
                <a:effectLst/>
                <a:highlight>
                  <a:srgbClr val="FFFFFF"/>
                </a:highlight>
                <a:latin typeface="+mn-lt"/>
              </a:rPr>
              <a:t>Django Online Voting System</a:t>
            </a:r>
            <a:r>
              <a:rPr lang="en-IN" sz="2000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/>
            </a:r>
            <a:br>
              <a:rPr lang="en-IN" sz="2000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</a:br>
            <a:endParaRPr lang="en-IN" sz="16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xmlns="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632336B-4FD8-9050-514D-7829454B5938}"/>
              </a:ext>
            </a:extLst>
          </p:cNvPr>
          <p:cNvSpPr txBox="1"/>
          <p:nvPr/>
        </p:nvSpPr>
        <p:spPr>
          <a:xfrm>
            <a:off x="631904" y="1405057"/>
            <a:ext cx="698066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              </a:t>
            </a:r>
            <a:r>
              <a:rPr lang="en-US" sz="16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Casting a ballot is a fundamental concept in our democratic structure. We consider voting to be one of the most essential rights in our society. The proposed </a:t>
            </a:r>
            <a:r>
              <a:rPr lang="en-US" sz="1600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e-voting system</a:t>
            </a:r>
            <a:r>
              <a:rPr lang="en-US" sz="16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 facilitates users in making their choices without physically visiting polling stations. This system leverages the power of the internet to enable eligible voters to cast their votes remotely.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xmlns="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800" b="1" dirty="0">
                <a:solidFill>
                  <a:srgbClr val="213163"/>
                </a:solidFill>
              </a:rPr>
              <a:t>Problem Statement</a:t>
            </a:r>
            <a:endParaRPr lang="en-IN" sz="18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xmlns="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71F650E-95BA-FAF8-DABA-BB1547762012}"/>
              </a:ext>
            </a:extLst>
          </p:cNvPr>
          <p:cNvSpPr txBox="1"/>
          <p:nvPr/>
        </p:nvSpPr>
        <p:spPr>
          <a:xfrm>
            <a:off x="298948" y="1338145"/>
            <a:ext cx="77596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600" b="1" dirty="0" smtClean="0"/>
              <a:t>Technologies used in the project:</a:t>
            </a:r>
            <a:r>
              <a:rPr lang="en-US" sz="1600" dirty="0" smtClean="0"/>
              <a:t> </a:t>
            </a:r>
            <a:r>
              <a:rPr lang="en-US" sz="1600" dirty="0" err="1" smtClean="0"/>
              <a:t>Django</a:t>
            </a:r>
            <a:r>
              <a:rPr lang="en-US" sz="1600" dirty="0" smtClean="0"/>
              <a:t> framework and </a:t>
            </a:r>
            <a:r>
              <a:rPr lang="en-US" sz="1600" dirty="0" err="1" smtClean="0"/>
              <a:t>SQLite</a:t>
            </a:r>
            <a:r>
              <a:rPr lang="en-US" sz="1600" dirty="0" smtClean="0"/>
              <a:t> database which comes by default with </a:t>
            </a:r>
            <a:r>
              <a:rPr lang="en-US" sz="1600" dirty="0" err="1" smtClean="0"/>
              <a:t>Django</a:t>
            </a:r>
            <a:r>
              <a:rPr lang="en-US" sz="1600" dirty="0" smtClean="0"/>
              <a:t>.  </a:t>
            </a:r>
          </a:p>
          <a:p>
            <a:pPr fontAlgn="base"/>
            <a:endParaRPr lang="en-US" sz="1600" dirty="0" smtClean="0"/>
          </a:p>
          <a:p>
            <a:pPr fontAlgn="base"/>
            <a:r>
              <a:rPr lang="en-US" sz="1600" b="1" dirty="0" smtClean="0"/>
              <a:t>Implementation of the Project</a:t>
            </a:r>
          </a:p>
          <a:p>
            <a:pPr fontAlgn="base"/>
            <a:endParaRPr lang="en-US" sz="1600" b="1" dirty="0" smtClean="0"/>
          </a:p>
          <a:p>
            <a:pPr fontAlgn="base">
              <a:buFont typeface="Arial" pitchFamily="34" charset="0"/>
              <a:buChar char="•"/>
            </a:pPr>
            <a:r>
              <a:rPr lang="en-US" sz="1600" b="1" dirty="0" smtClean="0"/>
              <a:t>Creating Project</a:t>
            </a:r>
          </a:p>
          <a:p>
            <a:pPr fontAlgn="base">
              <a:buFont typeface="Arial" pitchFamily="34" charset="0"/>
              <a:buChar char="•"/>
            </a:pPr>
            <a:r>
              <a:rPr lang="en-US" sz="1600" b="1" dirty="0" smtClean="0"/>
              <a:t>Create Models</a:t>
            </a:r>
          </a:p>
          <a:p>
            <a:pPr fontAlgn="base">
              <a:buFont typeface="Arial" pitchFamily="34" charset="0"/>
              <a:buChar char="•"/>
            </a:pPr>
            <a:r>
              <a:rPr lang="en-US" sz="1600" b="1" dirty="0" smtClean="0"/>
              <a:t>Create an Admin User</a:t>
            </a:r>
          </a:p>
          <a:p>
            <a:pPr fontAlgn="base">
              <a:buFont typeface="Arial" pitchFamily="34" charset="0"/>
              <a:buChar char="•"/>
            </a:pPr>
            <a:r>
              <a:rPr lang="en-US" sz="1600" b="1" dirty="0" smtClean="0"/>
              <a:t>Create Views</a:t>
            </a:r>
          </a:p>
          <a:p>
            <a:pPr fontAlgn="base">
              <a:buFont typeface="Arial" pitchFamily="34" charset="0"/>
              <a:buChar char="•"/>
            </a:pPr>
            <a:r>
              <a:rPr lang="en-US" sz="1600" b="1" dirty="0" smtClean="0"/>
              <a:t>Create Templates</a:t>
            </a:r>
          </a:p>
          <a:p>
            <a:pPr fontAlgn="base">
              <a:buFont typeface="Arial" pitchFamily="34" charset="0"/>
              <a:buChar char="•"/>
            </a:pPr>
            <a:r>
              <a:rPr lang="en-US" sz="1600" b="1" dirty="0" smtClean="0"/>
              <a:t>Create Landing Page</a:t>
            </a:r>
          </a:p>
          <a:p>
            <a:pPr fontAlgn="base">
              <a:buFont typeface="Arial" pitchFamily="34" charset="0"/>
              <a:buChar char="•"/>
            </a:pPr>
            <a:r>
              <a:rPr lang="en-US" sz="1600" b="1" dirty="0" smtClean="0"/>
              <a:t>Create routing inside the main urls.py file of the application</a:t>
            </a:r>
          </a:p>
          <a:p>
            <a:pPr fontAlgn="base">
              <a:buFont typeface="Arial" pitchFamily="34" charset="0"/>
              <a:buChar char="•"/>
            </a:pPr>
            <a:r>
              <a:rPr lang="en-US" sz="1600" b="1" dirty="0" smtClean="0"/>
              <a:t>Testing of the Application</a:t>
            </a:r>
          </a:p>
          <a:p>
            <a:pPr fontAlgn="base">
              <a:buFont typeface="Arial" pitchFamily="34" charset="0"/>
              <a:buChar char="•"/>
            </a:pPr>
            <a:r>
              <a:rPr lang="en-US" sz="1600" b="1" dirty="0" smtClean="0"/>
              <a:t>User Frontend</a:t>
            </a:r>
          </a:p>
          <a:p>
            <a:pPr marL="285750" indent="-285750" algn="l"/>
            <a:endParaRPr lang="en-US" sz="1600" b="0" i="0" dirty="0">
              <a:solidFill>
                <a:srgbClr val="111111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46B7C3C-D3E3-FF07-EEDD-95F0B593D118}"/>
              </a:ext>
            </a:extLst>
          </p:cNvPr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xmlns="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50B99BA-7A0E-E1C8-9AAF-E1BCB1B1187C}"/>
              </a:ext>
            </a:extLst>
          </p:cNvPr>
          <p:cNvSpPr txBox="1"/>
          <p:nvPr/>
        </p:nvSpPr>
        <p:spPr>
          <a:xfrm>
            <a:off x="706244" y="1102220"/>
            <a:ext cx="748618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/>
            </a:pPr>
            <a:r>
              <a:rPr lang="en-US" altLang="en-US" sz="1600" b="1" dirty="0">
                <a:solidFill>
                  <a:schemeClr val="tx1"/>
                </a:solidFill>
                <a:latin typeface="Söhne"/>
              </a:rPr>
              <a:t>Project Setup</a:t>
            </a: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: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Start a new Django project: </a:t>
            </a:r>
            <a:r>
              <a:rPr lang="en-US" altLang="en-US" sz="1600" b="1" dirty="0" err="1">
                <a:solidFill>
                  <a:schemeClr val="tx1"/>
                </a:solidFill>
                <a:latin typeface="Söhne Mono"/>
              </a:rPr>
              <a:t>django</a:t>
            </a:r>
            <a:r>
              <a:rPr lang="en-US" altLang="en-US" sz="1600" b="1" dirty="0">
                <a:solidFill>
                  <a:schemeClr val="tx1"/>
                </a:solidFill>
                <a:latin typeface="Söhne Mono"/>
              </a:rPr>
              <a:t>-admin </a:t>
            </a:r>
            <a:r>
              <a:rPr lang="en-US" altLang="en-US" sz="1600" b="1" dirty="0" err="1">
                <a:solidFill>
                  <a:schemeClr val="tx1"/>
                </a:solidFill>
                <a:latin typeface="Söhne Mono"/>
              </a:rPr>
              <a:t>startproject</a:t>
            </a:r>
            <a:r>
              <a:rPr lang="en-US" altLang="en-US" sz="1600" b="1" dirty="0">
                <a:solidFill>
                  <a:schemeClr val="tx1"/>
                </a:solidFill>
                <a:latin typeface="Söhne Mono"/>
              </a:rPr>
              <a:t> </a:t>
            </a:r>
            <a:r>
              <a:rPr lang="en-US" altLang="en-US" sz="1600" b="1" dirty="0" err="1">
                <a:solidFill>
                  <a:schemeClr val="tx1"/>
                </a:solidFill>
                <a:latin typeface="Söhne Mono"/>
              </a:rPr>
              <a:t>voting_app</a:t>
            </a: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.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Create a new Django app for the voting functionality: </a:t>
            </a:r>
            <a:r>
              <a:rPr lang="en-US" altLang="en-US" sz="1600" b="1" dirty="0">
                <a:solidFill>
                  <a:schemeClr val="tx1"/>
                </a:solidFill>
                <a:latin typeface="Söhne Mono"/>
              </a:rPr>
              <a:t>python manage.py </a:t>
            </a:r>
            <a:r>
              <a:rPr lang="en-US" altLang="en-US" sz="1600" b="1" dirty="0" err="1">
                <a:solidFill>
                  <a:schemeClr val="tx1"/>
                </a:solidFill>
                <a:latin typeface="Söhne Mono"/>
              </a:rPr>
              <a:t>startapp</a:t>
            </a:r>
            <a:r>
              <a:rPr lang="en-US" altLang="en-US" sz="1600" b="1" dirty="0">
                <a:solidFill>
                  <a:schemeClr val="tx1"/>
                </a:solidFill>
                <a:latin typeface="Söhne Mono"/>
              </a:rPr>
              <a:t> vote</a:t>
            </a: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 startAt="2"/>
            </a:pPr>
            <a:r>
              <a:rPr lang="en-US" altLang="en-US" sz="1600" b="1" dirty="0">
                <a:solidFill>
                  <a:schemeClr val="tx1"/>
                </a:solidFill>
                <a:latin typeface="Söhne"/>
              </a:rPr>
              <a:t>Models</a:t>
            </a: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: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Define models for your voting system. For example, you might have a </a:t>
            </a:r>
            <a:r>
              <a:rPr lang="en-US" altLang="en-US" sz="1600" b="1" dirty="0">
                <a:solidFill>
                  <a:schemeClr val="tx1"/>
                </a:solidFill>
                <a:latin typeface="Söhne Mono"/>
              </a:rPr>
              <a:t>Poll</a:t>
            </a: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 model to represent each poll and a </a:t>
            </a:r>
            <a:r>
              <a:rPr lang="en-US" altLang="en-US" sz="1600" b="1" dirty="0">
                <a:solidFill>
                  <a:schemeClr val="tx1"/>
                </a:solidFill>
                <a:latin typeface="Söhne Mono"/>
              </a:rPr>
              <a:t>Choice</a:t>
            </a: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 model to represent the choices for each poll.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3913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2827" y="1103484"/>
            <a:ext cx="6397414" cy="3598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A0896F70-0E57-B001-3C98-BB76EA937037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xmlns="" id="{FB315134-FD10-6E28-FDC9-29E7F29C2454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D894B0A-CF83-2CA9-7D72-769C5B139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795" y="543373"/>
            <a:ext cx="5148583" cy="18189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B152E74A-4431-7F8F-C380-356E411AE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795" y="2528414"/>
            <a:ext cx="4986233" cy="19813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0DD68C3-785B-747B-9BC3-459BB66E3F0D}"/>
              </a:ext>
            </a:extLst>
          </p:cNvPr>
          <p:cNvSpPr txBox="1"/>
          <p:nvPr/>
        </p:nvSpPr>
        <p:spPr>
          <a:xfrm>
            <a:off x="168569" y="884663"/>
            <a:ext cx="1058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Models.py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44BAB1-1BA3-8692-1A4E-D091F47F7A4A}"/>
              </a:ext>
            </a:extLst>
          </p:cNvPr>
          <p:cNvSpPr txBox="1"/>
          <p:nvPr/>
        </p:nvSpPr>
        <p:spPr>
          <a:xfrm>
            <a:off x="168569" y="2906779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Admin.py</a:t>
            </a:r>
          </a:p>
        </p:txBody>
      </p:sp>
    </p:spTree>
    <p:extLst>
      <p:ext uri="{BB962C8B-B14F-4D97-AF65-F5344CB8AC3E}">
        <p14:creationId xmlns:p14="http://schemas.microsoft.com/office/powerpoint/2010/main" xmlns="" val="4874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425A5131-6F83-AD76-5E52-14CCB9D908F9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xmlns="" id="{9D85AD23-D3D0-C7F5-13BD-C3746B44AE9A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0F5E1D8-A899-736A-CB83-D6B46C14A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454" y="859161"/>
            <a:ext cx="4925122" cy="34251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ECF0631-56A8-D007-2802-15B073B28734}"/>
              </a:ext>
            </a:extLst>
          </p:cNvPr>
          <p:cNvSpPr txBox="1"/>
          <p:nvPr/>
        </p:nvSpPr>
        <p:spPr>
          <a:xfrm>
            <a:off x="457200" y="1278673"/>
            <a:ext cx="27840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Create view to handle displaying polls and submitting </a:t>
            </a:r>
          </a:p>
          <a:p>
            <a:r>
              <a:rPr lang="en-IN" dirty="0"/>
              <a:t>votes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8C39C9D-83DF-9106-6D8A-BA65D6A5A210}"/>
              </a:ext>
            </a:extLst>
          </p:cNvPr>
          <p:cNvSpPr txBox="1"/>
          <p:nvPr/>
        </p:nvSpPr>
        <p:spPr>
          <a:xfrm>
            <a:off x="483129" y="94894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solidFill>
                  <a:srgbClr val="002060"/>
                </a:solidFill>
              </a:rPr>
              <a:t>Views.py</a:t>
            </a:r>
          </a:p>
        </p:txBody>
      </p:sp>
    </p:spTree>
    <p:extLst>
      <p:ext uri="{BB962C8B-B14F-4D97-AF65-F5344CB8AC3E}">
        <p14:creationId xmlns:p14="http://schemas.microsoft.com/office/powerpoint/2010/main" xmlns="" val="3832645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xmlns="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xmlns="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xmlns="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xmlns="" val="10832456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281</Words>
  <Application>Microsoft Office PowerPoint</Application>
  <PresentationFormat>On-screen Show (16:9)</PresentationFormat>
  <Paragraphs>67</Paragraphs>
  <Slides>23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  <vt:variant>
        <vt:lpstr>Custom Shows</vt:lpstr>
      </vt:variant>
      <vt:variant>
        <vt:i4>1</vt:i4>
      </vt:variant>
    </vt:vector>
  </HeadingPairs>
  <TitlesOfParts>
    <vt:vector size="25" baseType="lpstr">
      <vt:lpstr>Simple Light</vt:lpstr>
      <vt:lpstr>Slide 1</vt:lpstr>
      <vt:lpstr>Slide 2</vt:lpstr>
      <vt:lpstr>Abstract : Django Online Voting System </vt:lpstr>
      <vt:lpstr>Problem Statement</vt:lpstr>
      <vt:lpstr>Proposed Solution</vt:lpstr>
      <vt:lpstr>Slide 6</vt:lpstr>
      <vt:lpstr>Slide 7</vt:lpstr>
      <vt:lpstr>Slide 8</vt:lpstr>
      <vt:lpstr>Technology Used</vt:lpstr>
      <vt:lpstr>Modelling &amp; Results</vt:lpstr>
      <vt:lpstr>Register page</vt:lpstr>
      <vt:lpstr>Login page</vt:lpstr>
      <vt:lpstr>Home-page</vt:lpstr>
      <vt:lpstr>Question-page</vt:lpstr>
      <vt:lpstr>Slide 15</vt:lpstr>
      <vt:lpstr>Slide 16</vt:lpstr>
      <vt:lpstr>Slide 17</vt:lpstr>
      <vt:lpstr>Slide 18</vt:lpstr>
      <vt:lpstr>Result-page</vt:lpstr>
      <vt:lpstr>Slide 20</vt:lpstr>
      <vt:lpstr>Slide 21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Admin</cp:lastModifiedBy>
  <cp:revision>6</cp:revision>
  <dcterms:modified xsi:type="dcterms:W3CDTF">2024-04-11T15:48:58Z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