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0" r:id="rId8"/>
    <p:sldId id="261" r:id="rId9"/>
    <p:sldId id="263" r:id="rId10"/>
    <p:sldId id="269" r:id="rId11"/>
    <p:sldId id="264" r:id="rId12"/>
    <p:sldId id="265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27079-0C8C-4B42-804B-FB9DF524D93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B40BF1A-12BD-43A7-BFE0-83E4BEA16E1D}">
      <dgm:prSet/>
      <dgm:spPr/>
      <dgm:t>
        <a:bodyPr/>
        <a:lstStyle/>
        <a:p>
          <a:pPr rtl="0"/>
          <a:r>
            <a:rPr lang="en-US" smtClean="0"/>
            <a:t>AtliQ Consumer Goods Analytics</a:t>
          </a:r>
          <a:endParaRPr lang="en-IN"/>
        </a:p>
      </dgm:t>
    </dgm:pt>
    <dgm:pt modelId="{F9AE78FC-10D0-4872-A7A3-07786EC221A8}" type="parTrans" cxnId="{61931C04-0400-4E5B-9686-9785918FF6C6}">
      <dgm:prSet/>
      <dgm:spPr/>
      <dgm:t>
        <a:bodyPr/>
        <a:lstStyle/>
        <a:p>
          <a:endParaRPr lang="en-IN"/>
        </a:p>
      </dgm:t>
    </dgm:pt>
    <dgm:pt modelId="{273AF23E-8560-4859-93ED-8B381DFF08FA}" type="sibTrans" cxnId="{61931C04-0400-4E5B-9686-9785918FF6C6}">
      <dgm:prSet/>
      <dgm:spPr/>
      <dgm:t>
        <a:bodyPr/>
        <a:lstStyle/>
        <a:p>
          <a:endParaRPr lang="en-IN"/>
        </a:p>
      </dgm:t>
    </dgm:pt>
    <dgm:pt modelId="{1DD2F388-F3F4-46C8-9C50-D91581657124}" type="pres">
      <dgm:prSet presAssocID="{A9427079-0C8C-4B42-804B-FB9DF524D930}" presName="CompostProcess" presStyleCnt="0">
        <dgm:presLayoutVars>
          <dgm:dir/>
          <dgm:resizeHandles val="exact"/>
        </dgm:presLayoutVars>
      </dgm:prSet>
      <dgm:spPr/>
    </dgm:pt>
    <dgm:pt modelId="{C113F193-2C00-4B6B-AE1F-50891088EA9F}" type="pres">
      <dgm:prSet presAssocID="{A9427079-0C8C-4B42-804B-FB9DF524D930}" presName="arrow" presStyleLbl="bgShp" presStyleIdx="0" presStyleCnt="1"/>
      <dgm:spPr/>
    </dgm:pt>
    <dgm:pt modelId="{AACD46C0-BF32-41CE-A3D3-5C785B589F6F}" type="pres">
      <dgm:prSet presAssocID="{A9427079-0C8C-4B42-804B-FB9DF524D930}" presName="linearProcess" presStyleCnt="0"/>
      <dgm:spPr/>
    </dgm:pt>
    <dgm:pt modelId="{8ED520A3-E5B1-4016-8444-CBC4C60C0EB6}" type="pres">
      <dgm:prSet presAssocID="{BB40BF1A-12BD-43A7-BFE0-83E4BEA16E1D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9FAAFC8C-2874-4641-9875-C07B0F7BA109}" type="presOf" srcId="{A9427079-0C8C-4B42-804B-FB9DF524D930}" destId="{1DD2F388-F3F4-46C8-9C50-D91581657124}" srcOrd="0" destOrd="0" presId="urn:microsoft.com/office/officeart/2005/8/layout/hProcess9"/>
    <dgm:cxn modelId="{61931C04-0400-4E5B-9686-9785918FF6C6}" srcId="{A9427079-0C8C-4B42-804B-FB9DF524D930}" destId="{BB40BF1A-12BD-43A7-BFE0-83E4BEA16E1D}" srcOrd="0" destOrd="0" parTransId="{F9AE78FC-10D0-4872-A7A3-07786EC221A8}" sibTransId="{273AF23E-8560-4859-93ED-8B381DFF08FA}"/>
    <dgm:cxn modelId="{3CE699AE-41CD-40B3-8375-D05FBE95B1F1}" type="presOf" srcId="{BB40BF1A-12BD-43A7-BFE0-83E4BEA16E1D}" destId="{8ED520A3-E5B1-4016-8444-CBC4C60C0EB6}" srcOrd="0" destOrd="0" presId="urn:microsoft.com/office/officeart/2005/8/layout/hProcess9"/>
    <dgm:cxn modelId="{D76502FF-9DAE-4EBD-AF2E-A89DAD9FB27D}" type="presParOf" srcId="{1DD2F388-F3F4-46C8-9C50-D91581657124}" destId="{C113F193-2C00-4B6B-AE1F-50891088EA9F}" srcOrd="0" destOrd="0" presId="urn:microsoft.com/office/officeart/2005/8/layout/hProcess9"/>
    <dgm:cxn modelId="{B6E02E4C-3A0D-412E-B43F-434E5CC97AF0}" type="presParOf" srcId="{1DD2F388-F3F4-46C8-9C50-D91581657124}" destId="{AACD46C0-BF32-41CE-A3D3-5C785B589F6F}" srcOrd="1" destOrd="0" presId="urn:microsoft.com/office/officeart/2005/8/layout/hProcess9"/>
    <dgm:cxn modelId="{08BD42E4-0C74-4FC2-AA86-A5C84AE37070}" type="presParOf" srcId="{AACD46C0-BF32-41CE-A3D3-5C785B589F6F}" destId="{8ED520A3-E5B1-4016-8444-CBC4C60C0EB6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2E755-815A-47CA-8BB0-0F18C88057C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0EE6BE2-56A5-4BDC-904C-46AAF80D5FDE}">
      <dgm:prSet/>
      <dgm:spPr/>
      <dgm:t>
        <a:bodyPr/>
        <a:lstStyle/>
        <a:p>
          <a:pPr rtl="0"/>
          <a:r>
            <a:rPr lang="en-US" smtClean="0"/>
            <a:t>THANK YOU</a:t>
          </a:r>
          <a:endParaRPr lang="en-IN"/>
        </a:p>
      </dgm:t>
    </dgm:pt>
    <dgm:pt modelId="{90070C31-B8D8-4131-9E2C-78FF46183F84}" type="parTrans" cxnId="{52BD2CE5-E6EE-44C7-95A2-738FA9E74C1E}">
      <dgm:prSet/>
      <dgm:spPr/>
      <dgm:t>
        <a:bodyPr/>
        <a:lstStyle/>
        <a:p>
          <a:endParaRPr lang="en-IN"/>
        </a:p>
      </dgm:t>
    </dgm:pt>
    <dgm:pt modelId="{DA4BA728-2EAD-41F0-B962-6A6FB5C9FBE0}" type="sibTrans" cxnId="{52BD2CE5-E6EE-44C7-95A2-738FA9E74C1E}">
      <dgm:prSet/>
      <dgm:spPr/>
      <dgm:t>
        <a:bodyPr/>
        <a:lstStyle/>
        <a:p>
          <a:endParaRPr lang="en-IN"/>
        </a:p>
      </dgm:t>
    </dgm:pt>
    <dgm:pt modelId="{7A99FA70-C0B1-4CED-AE9D-30DA0CA16E48}" type="pres">
      <dgm:prSet presAssocID="{CA32E755-815A-47CA-8BB0-0F18C88057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D57EE1-88C4-4560-BFF7-7943BAAB416B}" type="pres">
      <dgm:prSet presAssocID="{90EE6BE2-56A5-4BDC-904C-46AAF80D5FDE}" presName="hierRoot1" presStyleCnt="0">
        <dgm:presLayoutVars>
          <dgm:hierBranch val="init"/>
        </dgm:presLayoutVars>
      </dgm:prSet>
      <dgm:spPr/>
    </dgm:pt>
    <dgm:pt modelId="{803870E3-798A-405C-A892-B00AC95A44A8}" type="pres">
      <dgm:prSet presAssocID="{90EE6BE2-56A5-4BDC-904C-46AAF80D5FDE}" presName="rootComposite1" presStyleCnt="0"/>
      <dgm:spPr/>
    </dgm:pt>
    <dgm:pt modelId="{F464464A-A4D8-4A15-97E3-C9BB3BE0F3BF}" type="pres">
      <dgm:prSet presAssocID="{90EE6BE2-56A5-4BDC-904C-46AAF80D5FDE}" presName="rootText1" presStyleLbl="node0" presStyleIdx="0" presStyleCnt="1">
        <dgm:presLayoutVars>
          <dgm:chPref val="3"/>
        </dgm:presLayoutVars>
      </dgm:prSet>
      <dgm:spPr/>
    </dgm:pt>
    <dgm:pt modelId="{E145D346-48F7-4324-828C-8D76634A6DF7}" type="pres">
      <dgm:prSet presAssocID="{90EE6BE2-56A5-4BDC-904C-46AAF80D5FDE}" presName="rootConnector1" presStyleLbl="node1" presStyleIdx="0" presStyleCnt="0"/>
      <dgm:spPr/>
    </dgm:pt>
    <dgm:pt modelId="{47DEEBE3-A04E-429C-99F0-88AA6F266E76}" type="pres">
      <dgm:prSet presAssocID="{90EE6BE2-56A5-4BDC-904C-46AAF80D5FDE}" presName="hierChild2" presStyleCnt="0"/>
      <dgm:spPr/>
    </dgm:pt>
    <dgm:pt modelId="{9DBB0E7E-9811-4A8D-A1D4-9A1792163C8D}" type="pres">
      <dgm:prSet presAssocID="{90EE6BE2-56A5-4BDC-904C-46AAF80D5FDE}" presName="hierChild3" presStyleCnt="0"/>
      <dgm:spPr/>
    </dgm:pt>
  </dgm:ptLst>
  <dgm:cxnLst>
    <dgm:cxn modelId="{DF4AD9F7-08D7-494F-9949-10551FD0A2A0}" type="presOf" srcId="{90EE6BE2-56A5-4BDC-904C-46AAF80D5FDE}" destId="{E145D346-48F7-4324-828C-8D76634A6DF7}" srcOrd="1" destOrd="0" presId="urn:microsoft.com/office/officeart/2005/8/layout/orgChart1"/>
    <dgm:cxn modelId="{52BD2CE5-E6EE-44C7-95A2-738FA9E74C1E}" srcId="{CA32E755-815A-47CA-8BB0-0F18C88057CE}" destId="{90EE6BE2-56A5-4BDC-904C-46AAF80D5FDE}" srcOrd="0" destOrd="0" parTransId="{90070C31-B8D8-4131-9E2C-78FF46183F84}" sibTransId="{DA4BA728-2EAD-41F0-B962-6A6FB5C9FBE0}"/>
    <dgm:cxn modelId="{70B03510-9FE2-4DAD-82DB-9D8B5627A118}" type="presOf" srcId="{90EE6BE2-56A5-4BDC-904C-46AAF80D5FDE}" destId="{F464464A-A4D8-4A15-97E3-C9BB3BE0F3BF}" srcOrd="0" destOrd="0" presId="urn:microsoft.com/office/officeart/2005/8/layout/orgChart1"/>
    <dgm:cxn modelId="{797BE99C-E18A-40CF-87E8-060AE1CCEFE5}" type="presOf" srcId="{CA32E755-815A-47CA-8BB0-0F18C88057CE}" destId="{7A99FA70-C0B1-4CED-AE9D-30DA0CA16E48}" srcOrd="0" destOrd="0" presId="urn:microsoft.com/office/officeart/2005/8/layout/orgChart1"/>
    <dgm:cxn modelId="{9BAE3F7D-4936-4995-BCC0-8DD8127455F3}" type="presParOf" srcId="{7A99FA70-C0B1-4CED-AE9D-30DA0CA16E48}" destId="{0CD57EE1-88C4-4560-BFF7-7943BAAB416B}" srcOrd="0" destOrd="0" presId="urn:microsoft.com/office/officeart/2005/8/layout/orgChart1"/>
    <dgm:cxn modelId="{B05B7314-F66F-4E49-B23F-670E765A1484}" type="presParOf" srcId="{0CD57EE1-88C4-4560-BFF7-7943BAAB416B}" destId="{803870E3-798A-405C-A892-B00AC95A44A8}" srcOrd="0" destOrd="0" presId="urn:microsoft.com/office/officeart/2005/8/layout/orgChart1"/>
    <dgm:cxn modelId="{03D5A8A7-F080-4892-9010-D9CA136566A3}" type="presParOf" srcId="{803870E3-798A-405C-A892-B00AC95A44A8}" destId="{F464464A-A4D8-4A15-97E3-C9BB3BE0F3BF}" srcOrd="0" destOrd="0" presId="urn:microsoft.com/office/officeart/2005/8/layout/orgChart1"/>
    <dgm:cxn modelId="{C0B53C4F-0D57-4481-87FE-0140A9F77BDF}" type="presParOf" srcId="{803870E3-798A-405C-A892-B00AC95A44A8}" destId="{E145D346-48F7-4324-828C-8D76634A6DF7}" srcOrd="1" destOrd="0" presId="urn:microsoft.com/office/officeart/2005/8/layout/orgChart1"/>
    <dgm:cxn modelId="{3391A3C9-BF8C-44B9-99E1-DDF9B9060296}" type="presParOf" srcId="{0CD57EE1-88C4-4560-BFF7-7943BAAB416B}" destId="{47DEEBE3-A04E-429C-99F0-88AA6F266E76}" srcOrd="1" destOrd="0" presId="urn:microsoft.com/office/officeart/2005/8/layout/orgChart1"/>
    <dgm:cxn modelId="{5836AC8D-8E49-4EA5-B9EF-70EB0485BA60}" type="presParOf" srcId="{0CD57EE1-88C4-4560-BFF7-7943BAAB416B}" destId="{9DBB0E7E-9811-4A8D-A1D4-9A1792163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F193-2C00-4B6B-AE1F-50891088EA9F}">
      <dsp:nvSpPr>
        <dsp:cNvPr id="0" name=""/>
        <dsp:cNvSpPr/>
      </dsp:nvSpPr>
      <dsp:spPr>
        <a:xfrm>
          <a:off x="582520" y="0"/>
          <a:ext cx="6601895" cy="16463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520A3-E5B1-4016-8444-CBC4C60C0EB6}">
      <dsp:nvSpPr>
        <dsp:cNvPr id="0" name=""/>
        <dsp:cNvSpPr/>
      </dsp:nvSpPr>
      <dsp:spPr>
        <a:xfrm>
          <a:off x="1189312" y="493890"/>
          <a:ext cx="5388311" cy="6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AtliQ Consumer Goods Analytics</a:t>
          </a:r>
          <a:endParaRPr lang="en-IN" sz="2800" kern="1200"/>
        </a:p>
      </dsp:txBody>
      <dsp:txXfrm>
        <a:off x="1221458" y="526036"/>
        <a:ext cx="5324019" cy="594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4464A-A4D8-4A15-97E3-C9BB3BE0F3BF}">
      <dsp:nvSpPr>
        <dsp:cNvPr id="0" name=""/>
        <dsp:cNvSpPr/>
      </dsp:nvSpPr>
      <dsp:spPr>
        <a:xfrm>
          <a:off x="420808" y="1623"/>
          <a:ext cx="7755050" cy="3877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THANK YOU</a:t>
          </a:r>
          <a:endParaRPr lang="en-IN" sz="6500" kern="1200"/>
        </a:p>
      </dsp:txBody>
      <dsp:txXfrm>
        <a:off x="420808" y="1623"/>
        <a:ext cx="7755050" cy="3877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507067" y="2404534"/>
          <a:ext cx="7766936" cy="16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SWETHA C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8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5001"/>
            <a:ext cx="8596668" cy="54063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</a:p>
          <a:p>
            <a:pPr marL="0" indent="0">
              <a:buNone/>
            </a:pPr>
            <a:r>
              <a:rPr lang="en-US" dirty="0"/>
              <a:t>cte1 as</a:t>
            </a:r>
          </a:p>
          <a:p>
            <a:pPr marL="0" indent="0">
              <a:buNone/>
            </a:pPr>
            <a:r>
              <a:rPr lang="en-US" dirty="0"/>
              <a:t>	(SELECT </a:t>
            </a:r>
          </a:p>
          <a:p>
            <a:pPr marL="0" indent="0">
              <a:buNone/>
            </a:pPr>
            <a:r>
              <a:rPr lang="en-US" dirty="0"/>
              <a:t>		*,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monthname</a:t>
            </a:r>
            <a:r>
              <a:rPr lang="en-US" dirty="0"/>
              <a:t>(date) as month,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	(</a:t>
            </a:r>
            <a:r>
              <a:rPr lang="en-US" dirty="0" err="1"/>
              <a:t>sold_quantity</a:t>
            </a:r>
            <a:r>
              <a:rPr lang="en-US" dirty="0"/>
              <a:t>) * </a:t>
            </a:r>
            <a:r>
              <a:rPr lang="en-US" dirty="0" err="1"/>
              <a:t>gross_price</a:t>
            </a:r>
            <a:r>
              <a:rPr lang="en-US" dirty="0"/>
              <a:t> as </a:t>
            </a:r>
            <a:r>
              <a:rPr lang="en-US" dirty="0" err="1"/>
              <a:t>gross_amount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gdb023.fact_sales_monthly</a:t>
            </a:r>
          </a:p>
          <a:p>
            <a:pPr marL="0" indent="0">
              <a:buNone/>
            </a:pPr>
            <a:r>
              <a:rPr lang="en-US" dirty="0"/>
              <a:t>	join </a:t>
            </a:r>
            <a:r>
              <a:rPr lang="en-US" dirty="0" err="1"/>
              <a:t>fact_gross_price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using(</a:t>
            </a:r>
            <a:r>
              <a:rPr lang="en-US" dirty="0" err="1"/>
              <a:t>product_code,fiscal_year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join </a:t>
            </a:r>
            <a:r>
              <a:rPr lang="en-US" dirty="0" err="1"/>
              <a:t>dim_customer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using(</a:t>
            </a:r>
            <a:r>
              <a:rPr lang="en-US" dirty="0" err="1"/>
              <a:t>customer_code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where customer="</a:t>
            </a:r>
            <a:r>
              <a:rPr lang="en-US" dirty="0" err="1"/>
              <a:t>Atliq</a:t>
            </a:r>
            <a:r>
              <a:rPr lang="en-US" dirty="0"/>
              <a:t> Exclusive")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fiscal_year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month,</a:t>
            </a:r>
          </a:p>
          <a:p>
            <a:pPr marL="0" indent="0">
              <a:buNone/>
            </a:pPr>
            <a:r>
              <a:rPr lang="en-US" dirty="0"/>
              <a:t>	sum(</a:t>
            </a:r>
            <a:r>
              <a:rPr lang="en-US" dirty="0" err="1"/>
              <a:t>gross_amount</a:t>
            </a:r>
            <a:r>
              <a:rPr lang="en-US" dirty="0"/>
              <a:t>) as </a:t>
            </a:r>
            <a:r>
              <a:rPr lang="en-US" dirty="0" err="1"/>
              <a:t>gross_sales_amount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/>
              <a:t>cte1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fiscal_year,month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Request </a:t>
            </a:r>
            <a:r>
              <a:rPr lang="en-US" sz="2400" dirty="0"/>
              <a:t>8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chemeClr val="accent3"/>
                </a:solidFill>
              </a:rPr>
              <a:t>In which quarter of 2020, got the maximum </a:t>
            </a:r>
            <a:r>
              <a:rPr lang="en-US" sz="2000" dirty="0" err="1">
                <a:solidFill>
                  <a:schemeClr val="accent3"/>
                </a:solidFill>
              </a:rPr>
              <a:t>total_sold_quantity</a:t>
            </a:r>
            <a:r>
              <a:rPr lang="en-US" sz="2000" dirty="0">
                <a:solidFill>
                  <a:schemeClr val="accent3"/>
                </a:solidFill>
              </a:rPr>
              <a:t>?</a:t>
            </a:r>
            <a:endParaRPr lang="en-IN" sz="20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8" y="2070363"/>
            <a:ext cx="5139265" cy="3559970"/>
          </a:xfrm>
        </p:spPr>
      </p:pic>
      <p:sp>
        <p:nvSpPr>
          <p:cNvPr id="5" name="TextBox 4"/>
          <p:cNvSpPr txBox="1"/>
          <p:nvPr/>
        </p:nvSpPr>
        <p:spPr>
          <a:xfrm>
            <a:off x="6070600" y="2380342"/>
            <a:ext cx="49360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</a:t>
            </a:r>
            <a:r>
              <a:rPr lang="en-US" sz="1200" dirty="0" err="1"/>
              <a:t>cte</a:t>
            </a:r>
            <a:r>
              <a:rPr lang="en-US" sz="1200" dirty="0"/>
              <a:t> as(</a:t>
            </a:r>
          </a:p>
          <a:p>
            <a:r>
              <a:rPr lang="en-US" sz="1200" dirty="0"/>
              <a:t>select </a:t>
            </a:r>
          </a:p>
          <a:p>
            <a:r>
              <a:rPr lang="en-US" sz="1200" dirty="0"/>
              <a:t>	*,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concat</a:t>
            </a:r>
            <a:r>
              <a:rPr lang="en-US" sz="1200" dirty="0"/>
              <a:t>("</a:t>
            </a:r>
            <a:r>
              <a:rPr lang="en-US" sz="1200" dirty="0" err="1"/>
              <a:t>Q",quarter</a:t>
            </a:r>
            <a:r>
              <a:rPr lang="en-US" sz="1200" dirty="0"/>
              <a:t>(</a:t>
            </a:r>
            <a:r>
              <a:rPr lang="en-US" sz="1200" dirty="0" err="1"/>
              <a:t>date_Add</a:t>
            </a:r>
            <a:r>
              <a:rPr lang="en-US" sz="1200" dirty="0"/>
              <a:t>(date, interval 4 month))) as quarter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fact_sales_monthly</a:t>
            </a:r>
            <a:endParaRPr lang="en-US" sz="1200" dirty="0"/>
          </a:p>
          <a:p>
            <a:r>
              <a:rPr lang="en-US" sz="1200" dirty="0"/>
              <a:t>where </a:t>
            </a:r>
            <a:r>
              <a:rPr lang="en-US" sz="1200" dirty="0" err="1"/>
              <a:t>fiscal_year</a:t>
            </a:r>
            <a:r>
              <a:rPr lang="en-US" sz="1200" dirty="0"/>
              <a:t>=2020)</a:t>
            </a:r>
          </a:p>
          <a:p>
            <a:r>
              <a:rPr lang="en-US" sz="1200" dirty="0"/>
              <a:t>select </a:t>
            </a:r>
          </a:p>
          <a:p>
            <a:r>
              <a:rPr lang="en-US" sz="1200" dirty="0"/>
              <a:t>	quarter,</a:t>
            </a:r>
          </a:p>
          <a:p>
            <a:r>
              <a:rPr lang="en-US" sz="1200" dirty="0"/>
              <a:t>	sum(</a:t>
            </a:r>
            <a:r>
              <a:rPr lang="en-US" sz="1200" dirty="0" err="1"/>
              <a:t>sold_quantity</a:t>
            </a:r>
            <a:r>
              <a:rPr lang="en-US" sz="1200" dirty="0"/>
              <a:t>) as </a:t>
            </a:r>
            <a:r>
              <a:rPr lang="en-US" sz="1200" dirty="0" err="1"/>
              <a:t>total_sold_quantity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cte</a:t>
            </a:r>
            <a:endParaRPr lang="en-US" sz="1200" dirty="0"/>
          </a:p>
          <a:p>
            <a:r>
              <a:rPr lang="en-US" sz="1200" dirty="0"/>
              <a:t>group by quarter</a:t>
            </a:r>
          </a:p>
          <a:p>
            <a:r>
              <a:rPr lang="en-US" sz="1200" dirty="0"/>
              <a:t>order by </a:t>
            </a:r>
            <a:r>
              <a:rPr lang="en-US" sz="1200" dirty="0" err="1"/>
              <a:t>total_sold_quantity</a:t>
            </a:r>
            <a:r>
              <a:rPr lang="en-US" sz="1200" dirty="0"/>
              <a:t> </a:t>
            </a:r>
            <a:r>
              <a:rPr lang="en-US" sz="1200" dirty="0" err="1"/>
              <a:t>desc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20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Request 9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>
                <a:solidFill>
                  <a:schemeClr val="accent3"/>
                </a:solidFill>
              </a:rPr>
              <a:t>Which channel helped to bring more gross sales in the fiscal year 2021 and the percentage of contribution?</a:t>
            </a:r>
            <a:endParaRPr lang="en-IN" sz="22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4" y="2764631"/>
            <a:ext cx="4521199" cy="3153569"/>
          </a:xfrm>
        </p:spPr>
      </p:pic>
      <p:sp>
        <p:nvSpPr>
          <p:cNvPr id="5" name="TextBox 4"/>
          <p:cNvSpPr txBox="1"/>
          <p:nvPr/>
        </p:nvSpPr>
        <p:spPr>
          <a:xfrm>
            <a:off x="5757334" y="2540000"/>
            <a:ext cx="4331635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with </a:t>
            </a:r>
            <a:r>
              <a:rPr lang="en-US" sz="1100" dirty="0" err="1"/>
              <a:t>cte</a:t>
            </a:r>
            <a:r>
              <a:rPr lang="en-US" sz="1100" dirty="0"/>
              <a:t> as(</a:t>
            </a:r>
          </a:p>
          <a:p>
            <a:r>
              <a:rPr lang="en-US" sz="1100" dirty="0"/>
              <a:t>select </a:t>
            </a:r>
          </a:p>
          <a:p>
            <a:r>
              <a:rPr lang="en-US" sz="1100" dirty="0"/>
              <a:t>	channel,</a:t>
            </a:r>
          </a:p>
          <a:p>
            <a:r>
              <a:rPr lang="en-US" sz="1100" dirty="0"/>
              <a:t>    sum((</a:t>
            </a:r>
            <a:r>
              <a:rPr lang="en-US" sz="1100" dirty="0" err="1"/>
              <a:t>sold_quantity</a:t>
            </a:r>
            <a:r>
              <a:rPr lang="en-US" sz="1100" dirty="0"/>
              <a:t> * </a:t>
            </a:r>
            <a:r>
              <a:rPr lang="en-US" sz="1100" dirty="0" err="1"/>
              <a:t>gross_price</a:t>
            </a:r>
            <a:r>
              <a:rPr lang="en-US" sz="1100" dirty="0"/>
              <a:t>))/1000000 as </a:t>
            </a:r>
            <a:r>
              <a:rPr lang="en-US" sz="1100" dirty="0" err="1"/>
              <a:t>gross_sales_mln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fact_sales_monthly</a:t>
            </a:r>
            <a:r>
              <a:rPr lang="en-US" sz="1100" dirty="0"/>
              <a:t> </a:t>
            </a:r>
            <a:r>
              <a:rPr lang="en-US" sz="1100" dirty="0" err="1"/>
              <a:t>fs</a:t>
            </a:r>
            <a:endParaRPr lang="en-US" sz="1100" dirty="0"/>
          </a:p>
          <a:p>
            <a:r>
              <a:rPr lang="en-US" sz="1100" dirty="0"/>
              <a:t>join </a:t>
            </a:r>
            <a:r>
              <a:rPr lang="en-US" sz="1100" dirty="0" err="1"/>
              <a:t>fact_gross_price</a:t>
            </a:r>
            <a:endParaRPr lang="en-US" sz="1100" dirty="0"/>
          </a:p>
          <a:p>
            <a:r>
              <a:rPr lang="en-US" sz="1100" dirty="0"/>
              <a:t>	using(</a:t>
            </a:r>
            <a:r>
              <a:rPr lang="en-US" sz="1100" dirty="0" err="1"/>
              <a:t>product_code,fiscal_year</a:t>
            </a:r>
            <a:r>
              <a:rPr lang="en-US" sz="1100" dirty="0"/>
              <a:t>)</a:t>
            </a:r>
          </a:p>
          <a:p>
            <a:r>
              <a:rPr lang="en-US" sz="1100" dirty="0"/>
              <a:t>join </a:t>
            </a:r>
            <a:r>
              <a:rPr lang="en-US" sz="1100" dirty="0" err="1"/>
              <a:t>dim_customer</a:t>
            </a:r>
            <a:endParaRPr lang="en-US" sz="1100" dirty="0"/>
          </a:p>
          <a:p>
            <a:r>
              <a:rPr lang="en-US" sz="1100" dirty="0"/>
              <a:t>	using(</a:t>
            </a:r>
            <a:r>
              <a:rPr lang="en-US" sz="1100" dirty="0" err="1"/>
              <a:t>customer_code</a:t>
            </a:r>
            <a:r>
              <a:rPr lang="en-US" sz="1100" dirty="0"/>
              <a:t>)</a:t>
            </a:r>
          </a:p>
          <a:p>
            <a:r>
              <a:rPr lang="en-US" sz="1100" dirty="0"/>
              <a:t>where </a:t>
            </a:r>
            <a:r>
              <a:rPr lang="en-US" sz="1100" dirty="0" err="1"/>
              <a:t>fs.fiscal_year</a:t>
            </a:r>
            <a:r>
              <a:rPr lang="en-US" sz="1100" dirty="0"/>
              <a:t>=2021</a:t>
            </a:r>
          </a:p>
          <a:p>
            <a:r>
              <a:rPr lang="en-US" sz="1100" dirty="0"/>
              <a:t>group by channel)</a:t>
            </a:r>
          </a:p>
          <a:p>
            <a:r>
              <a:rPr lang="en-US" sz="1100" dirty="0"/>
              <a:t>select </a:t>
            </a:r>
          </a:p>
          <a:p>
            <a:r>
              <a:rPr lang="en-US" sz="1100" dirty="0"/>
              <a:t>	*,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gross_sales_mln</a:t>
            </a:r>
            <a:r>
              <a:rPr lang="en-US" sz="1100" dirty="0"/>
              <a:t>*100/sum(</a:t>
            </a:r>
            <a:r>
              <a:rPr lang="en-US" sz="1100" dirty="0" err="1"/>
              <a:t>gross_sales_mln</a:t>
            </a:r>
            <a:r>
              <a:rPr lang="en-US" sz="1100" dirty="0"/>
              <a:t>) </a:t>
            </a:r>
            <a:endParaRPr lang="en-US" sz="1100" dirty="0" smtClean="0"/>
          </a:p>
          <a:p>
            <a:r>
              <a:rPr lang="en-US" sz="1100" dirty="0" smtClean="0"/>
              <a:t>    over</a:t>
            </a:r>
            <a:r>
              <a:rPr lang="en-US" sz="1100" dirty="0"/>
              <a:t>() as </a:t>
            </a:r>
            <a:r>
              <a:rPr lang="en-US" sz="1100" dirty="0" err="1"/>
              <a:t>pct_contribution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cte</a:t>
            </a:r>
            <a:endParaRPr lang="en-US" sz="1100" dirty="0"/>
          </a:p>
          <a:p>
            <a:r>
              <a:rPr lang="en-US" sz="1100" dirty="0"/>
              <a:t>order by </a:t>
            </a:r>
            <a:r>
              <a:rPr lang="en-US" sz="1100" dirty="0" err="1"/>
              <a:t>pct_contribution</a:t>
            </a:r>
            <a:r>
              <a:rPr lang="en-US" sz="1100" dirty="0"/>
              <a:t> </a:t>
            </a:r>
            <a:r>
              <a:rPr lang="en-US" sz="1100" dirty="0" err="1"/>
              <a:t>desc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196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3933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Request 10</a:t>
            </a:r>
            <a:br>
              <a:rPr lang="en-US" sz="2400" dirty="0"/>
            </a:br>
            <a:r>
              <a:rPr lang="en-US" sz="2400" dirty="0"/>
              <a:t>Get the Top 3 products in each division that have a high </a:t>
            </a:r>
            <a:r>
              <a:rPr lang="en-US" sz="2000" dirty="0" err="1"/>
              <a:t>total_sold_quantity</a:t>
            </a:r>
            <a:r>
              <a:rPr lang="en-US" sz="2000" dirty="0"/>
              <a:t> in the </a:t>
            </a:r>
            <a:r>
              <a:rPr lang="en-US" sz="2000" dirty="0" err="1"/>
              <a:t>fiscal_year</a:t>
            </a:r>
            <a:r>
              <a:rPr lang="en-US" sz="2000" dirty="0"/>
              <a:t> 2021?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42" y="2048933"/>
            <a:ext cx="3239558" cy="1836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72732"/>
            <a:ext cx="4585758" cy="282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2" y="4418541"/>
            <a:ext cx="4785783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7401"/>
            <a:ext cx="8596668" cy="5253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with </a:t>
            </a:r>
            <a:r>
              <a:rPr lang="en-US" sz="1400" dirty="0" err="1"/>
              <a:t>cte</a:t>
            </a:r>
            <a:r>
              <a:rPr lang="en-US" sz="1400" dirty="0"/>
              <a:t> as</a:t>
            </a:r>
          </a:p>
          <a:p>
            <a:pPr marL="0" indent="0">
              <a:buNone/>
            </a:pPr>
            <a:r>
              <a:rPr lang="en-US" sz="1400" dirty="0"/>
              <a:t>(select </a:t>
            </a:r>
          </a:p>
          <a:p>
            <a:pPr marL="0" indent="0">
              <a:buNone/>
            </a:pPr>
            <a:r>
              <a:rPr lang="en-US" sz="1400" dirty="0"/>
              <a:t>	 </a:t>
            </a:r>
            <a:r>
              <a:rPr lang="en-US" sz="1400" dirty="0" smtClean="0"/>
              <a:t>  division</a:t>
            </a:r>
            <a:r>
              <a:rPr lang="en-US" sz="1400" dirty="0"/>
              <a:t>,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product_code</a:t>
            </a:r>
            <a:r>
              <a:rPr lang="en-US" sz="1400" dirty="0"/>
              <a:t>,</a:t>
            </a:r>
          </a:p>
          <a:p>
            <a:pPr marL="400050" lvl="1" indent="0">
              <a:buNone/>
            </a:pPr>
            <a:r>
              <a:rPr lang="en-US" sz="1400" dirty="0"/>
              <a:t>    product,</a:t>
            </a:r>
          </a:p>
          <a:p>
            <a:pPr marL="400050" lvl="1" indent="0">
              <a:buNone/>
            </a:pPr>
            <a:r>
              <a:rPr lang="en-US" sz="1400" dirty="0"/>
              <a:t>    sum(</a:t>
            </a:r>
            <a:r>
              <a:rPr lang="en-US" sz="1400" dirty="0" err="1"/>
              <a:t>sold_quantity</a:t>
            </a:r>
            <a:r>
              <a:rPr lang="en-US" sz="1400" dirty="0"/>
              <a:t>) as </a:t>
            </a:r>
            <a:r>
              <a:rPr lang="en-US" sz="1400" dirty="0" err="1"/>
              <a:t>total_sold_quantity</a:t>
            </a:r>
            <a:r>
              <a:rPr lang="en-US" sz="1400" dirty="0"/>
              <a:t>,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dense_rank</a:t>
            </a:r>
            <a:r>
              <a:rPr lang="en-US" sz="1400" dirty="0"/>
              <a:t>() over(partition by division order by sum(</a:t>
            </a:r>
            <a:r>
              <a:rPr lang="en-US" sz="1400" dirty="0" err="1"/>
              <a:t>sold_quantity</a:t>
            </a:r>
            <a:r>
              <a:rPr lang="en-US" sz="1400" dirty="0"/>
              <a:t>) </a:t>
            </a:r>
            <a:r>
              <a:rPr lang="en-US" sz="1400" dirty="0" err="1"/>
              <a:t>desc</a:t>
            </a:r>
            <a:r>
              <a:rPr lang="en-US" sz="1400" dirty="0"/>
              <a:t>) as </a:t>
            </a:r>
            <a:r>
              <a:rPr lang="en-US" sz="1400" dirty="0" err="1"/>
              <a:t>rank_order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fact_sales_monthly</a:t>
            </a:r>
            <a:r>
              <a:rPr lang="en-US" sz="1400" dirty="0"/>
              <a:t> s</a:t>
            </a:r>
          </a:p>
          <a:p>
            <a:pPr marL="0" indent="0">
              <a:buNone/>
            </a:pPr>
            <a:r>
              <a:rPr lang="en-US" sz="1400" dirty="0"/>
              <a:t>join </a:t>
            </a:r>
            <a:r>
              <a:rPr lang="en-US" sz="1400" dirty="0" err="1"/>
              <a:t>dim_product</a:t>
            </a:r>
            <a:r>
              <a:rPr lang="en-US" sz="1400" dirty="0"/>
              <a:t> p </a:t>
            </a:r>
          </a:p>
          <a:p>
            <a:pPr marL="0" indent="0">
              <a:buNone/>
            </a:pPr>
            <a:r>
              <a:rPr lang="en-US" sz="1400" dirty="0"/>
              <a:t>	using(</a:t>
            </a:r>
            <a:r>
              <a:rPr lang="en-US" sz="1400" dirty="0" err="1"/>
              <a:t>product_code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where </a:t>
            </a:r>
            <a:r>
              <a:rPr lang="en-US" sz="1400" dirty="0" err="1"/>
              <a:t>fiscal_year</a:t>
            </a:r>
            <a:r>
              <a:rPr lang="en-US" sz="1400" dirty="0"/>
              <a:t>=2021</a:t>
            </a:r>
          </a:p>
          <a:p>
            <a:pPr marL="0" indent="0">
              <a:buNone/>
            </a:pPr>
            <a:r>
              <a:rPr lang="en-US" sz="1400" dirty="0"/>
              <a:t>group by </a:t>
            </a:r>
            <a:r>
              <a:rPr lang="en-US" sz="1400" dirty="0" err="1"/>
              <a:t>product_code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smtClean="0"/>
              <a:t>Select *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cte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where </a:t>
            </a:r>
            <a:r>
              <a:rPr lang="en-US" sz="1400" dirty="0" err="1"/>
              <a:t>rank_order</a:t>
            </a:r>
            <a:r>
              <a:rPr lang="en-US" sz="1400" dirty="0"/>
              <a:t>&lt;=3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691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0248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5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Request 1 </a:t>
            </a:r>
            <a:r>
              <a:rPr lang="en-US" sz="20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accent3"/>
                </a:solidFill>
              </a:rPr>
              <a:t>Provide </a:t>
            </a:r>
            <a:r>
              <a:rPr lang="en-US" sz="1800" dirty="0">
                <a:solidFill>
                  <a:schemeClr val="accent3"/>
                </a:solidFill>
              </a:rPr>
              <a:t>the list of markets in which customer "</a:t>
            </a:r>
            <a:r>
              <a:rPr lang="en-US" sz="1800" dirty="0" err="1">
                <a:solidFill>
                  <a:schemeClr val="accent3"/>
                </a:solidFill>
              </a:rPr>
              <a:t>Atliq</a:t>
            </a:r>
            <a:r>
              <a:rPr lang="en-US" sz="1800" dirty="0">
                <a:solidFill>
                  <a:schemeClr val="accent3"/>
                </a:solidFill>
              </a:rPr>
              <a:t> Exclusive" operates its business in the APAC region. </a:t>
            </a:r>
            <a:endParaRPr lang="en-IN" sz="18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5" y="1979638"/>
            <a:ext cx="5765801" cy="34697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3392778"/>
            <a:ext cx="2102910" cy="2405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601" y="1979638"/>
            <a:ext cx="2240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distinct market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dim_customer</a:t>
            </a:r>
            <a:endParaRPr lang="en-US" sz="1200" dirty="0"/>
          </a:p>
          <a:p>
            <a:r>
              <a:rPr lang="en-US" sz="1200" dirty="0"/>
              <a:t>where customer like "%</a:t>
            </a:r>
            <a:r>
              <a:rPr lang="en-US" sz="1200" dirty="0" err="1"/>
              <a:t>Atliq</a:t>
            </a:r>
            <a:r>
              <a:rPr lang="en-US" sz="1200" dirty="0"/>
              <a:t> Exclusive%"</a:t>
            </a:r>
          </a:p>
          <a:p>
            <a:r>
              <a:rPr lang="en-US" sz="1200" dirty="0"/>
              <a:t>and region="APAC"</a:t>
            </a:r>
          </a:p>
          <a:p>
            <a:r>
              <a:rPr lang="en-US" sz="1200" dirty="0"/>
              <a:t>order by market;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844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Request </a:t>
            </a:r>
            <a:r>
              <a:rPr lang="en-US" sz="2200" dirty="0" smtClean="0"/>
              <a:t>2 :</a:t>
            </a:r>
            <a:br>
              <a:rPr lang="en-US" sz="2200" dirty="0" smtClean="0"/>
            </a:br>
            <a:r>
              <a:rPr lang="en-US" sz="1800" dirty="0" smtClean="0">
                <a:solidFill>
                  <a:schemeClr val="accent3"/>
                </a:solidFill>
              </a:rPr>
              <a:t>What </a:t>
            </a:r>
            <a:r>
              <a:rPr lang="en-US" sz="1800" dirty="0">
                <a:solidFill>
                  <a:schemeClr val="accent3"/>
                </a:solidFill>
              </a:rPr>
              <a:t>is the percentage of unique product increase in 2021 vs. </a:t>
            </a:r>
            <a:r>
              <a:rPr lang="en-US" sz="1800" dirty="0">
                <a:solidFill>
                  <a:schemeClr val="accent3"/>
                </a:solidFill>
              </a:rPr>
              <a:t>2020?</a:t>
            </a:r>
            <a:endParaRPr lang="en-IN" sz="18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5" y="1806838"/>
            <a:ext cx="4933686" cy="3679561"/>
          </a:xfrm>
        </p:spPr>
      </p:pic>
      <p:sp>
        <p:nvSpPr>
          <p:cNvPr id="5" name="TextBox 4"/>
          <p:cNvSpPr txBox="1"/>
          <p:nvPr/>
        </p:nvSpPr>
        <p:spPr>
          <a:xfrm>
            <a:off x="5186438" y="1853679"/>
            <a:ext cx="6328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 temporary table if exists summary;</a:t>
            </a:r>
          </a:p>
          <a:p>
            <a:r>
              <a:rPr lang="en-US" sz="1200" dirty="0"/>
              <a:t>create temporary table summary(</a:t>
            </a:r>
          </a:p>
          <a:p>
            <a:r>
              <a:rPr lang="en-US" sz="1200" dirty="0"/>
              <a:t>	with</a:t>
            </a:r>
          </a:p>
          <a:p>
            <a:r>
              <a:rPr lang="en-US" sz="1200" dirty="0"/>
              <a:t>	cte1 as(</a:t>
            </a:r>
          </a:p>
          <a:p>
            <a:r>
              <a:rPr lang="en-US" sz="1200" dirty="0"/>
              <a:t>		select</a:t>
            </a:r>
          </a:p>
          <a:p>
            <a:r>
              <a:rPr lang="en-US" sz="1200" dirty="0"/>
              <a:t>				count(distinct </a:t>
            </a:r>
            <a:r>
              <a:rPr lang="en-US" sz="1200" dirty="0" err="1"/>
              <a:t>product_code</a:t>
            </a:r>
            <a:r>
              <a:rPr lang="en-US" sz="1200" dirty="0"/>
              <a:t>) as </a:t>
            </a:r>
            <a:r>
              <a:rPr lang="en-US" sz="1200" dirty="0" smtClean="0"/>
              <a:t>unique_products_2020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	from </a:t>
            </a:r>
            <a:r>
              <a:rPr lang="en-US" sz="1200" dirty="0" err="1"/>
              <a:t>fact_sales_monthly</a:t>
            </a:r>
            <a:r>
              <a:rPr lang="en-US" sz="1200" dirty="0"/>
              <a:t> where </a:t>
            </a:r>
            <a:r>
              <a:rPr lang="en-US" sz="1200" dirty="0" err="1"/>
              <a:t>fiscal_year</a:t>
            </a:r>
            <a:r>
              <a:rPr lang="en-US" sz="1200" dirty="0"/>
              <a:t>=2020</a:t>
            </a:r>
          </a:p>
          <a:p>
            <a:r>
              <a:rPr lang="en-US" sz="1200" dirty="0"/>
              <a:t>		),</a:t>
            </a:r>
          </a:p>
          <a:p>
            <a:r>
              <a:rPr lang="en-US" sz="1200" dirty="0"/>
              <a:t>	cte2 as(</a:t>
            </a:r>
          </a:p>
          <a:p>
            <a:r>
              <a:rPr lang="en-US" sz="1200" dirty="0"/>
              <a:t>		select </a:t>
            </a:r>
          </a:p>
          <a:p>
            <a:r>
              <a:rPr lang="en-US" sz="1200" dirty="0"/>
              <a:t>			count(distinct </a:t>
            </a:r>
            <a:r>
              <a:rPr lang="en-US" sz="1200" dirty="0" err="1"/>
              <a:t>product_code</a:t>
            </a:r>
            <a:r>
              <a:rPr lang="en-US" sz="1200" dirty="0"/>
              <a:t>) as unique_products_2021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from </a:t>
            </a:r>
            <a:r>
              <a:rPr lang="en-US" sz="1200" dirty="0" err="1"/>
              <a:t>fact_sales_monthly</a:t>
            </a:r>
            <a:r>
              <a:rPr lang="en-US" sz="1200" dirty="0"/>
              <a:t> where </a:t>
            </a:r>
            <a:r>
              <a:rPr lang="en-US" sz="1200" dirty="0" err="1"/>
              <a:t>fiscal_year</a:t>
            </a:r>
            <a:r>
              <a:rPr lang="en-US" sz="1200" dirty="0"/>
              <a:t>=2021</a:t>
            </a:r>
          </a:p>
          <a:p>
            <a:r>
              <a:rPr lang="en-US" sz="1200" dirty="0"/>
              <a:t>		)</a:t>
            </a:r>
          </a:p>
          <a:p>
            <a:r>
              <a:rPr lang="en-US" sz="1200" dirty="0"/>
              <a:t>	select * from cte1 cross join cte2</a:t>
            </a:r>
          </a:p>
          <a:p>
            <a:r>
              <a:rPr lang="en-US" sz="1200" dirty="0"/>
              <a:t>);</a:t>
            </a:r>
          </a:p>
          <a:p>
            <a:r>
              <a:rPr lang="en-US" sz="1200" dirty="0"/>
              <a:t>select </a:t>
            </a:r>
          </a:p>
          <a:p>
            <a:r>
              <a:rPr lang="en-US" sz="1200" dirty="0"/>
              <a:t>	*,</a:t>
            </a:r>
          </a:p>
          <a:p>
            <a:r>
              <a:rPr lang="en-US" sz="1200" dirty="0"/>
              <a:t>    unique_products_2021-unique_products_2020 as increase_in_2021,</a:t>
            </a:r>
          </a:p>
          <a:p>
            <a:r>
              <a:rPr lang="en-US" sz="1200" dirty="0"/>
              <a:t>   </a:t>
            </a:r>
            <a:r>
              <a:rPr lang="en-US" sz="1200" dirty="0" smtClean="0"/>
              <a:t>(unique_products_2021-unique_products_2020</a:t>
            </a:r>
            <a:r>
              <a:rPr lang="en-US" sz="1200" dirty="0"/>
              <a:t>)*100/unique_products_2020 </a:t>
            </a:r>
            <a:endParaRPr lang="en-US" sz="1200" dirty="0" smtClean="0"/>
          </a:p>
          <a:p>
            <a:r>
              <a:rPr lang="en-US" sz="1200" dirty="0" smtClean="0"/>
              <a:t>as </a:t>
            </a:r>
            <a:r>
              <a:rPr lang="en-US" sz="1200" dirty="0" err="1"/>
              <a:t>percentage_chg</a:t>
            </a:r>
            <a:endParaRPr lang="en-US" sz="1200" dirty="0"/>
          </a:p>
          <a:p>
            <a:r>
              <a:rPr lang="en-US" sz="1200" dirty="0"/>
              <a:t>from summary;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973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Request </a:t>
            </a:r>
            <a:r>
              <a:rPr lang="en-US" sz="2200" dirty="0" smtClean="0"/>
              <a:t>3 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000" dirty="0">
                <a:solidFill>
                  <a:schemeClr val="accent3"/>
                </a:solidFill>
              </a:rPr>
              <a:t>Provide a report with all the unique product counts for each segment and sort them in descending order of product counts.</a:t>
            </a:r>
            <a:endParaRPr lang="en-IN" sz="20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30688"/>
            <a:ext cx="4558506" cy="3042444"/>
          </a:xfrm>
        </p:spPr>
      </p:pic>
      <p:sp>
        <p:nvSpPr>
          <p:cNvPr id="5" name="TextBox 4"/>
          <p:cNvSpPr txBox="1"/>
          <p:nvPr/>
        </p:nvSpPr>
        <p:spPr>
          <a:xfrm>
            <a:off x="5647267" y="2633133"/>
            <a:ext cx="4424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</a:t>
            </a:r>
          </a:p>
          <a:p>
            <a:r>
              <a:rPr lang="en-US" sz="1400" dirty="0"/>
              <a:t>	segment,</a:t>
            </a:r>
          </a:p>
          <a:p>
            <a:r>
              <a:rPr lang="en-US" sz="1400" dirty="0"/>
              <a:t>	count(distinct </a:t>
            </a:r>
            <a:r>
              <a:rPr lang="en-US" sz="1400" dirty="0" err="1"/>
              <a:t>product_code</a:t>
            </a:r>
            <a:r>
              <a:rPr lang="en-US" sz="1400" dirty="0"/>
              <a:t>) as </a:t>
            </a:r>
            <a:r>
              <a:rPr lang="en-US" sz="1400" dirty="0" err="1"/>
              <a:t>product_count</a:t>
            </a:r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dim_product</a:t>
            </a:r>
            <a:endParaRPr lang="en-US" sz="1400" dirty="0"/>
          </a:p>
          <a:p>
            <a:r>
              <a:rPr lang="en-US" sz="1400" dirty="0"/>
              <a:t>group by segment</a:t>
            </a:r>
          </a:p>
          <a:p>
            <a:r>
              <a:rPr lang="en-US" sz="1400" dirty="0"/>
              <a:t>order by </a:t>
            </a:r>
            <a:r>
              <a:rPr lang="en-US" sz="1400" dirty="0" err="1"/>
              <a:t>product_count</a:t>
            </a:r>
            <a:r>
              <a:rPr lang="en-US" sz="1400" dirty="0"/>
              <a:t> </a:t>
            </a:r>
            <a:r>
              <a:rPr lang="en-US" sz="1400" dirty="0" err="1"/>
              <a:t>desc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034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Request 4 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200" dirty="0">
                <a:solidFill>
                  <a:schemeClr val="accent3"/>
                </a:solidFill>
              </a:rPr>
              <a:t>Which segment had the most increase in unique products in 2021 </a:t>
            </a:r>
            <a:r>
              <a:rPr lang="en-US" sz="2200" dirty="0" err="1">
                <a:solidFill>
                  <a:schemeClr val="accent3"/>
                </a:solidFill>
              </a:rPr>
              <a:t>vs</a:t>
            </a:r>
            <a:r>
              <a:rPr lang="en-US" sz="2200" dirty="0">
                <a:solidFill>
                  <a:schemeClr val="accent3"/>
                </a:solidFill>
              </a:rPr>
              <a:t> 2020? </a:t>
            </a:r>
            <a:endParaRPr lang="en-IN" sz="22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6" y="2139155"/>
            <a:ext cx="6132248" cy="3127111"/>
          </a:xfrm>
        </p:spPr>
      </p:pic>
    </p:spTree>
    <p:extLst>
      <p:ext uri="{BB962C8B-B14F-4D97-AF65-F5344CB8AC3E}">
        <p14:creationId xmlns:p14="http://schemas.microsoft.com/office/powerpoint/2010/main" val="804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drop temporary table if exists summary;</a:t>
            </a:r>
          </a:p>
          <a:p>
            <a:pPr marL="0" indent="0">
              <a:buNone/>
            </a:pPr>
            <a:r>
              <a:rPr lang="en-US" dirty="0"/>
              <a:t>create temporary table summary(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with  cte1 </a:t>
            </a:r>
            <a:r>
              <a:rPr lang="en-US" dirty="0"/>
              <a:t>as(</a:t>
            </a:r>
          </a:p>
          <a:p>
            <a:pPr marL="0" indent="0">
              <a:buNone/>
            </a:pPr>
            <a:r>
              <a:rPr lang="en-US" dirty="0"/>
              <a:t>		select </a:t>
            </a:r>
          </a:p>
          <a:p>
            <a:pPr marL="0" indent="0">
              <a:buNone/>
            </a:pPr>
            <a:r>
              <a:rPr lang="en-US" dirty="0"/>
              <a:t>			segment as segment_2020</a:t>
            </a:r>
            <a:r>
              <a:rPr lang="en-US" dirty="0" smtClean="0"/>
              <a:t>, count(distinct </a:t>
            </a:r>
            <a:r>
              <a:rPr lang="en-US" dirty="0" err="1"/>
              <a:t>product_code</a:t>
            </a:r>
            <a:r>
              <a:rPr lang="en-US" dirty="0"/>
              <a:t>) as unique_products_2020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from </a:t>
            </a:r>
            <a:r>
              <a:rPr lang="en-US" dirty="0" err="1"/>
              <a:t>fact_sales_monthly</a:t>
            </a:r>
            <a:r>
              <a:rPr lang="en-US" dirty="0"/>
              <a:t> </a:t>
            </a:r>
            <a:r>
              <a:rPr lang="en-US" dirty="0" smtClean="0"/>
              <a:t> join </a:t>
            </a:r>
            <a:r>
              <a:rPr lang="en-US" dirty="0" err="1"/>
              <a:t>dim_product</a:t>
            </a:r>
            <a:r>
              <a:rPr lang="en-US" dirty="0"/>
              <a:t> </a:t>
            </a:r>
            <a:r>
              <a:rPr lang="en-US" dirty="0" smtClean="0"/>
              <a:t> using(</a:t>
            </a:r>
            <a:r>
              <a:rPr lang="en-US" dirty="0" err="1" smtClean="0"/>
              <a:t>product_code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where </a:t>
            </a:r>
            <a:r>
              <a:rPr lang="en-US" dirty="0" err="1" smtClean="0"/>
              <a:t>fiscal_year</a:t>
            </a:r>
            <a:r>
              <a:rPr lang="en-US" dirty="0" smtClean="0"/>
              <a:t>=2020 group </a:t>
            </a:r>
            <a:r>
              <a:rPr lang="en-US" dirty="0"/>
              <a:t>by </a:t>
            </a:r>
            <a:r>
              <a:rPr lang="en-US" dirty="0" smtClean="0"/>
              <a:t>segment),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cte2 as(</a:t>
            </a:r>
          </a:p>
          <a:p>
            <a:pPr marL="0" indent="0">
              <a:buNone/>
            </a:pPr>
            <a:r>
              <a:rPr lang="en-US" dirty="0"/>
              <a:t>		select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segment as segment_2021</a:t>
            </a:r>
            <a:r>
              <a:rPr lang="en-US" dirty="0" smtClean="0"/>
              <a:t>,  count(distinct </a:t>
            </a:r>
            <a:r>
              <a:rPr lang="en-US" dirty="0" err="1"/>
              <a:t>product_code</a:t>
            </a:r>
            <a:r>
              <a:rPr lang="en-US" dirty="0"/>
              <a:t>) as unique_products_2021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from </a:t>
            </a:r>
            <a:r>
              <a:rPr lang="en-US" dirty="0" err="1"/>
              <a:t>fact_sales_monthly</a:t>
            </a:r>
            <a:r>
              <a:rPr lang="en-US" dirty="0"/>
              <a:t>  </a:t>
            </a:r>
            <a:r>
              <a:rPr lang="en-US" dirty="0" smtClean="0"/>
              <a:t>join </a:t>
            </a:r>
            <a:r>
              <a:rPr lang="en-US" dirty="0" err="1" smtClean="0"/>
              <a:t>dim_product</a:t>
            </a:r>
            <a:r>
              <a:rPr lang="en-US" dirty="0" smtClean="0"/>
              <a:t> using(</a:t>
            </a:r>
            <a:r>
              <a:rPr lang="en-US" dirty="0" err="1" smtClean="0"/>
              <a:t>product_code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where </a:t>
            </a:r>
            <a:r>
              <a:rPr lang="en-US" dirty="0" err="1" smtClean="0"/>
              <a:t>fiscal_year</a:t>
            </a:r>
            <a:r>
              <a:rPr lang="en-US" dirty="0" smtClean="0"/>
              <a:t>=2021 group </a:t>
            </a:r>
            <a:r>
              <a:rPr lang="en-US" dirty="0"/>
              <a:t>by </a:t>
            </a:r>
            <a:r>
              <a:rPr lang="en-US" dirty="0" smtClean="0"/>
              <a:t>segment)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smtClean="0"/>
              <a:t>* from </a:t>
            </a:r>
            <a:r>
              <a:rPr lang="en-US" dirty="0"/>
              <a:t>cte1 </a:t>
            </a:r>
            <a:r>
              <a:rPr lang="en-US" dirty="0" smtClean="0"/>
              <a:t>join </a:t>
            </a:r>
            <a:r>
              <a:rPr lang="en-US" dirty="0"/>
              <a:t>cte2 </a:t>
            </a:r>
            <a:r>
              <a:rPr lang="en-US" dirty="0" smtClean="0"/>
              <a:t>on cte1.segment_2020=cte2.segment_2021 );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	segment_2020 as segment</a:t>
            </a:r>
            <a:r>
              <a:rPr lang="en-US" dirty="0" smtClean="0"/>
              <a:t>, unique_products_2020, unique_products_2021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unique_products_2021-unique_products_2020 </a:t>
            </a:r>
            <a:r>
              <a:rPr lang="en-US" dirty="0"/>
              <a:t>as increase_in_2021</a:t>
            </a:r>
          </a:p>
          <a:p>
            <a:pPr marL="0" indent="0">
              <a:buNone/>
            </a:pPr>
            <a:r>
              <a:rPr lang="en-US" dirty="0" smtClean="0"/>
              <a:t>from summary order </a:t>
            </a:r>
            <a:r>
              <a:rPr lang="en-US" dirty="0"/>
              <a:t>by increase_in_2021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5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Request 5</a:t>
            </a:r>
            <a:r>
              <a:rPr lang="en-US" sz="2700" dirty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>
                <a:solidFill>
                  <a:schemeClr val="accent3"/>
                </a:solidFill>
              </a:rPr>
              <a:t>Get the products that have the highest and lowest manufacturing costs. </a:t>
            </a:r>
            <a:br>
              <a:rPr lang="en-US" sz="2200" dirty="0">
                <a:solidFill>
                  <a:schemeClr val="accent3"/>
                </a:solidFill>
              </a:rPr>
            </a:br>
            <a:endParaRPr lang="en-IN" sz="22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4013199" cy="2370667"/>
          </a:xfrm>
        </p:spPr>
      </p:pic>
      <p:sp>
        <p:nvSpPr>
          <p:cNvPr id="5" name="TextBox 4"/>
          <p:cNvSpPr txBox="1"/>
          <p:nvPr/>
        </p:nvSpPr>
        <p:spPr>
          <a:xfrm>
            <a:off x="5381655" y="2286484"/>
            <a:ext cx="51331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product_code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product,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manufacturing_cost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fact_manufacturing_cost</a:t>
            </a:r>
            <a:endParaRPr lang="en-US" sz="1200" dirty="0"/>
          </a:p>
          <a:p>
            <a:r>
              <a:rPr lang="en-US" sz="1200" dirty="0"/>
              <a:t>join </a:t>
            </a:r>
            <a:r>
              <a:rPr lang="en-US" sz="1200" dirty="0" err="1"/>
              <a:t>dim_product</a:t>
            </a:r>
            <a:r>
              <a:rPr lang="en-US" sz="1200" dirty="0"/>
              <a:t> using(</a:t>
            </a:r>
            <a:r>
              <a:rPr lang="en-US" sz="1200" dirty="0" err="1"/>
              <a:t>product_code</a:t>
            </a:r>
            <a:r>
              <a:rPr lang="en-US" sz="1200" dirty="0"/>
              <a:t>)</a:t>
            </a:r>
          </a:p>
          <a:p>
            <a:r>
              <a:rPr lang="en-US" sz="1200" dirty="0"/>
              <a:t>where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manufacturing_cost</a:t>
            </a:r>
            <a:r>
              <a:rPr lang="en-US" sz="1200" dirty="0"/>
              <a:t> in </a:t>
            </a:r>
          </a:p>
          <a:p>
            <a:r>
              <a:rPr lang="en-US" sz="1200" dirty="0"/>
              <a:t>	((select max(</a:t>
            </a:r>
            <a:r>
              <a:rPr lang="en-US" sz="1200" dirty="0" err="1"/>
              <a:t>manufacturing_cost</a:t>
            </a:r>
            <a:r>
              <a:rPr lang="en-US" sz="1200" dirty="0"/>
              <a:t>) </a:t>
            </a:r>
          </a:p>
          <a:p>
            <a:r>
              <a:rPr lang="en-US" sz="1200" dirty="0"/>
              <a:t>	from </a:t>
            </a:r>
            <a:r>
              <a:rPr lang="en-US" sz="1200" dirty="0" err="1"/>
              <a:t>fact_manufacturing_cost</a:t>
            </a:r>
            <a:r>
              <a:rPr lang="en-US" sz="1200" dirty="0"/>
              <a:t>),</a:t>
            </a:r>
          </a:p>
          <a:p>
            <a:r>
              <a:rPr lang="en-US" sz="1200" dirty="0"/>
              <a:t>	(select min(</a:t>
            </a:r>
            <a:r>
              <a:rPr lang="en-US" sz="1200" dirty="0" err="1"/>
              <a:t>manufacturing_cost</a:t>
            </a:r>
            <a:r>
              <a:rPr lang="en-US" sz="1200" dirty="0"/>
              <a:t>) from </a:t>
            </a:r>
            <a:r>
              <a:rPr lang="en-US" sz="1200" dirty="0" err="1"/>
              <a:t>fact_manufacturing_cost</a:t>
            </a:r>
            <a:r>
              <a:rPr lang="en-US" sz="1200" dirty="0"/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4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07067"/>
          </a:xfrm>
        </p:spPr>
        <p:txBody>
          <a:bodyPr>
            <a:normAutofit/>
          </a:bodyPr>
          <a:lstStyle/>
          <a:p>
            <a:r>
              <a:rPr lang="en-US" sz="2400" dirty="0"/>
              <a:t>Request 6: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>
                <a:solidFill>
                  <a:schemeClr val="accent3"/>
                </a:solidFill>
              </a:rPr>
              <a:t>Generate a report which contains the top 5 customers who </a:t>
            </a:r>
            <a:r>
              <a:rPr lang="en-US" sz="2200" dirty="0" smtClean="0">
                <a:solidFill>
                  <a:schemeClr val="accent3"/>
                </a:solidFill>
              </a:rPr>
              <a:t>received </a:t>
            </a:r>
            <a:r>
              <a:rPr lang="en-US" sz="2200" dirty="0">
                <a:solidFill>
                  <a:schemeClr val="accent3"/>
                </a:solidFill>
              </a:rPr>
              <a:t>an average </a:t>
            </a:r>
            <a:r>
              <a:rPr lang="en-US" sz="2200" dirty="0" smtClean="0">
                <a:solidFill>
                  <a:schemeClr val="accent3"/>
                </a:solidFill>
              </a:rPr>
              <a:t>high </a:t>
            </a:r>
            <a:r>
              <a:rPr lang="en-US" sz="2200" dirty="0" err="1">
                <a:solidFill>
                  <a:schemeClr val="accent3"/>
                </a:solidFill>
              </a:rPr>
              <a:t>pre_invoice_discount_pct</a:t>
            </a:r>
            <a:r>
              <a:rPr lang="en-US" sz="2200" dirty="0">
                <a:solidFill>
                  <a:schemeClr val="accent3"/>
                </a:solidFill>
              </a:rPr>
              <a:t> for the fiscal year 2021 and in the Indian market. </a:t>
            </a:r>
            <a:endParaRPr lang="en-IN" sz="22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7" y="2640865"/>
            <a:ext cx="4124941" cy="1993900"/>
          </a:xfrm>
        </p:spPr>
      </p:pic>
      <p:sp>
        <p:nvSpPr>
          <p:cNvPr id="5" name="TextBox 4"/>
          <p:cNvSpPr txBox="1"/>
          <p:nvPr/>
        </p:nvSpPr>
        <p:spPr>
          <a:xfrm>
            <a:off x="5660572" y="2481943"/>
            <a:ext cx="47596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SELECT </a:t>
            </a:r>
          </a:p>
          <a:p>
            <a:r>
              <a:rPr lang="en-IN" sz="1200" dirty="0"/>
              <a:t>	</a:t>
            </a:r>
            <a:r>
              <a:rPr lang="en-IN" sz="1200" dirty="0" err="1"/>
              <a:t>customer_code</a:t>
            </a:r>
            <a:r>
              <a:rPr lang="en-IN" sz="1200" dirty="0"/>
              <a:t>,</a:t>
            </a:r>
          </a:p>
          <a:p>
            <a:r>
              <a:rPr lang="en-IN" sz="1200" dirty="0"/>
              <a:t>    customer,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avg</a:t>
            </a:r>
            <a:r>
              <a:rPr lang="en-IN" sz="1200" dirty="0"/>
              <a:t>(</a:t>
            </a:r>
            <a:r>
              <a:rPr lang="en-IN" sz="1200" dirty="0" err="1"/>
              <a:t>pre_invoice_discount_pct</a:t>
            </a:r>
            <a:r>
              <a:rPr lang="en-IN" sz="1200" dirty="0"/>
              <a:t>) as </a:t>
            </a:r>
            <a:r>
              <a:rPr lang="en-IN" sz="1200" dirty="0" err="1"/>
              <a:t>average_discount_percentage</a:t>
            </a:r>
            <a:endParaRPr lang="en-IN" sz="1200" dirty="0"/>
          </a:p>
          <a:p>
            <a:r>
              <a:rPr lang="en-IN" sz="1200" dirty="0"/>
              <a:t>    </a:t>
            </a:r>
          </a:p>
          <a:p>
            <a:r>
              <a:rPr lang="en-IN" sz="1200" dirty="0"/>
              <a:t>FROM gdb023.fact_sales_monthly </a:t>
            </a:r>
          </a:p>
          <a:p>
            <a:r>
              <a:rPr lang="en-IN" sz="1200" dirty="0"/>
              <a:t>join </a:t>
            </a:r>
            <a:r>
              <a:rPr lang="en-IN" sz="1200" dirty="0" err="1"/>
              <a:t>fact_pre_invoice_deductions</a:t>
            </a:r>
            <a:r>
              <a:rPr lang="en-IN" sz="1200" dirty="0"/>
              <a:t> p</a:t>
            </a:r>
          </a:p>
          <a:p>
            <a:r>
              <a:rPr lang="en-IN" sz="1200" dirty="0"/>
              <a:t>	using(</a:t>
            </a:r>
            <a:r>
              <a:rPr lang="en-IN" sz="1200" dirty="0" err="1"/>
              <a:t>customer_code,fiscal_year</a:t>
            </a:r>
            <a:r>
              <a:rPr lang="en-IN" sz="1200" dirty="0"/>
              <a:t>)</a:t>
            </a:r>
          </a:p>
          <a:p>
            <a:r>
              <a:rPr lang="en-IN" sz="1200" dirty="0"/>
              <a:t>join </a:t>
            </a:r>
            <a:r>
              <a:rPr lang="en-IN" sz="1200" dirty="0" err="1"/>
              <a:t>dim_customer</a:t>
            </a:r>
            <a:r>
              <a:rPr lang="en-IN" sz="1200" dirty="0"/>
              <a:t> c</a:t>
            </a:r>
          </a:p>
          <a:p>
            <a:r>
              <a:rPr lang="en-IN" sz="1200" dirty="0"/>
              <a:t>	using(</a:t>
            </a:r>
            <a:r>
              <a:rPr lang="en-IN" sz="1200" dirty="0" err="1"/>
              <a:t>customer_code</a:t>
            </a:r>
            <a:r>
              <a:rPr lang="en-IN" sz="1200" dirty="0"/>
              <a:t>)</a:t>
            </a:r>
          </a:p>
          <a:p>
            <a:r>
              <a:rPr lang="en-IN" sz="1200" dirty="0"/>
              <a:t>where </a:t>
            </a:r>
          </a:p>
          <a:p>
            <a:r>
              <a:rPr lang="en-IN" sz="1200" dirty="0"/>
              <a:t>	</a:t>
            </a:r>
            <a:r>
              <a:rPr lang="en-IN" sz="1200" dirty="0" err="1"/>
              <a:t>fiscal_year</a:t>
            </a:r>
            <a:r>
              <a:rPr lang="en-IN" sz="1200" dirty="0"/>
              <a:t>=2021 and</a:t>
            </a:r>
          </a:p>
          <a:p>
            <a:r>
              <a:rPr lang="en-IN" sz="1200" dirty="0"/>
              <a:t>    market="India"</a:t>
            </a:r>
          </a:p>
          <a:p>
            <a:r>
              <a:rPr lang="en-IN" sz="1200" dirty="0"/>
              <a:t>group by </a:t>
            </a:r>
            <a:r>
              <a:rPr lang="en-IN" sz="1200" dirty="0" err="1"/>
              <a:t>customer_code</a:t>
            </a:r>
            <a:endParaRPr lang="en-IN" sz="1200" dirty="0"/>
          </a:p>
          <a:p>
            <a:r>
              <a:rPr lang="en-IN" sz="1200" dirty="0"/>
              <a:t>order by </a:t>
            </a:r>
            <a:r>
              <a:rPr lang="en-IN" sz="1200" dirty="0" err="1"/>
              <a:t>average_discount_percentage</a:t>
            </a:r>
            <a:r>
              <a:rPr lang="en-IN" sz="1200" dirty="0"/>
              <a:t> </a:t>
            </a:r>
            <a:r>
              <a:rPr lang="en-IN" sz="1200" dirty="0" err="1"/>
              <a:t>desc</a:t>
            </a:r>
            <a:endParaRPr lang="en-IN" sz="1200" dirty="0"/>
          </a:p>
          <a:p>
            <a:r>
              <a:rPr lang="en-IN" sz="1200" dirty="0"/>
              <a:t>limit 5</a:t>
            </a:r>
          </a:p>
        </p:txBody>
      </p:sp>
    </p:spTree>
    <p:extLst>
      <p:ext uri="{BB962C8B-B14F-4D97-AF65-F5344CB8AC3E}">
        <p14:creationId xmlns:p14="http://schemas.microsoft.com/office/powerpoint/2010/main" val="15693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71873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Request 7 :</a:t>
            </a:r>
            <a:br>
              <a:rPr lang="en-US" sz="2700" dirty="0"/>
            </a:br>
            <a:r>
              <a:rPr lang="en-US" sz="2400" dirty="0">
                <a:solidFill>
                  <a:schemeClr val="accent3"/>
                </a:solidFill>
              </a:rPr>
              <a:t>Get the complete report of the Gross sales amount for the customer “</a:t>
            </a:r>
            <a:r>
              <a:rPr lang="en-US" sz="2400" dirty="0" err="1">
                <a:solidFill>
                  <a:schemeClr val="accent3"/>
                </a:solidFill>
              </a:rPr>
              <a:t>Atliq</a:t>
            </a:r>
            <a:r>
              <a:rPr lang="en-US" sz="2400" dirty="0">
                <a:solidFill>
                  <a:schemeClr val="accent3"/>
                </a:solidFill>
              </a:rPr>
              <a:t> Exclusive” for each month . This analysis helps to get an idea of low and high-performing months and take strategic decisions. </a:t>
            </a:r>
            <a:endParaRPr lang="en-IN" sz="2400" dirty="0">
              <a:solidFill>
                <a:schemeClr val="accent3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44" y="2691606"/>
            <a:ext cx="6457950" cy="2819400"/>
          </a:xfrm>
        </p:spPr>
      </p:pic>
    </p:spTree>
    <p:extLst>
      <p:ext uri="{BB962C8B-B14F-4D97-AF65-F5344CB8AC3E}">
        <p14:creationId xmlns:p14="http://schemas.microsoft.com/office/powerpoint/2010/main" val="41342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1492</TotalTime>
  <Words>102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PowerPoint Presentation</vt:lpstr>
      <vt:lpstr>Request 1 : Provide the list of markets in which customer "Atliq Exclusive" operates its business in the APAC region. </vt:lpstr>
      <vt:lpstr>Request 2 : What is the percentage of unique product increase in 2021 vs. 2020?</vt:lpstr>
      <vt:lpstr>Request 3 : Provide a report with all the unique product counts for each segment and sort them in descending order of product counts.</vt:lpstr>
      <vt:lpstr>Request 4 : Which segment had the most increase in unique products in 2021 vs 2020? </vt:lpstr>
      <vt:lpstr>PowerPoint Presentation</vt:lpstr>
      <vt:lpstr>Request 5: Get the products that have the highest and lowest manufacturing costs.  </vt:lpstr>
      <vt:lpstr>Request 6: Generate a report which contains the top 5 customers who received an average high pre_invoice_discount_pct for the fiscal year 2021 and in the Indian market. </vt:lpstr>
      <vt:lpstr>Request 7 : Get the complete report of the Gross sales amount for the customer “Atliq Exclusive” for each month . This analysis helps to get an idea of low and high-performing months and take strategic decisions. </vt:lpstr>
      <vt:lpstr>PowerPoint Presentation</vt:lpstr>
      <vt:lpstr>Request 8 In which quarter of 2020, got the maximum total_sold_quantity?</vt:lpstr>
      <vt:lpstr>Request 9 Which channel helped to bring more gross sales in the fiscal year 2021 and the percentage of contribution?</vt:lpstr>
      <vt:lpstr>Request 10 Get the Top 3 products in each division that have a high total_sold_quantity in the fiscal_year 2021?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2024-04-15T10:28:58Z</dcterms:created>
  <dcterms:modified xsi:type="dcterms:W3CDTF">2024-04-16T11:21:05Z</dcterms:modified>
</cp:coreProperties>
</file>