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14A5-EA3E-4588-9E87-E6378DD42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E8B3B3-A79C-44C6-8542-7E585F1D7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AB434F-A87D-4571-8C86-233FFC2D7609}"/>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D6E9D77B-65B2-4EC5-BB1C-85EE0DAD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9CF09-0F25-475A-9A62-1B121B91D7DF}"/>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404074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3983-48C0-4919-9EB3-3810555390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40C4F-86C7-4FED-B525-99834B9AD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F6417-15F0-43F0-B4EB-924B2E63DEE8}"/>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DFEE3B2B-D3FA-47F1-BB2F-6A0112616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6F7BF-E3B5-49E9-9C8E-7FB3694D07AE}"/>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53479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66543-9807-4BEC-B2B1-4E283CF5D6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117CD5-AA63-4904-A670-C369D17B0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734A3-854D-43F7-97A5-D180BC1CE7FC}"/>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91743678-D4F8-476D-BC28-F2279CDD3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AAD4B-0887-46DB-89CB-3B12B15AC8FA}"/>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265800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C3FC-BE9B-446B-83C7-08B6C57DF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55086-5073-4902-B2AE-21AFF1C19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2D53D-14E3-442F-A465-EC02B7BBF719}"/>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9298A5F4-6050-4AA4-B55D-FAC63E757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63B6A-06ED-4407-8CDF-EE0E9AD6A192}"/>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4987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A934-66A9-4542-8AFE-F13CDA9E8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187D40-47CC-46A6-82FD-87ED37750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A9B7C-4EF9-4F73-92C0-2B0A5B88A79E}"/>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471213C8-00FF-47F3-9630-B5D180365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95071-7FC0-4DEF-895D-A8C980F9408B}"/>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317265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628C-722B-4C7B-8889-340C2B02B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F0CD6-6F9B-4E12-A70A-06715B76A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AA5F28-CBE1-473B-B568-1B745055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3D0B5D-4CB8-4302-9D40-77E3BAFE43FA}"/>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6" name="Footer Placeholder 5">
            <a:extLst>
              <a:ext uri="{FF2B5EF4-FFF2-40B4-BE49-F238E27FC236}">
                <a16:creationId xmlns:a16="http://schemas.microsoft.com/office/drawing/2014/main" id="{859DFE29-F450-4E6B-91A6-4125DB985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4A090-EE0D-4F43-8326-75A14C4A309E}"/>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89189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6064-6E8A-4D2C-A03E-5B17B3CB98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10D00-750D-4461-9485-76BFF92BB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38B22-D691-482D-BF14-7F48C1CAD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345A2-BE18-4528-9CD6-1F065DE6B4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78FF9-12CA-4EC1-95B2-039E4B713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78C9FD-EA35-4A0C-BD01-02BCB35992C6}"/>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8" name="Footer Placeholder 7">
            <a:extLst>
              <a:ext uri="{FF2B5EF4-FFF2-40B4-BE49-F238E27FC236}">
                <a16:creationId xmlns:a16="http://schemas.microsoft.com/office/drawing/2014/main" id="{ADC5804D-83CD-4B2E-B5FC-0D333F2DD6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4C3CEB-CA15-4D0A-BC48-922C4EA3C5C6}"/>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302012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943-063B-4A2F-8B4A-967821A9CC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3812AF-A3A7-4E7D-BFFA-E78BE95000F7}"/>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4" name="Footer Placeholder 3">
            <a:extLst>
              <a:ext uri="{FF2B5EF4-FFF2-40B4-BE49-F238E27FC236}">
                <a16:creationId xmlns:a16="http://schemas.microsoft.com/office/drawing/2014/main" id="{2D5B60DA-C015-4EEA-A9DF-1E07ACD7DC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EDF1F4-9400-4C4D-9468-821A173FB19D}"/>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149465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F95BE-9316-46C9-A257-0F804C490F9B}"/>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3" name="Footer Placeholder 2">
            <a:extLst>
              <a:ext uri="{FF2B5EF4-FFF2-40B4-BE49-F238E27FC236}">
                <a16:creationId xmlns:a16="http://schemas.microsoft.com/office/drawing/2014/main" id="{C6A617C3-2160-45CA-B36C-DD7A60115F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4F6B8A-59DE-4046-A2FD-416B861DB984}"/>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231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166C-3723-43A2-B595-D6723DC74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E5B8C-CDBB-40D2-A83D-B670551F3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DEB486-D027-4CE5-B9B3-8E767B751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2301D-5FB8-492F-BFC9-49D1173BBAA0}"/>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6" name="Footer Placeholder 5">
            <a:extLst>
              <a:ext uri="{FF2B5EF4-FFF2-40B4-BE49-F238E27FC236}">
                <a16:creationId xmlns:a16="http://schemas.microsoft.com/office/drawing/2014/main" id="{688F8501-5C25-44AE-B896-6AE2FA140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2D728-7793-4391-931D-B66F840AA1F5}"/>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237942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381B-4375-4774-AE60-EFFB833CD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8F773-2666-4504-9E13-D5F57ABE8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7B9872-3AD8-4A10-85A5-266025B08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87DFF-C349-4B70-ADA7-9F6325BCC213}"/>
              </a:ext>
            </a:extLst>
          </p:cNvPr>
          <p:cNvSpPr>
            <a:spLocks noGrp="1"/>
          </p:cNvSpPr>
          <p:nvPr>
            <p:ph type="dt" sz="half" idx="10"/>
          </p:nvPr>
        </p:nvSpPr>
        <p:spPr/>
        <p:txBody>
          <a:bodyPr/>
          <a:lstStyle/>
          <a:p>
            <a:fld id="{B527ECD4-033C-43FF-898C-89E4B278A9DA}" type="datetimeFigureOut">
              <a:rPr lang="en-IN" smtClean="0"/>
              <a:t>10-07-2024</a:t>
            </a:fld>
            <a:endParaRPr lang="en-IN"/>
          </a:p>
        </p:txBody>
      </p:sp>
      <p:sp>
        <p:nvSpPr>
          <p:cNvPr id="6" name="Footer Placeholder 5">
            <a:extLst>
              <a:ext uri="{FF2B5EF4-FFF2-40B4-BE49-F238E27FC236}">
                <a16:creationId xmlns:a16="http://schemas.microsoft.com/office/drawing/2014/main" id="{837D9463-D65B-42ED-A1EA-F357D1656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7DD409-4DD2-4387-B8ED-89B5BB4BF255}"/>
              </a:ext>
            </a:extLst>
          </p:cNvPr>
          <p:cNvSpPr>
            <a:spLocks noGrp="1"/>
          </p:cNvSpPr>
          <p:nvPr>
            <p:ph type="sldNum" sz="quarter" idx="12"/>
          </p:nvPr>
        </p:nvSpPr>
        <p:spPr/>
        <p:txBody>
          <a:bodyPr/>
          <a:lstStyle/>
          <a:p>
            <a:fld id="{50F122C1-630B-4667-BA32-D71EF58D233E}" type="slidenum">
              <a:rPr lang="en-IN" smtClean="0"/>
              <a:t>‹#›</a:t>
            </a:fld>
            <a:endParaRPr lang="en-IN"/>
          </a:p>
        </p:txBody>
      </p:sp>
    </p:spTree>
    <p:extLst>
      <p:ext uri="{BB962C8B-B14F-4D97-AF65-F5344CB8AC3E}">
        <p14:creationId xmlns:p14="http://schemas.microsoft.com/office/powerpoint/2010/main" val="201485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C02603-4679-4B27-8878-FB5B3D9E7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87AC8-9750-4EB4-98BD-32AD4B95D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4E8BC-5DB5-4144-A0B5-38BA62B41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7ECD4-033C-43FF-898C-89E4B278A9DA}" type="datetimeFigureOut">
              <a:rPr lang="en-IN" smtClean="0"/>
              <a:t>10-07-2024</a:t>
            </a:fld>
            <a:endParaRPr lang="en-IN"/>
          </a:p>
        </p:txBody>
      </p:sp>
      <p:sp>
        <p:nvSpPr>
          <p:cNvPr id="5" name="Footer Placeholder 4">
            <a:extLst>
              <a:ext uri="{FF2B5EF4-FFF2-40B4-BE49-F238E27FC236}">
                <a16:creationId xmlns:a16="http://schemas.microsoft.com/office/drawing/2014/main" id="{78D49604-4D5C-4BE1-BE24-B11DE4517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43717-A556-4755-B340-2712AF94C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122C1-630B-4667-BA32-D71EF58D233E}" type="slidenum">
              <a:rPr lang="en-IN" smtClean="0"/>
              <a:t>‹#›</a:t>
            </a:fld>
            <a:endParaRPr lang="en-IN"/>
          </a:p>
        </p:txBody>
      </p:sp>
    </p:spTree>
    <p:extLst>
      <p:ext uri="{BB962C8B-B14F-4D97-AF65-F5344CB8AC3E}">
        <p14:creationId xmlns:p14="http://schemas.microsoft.com/office/powerpoint/2010/main" val="1458854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A6EE-5607-4A2E-8069-6108CAFEA8B4}"/>
              </a:ext>
            </a:extLst>
          </p:cNvPr>
          <p:cNvSpPr>
            <a:spLocks noGrp="1"/>
          </p:cNvSpPr>
          <p:nvPr>
            <p:ph type="ctrTitle"/>
          </p:nvPr>
        </p:nvSpPr>
        <p:spPr/>
        <p:txBody>
          <a:bodyPr/>
          <a:lstStyle/>
          <a:p>
            <a:br>
              <a:rPr lang="en-CA" dirty="0"/>
            </a:br>
            <a:r>
              <a:rPr lang="en-CA" dirty="0"/>
              <a:t>Integrating the System</a:t>
            </a:r>
            <a:endParaRPr lang="en-IN" dirty="0"/>
          </a:p>
        </p:txBody>
      </p:sp>
      <p:sp>
        <p:nvSpPr>
          <p:cNvPr id="3" name="Subtitle 2">
            <a:extLst>
              <a:ext uri="{FF2B5EF4-FFF2-40B4-BE49-F238E27FC236}">
                <a16:creationId xmlns:a16="http://schemas.microsoft.com/office/drawing/2014/main" id="{13361D2C-857D-423E-A706-F9E22297903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848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68E9-28F0-45E7-88BA-2856EDFCFCC3}"/>
              </a:ext>
            </a:extLst>
          </p:cNvPr>
          <p:cNvSpPr>
            <a:spLocks noGrp="1"/>
          </p:cNvSpPr>
          <p:nvPr>
            <p:ph type="title"/>
          </p:nvPr>
        </p:nvSpPr>
        <p:spPr/>
        <p:txBody>
          <a:bodyPr/>
          <a:lstStyle/>
          <a:p>
            <a:r>
              <a:rPr lang="en-IN" b="1" dirty="0"/>
              <a:t>Dependency Management</a:t>
            </a:r>
            <a:r>
              <a:rPr lang="en-IN" dirty="0"/>
              <a:t>: </a:t>
            </a:r>
            <a:br>
              <a:rPr lang="en-IN" dirty="0"/>
            </a:br>
            <a:r>
              <a:rPr lang="en-IN" dirty="0"/>
              <a:t>Maven (Java Builds)</a:t>
            </a:r>
          </a:p>
        </p:txBody>
      </p:sp>
      <p:sp>
        <p:nvSpPr>
          <p:cNvPr id="3" name="Content Placeholder 2">
            <a:extLst>
              <a:ext uri="{FF2B5EF4-FFF2-40B4-BE49-F238E27FC236}">
                <a16:creationId xmlns:a16="http://schemas.microsoft.com/office/drawing/2014/main" id="{DD9A2D55-39E2-4B9E-8A31-7412B3827810}"/>
              </a:ext>
            </a:extLst>
          </p:cNvPr>
          <p:cNvSpPr>
            <a:spLocks noGrp="1"/>
          </p:cNvSpPr>
          <p:nvPr>
            <p:ph idx="1"/>
          </p:nvPr>
        </p:nvSpPr>
        <p:spPr/>
        <p:txBody>
          <a:bodyPr>
            <a:normAutofit fontScale="92500" lnSpcReduction="20000"/>
          </a:bodyPr>
          <a:lstStyle/>
          <a:p>
            <a:endParaRPr lang="en-CA" dirty="0"/>
          </a:p>
          <a:p>
            <a:r>
              <a:rPr lang="en-IN" dirty="0"/>
              <a:t>Maven projects uses POM(project object model) to define dependencies.</a:t>
            </a:r>
          </a:p>
          <a:p>
            <a:r>
              <a:rPr kumimoji="0" lang="en-US" altLang="en-US" sz="2800" b="0" i="0" u="none" strike="noStrike" cap="none" normalizeH="0" baseline="0" dirty="0">
                <a:ln>
                  <a:noFill/>
                </a:ln>
                <a:solidFill>
                  <a:schemeClr val="tx1"/>
                </a:solidFill>
                <a:effectLst/>
                <a:latin typeface="Arial" panose="020B0604020202020204" pitchFamily="34" charset="0"/>
              </a:rPr>
              <a:t>To include a dependency, you specify it in the </a:t>
            </a:r>
            <a:r>
              <a:rPr kumimoji="0" lang="en-US" altLang="en-US" b="1" i="0" u="none" strike="noStrike" cap="none" normalizeH="0" baseline="0" dirty="0">
                <a:ln>
                  <a:noFill/>
                </a:ln>
                <a:solidFill>
                  <a:schemeClr val="tx1"/>
                </a:solidFill>
                <a:effectLst/>
                <a:latin typeface="Arial Unicode MS"/>
              </a:rPr>
              <a:t>pom.xml</a:t>
            </a:r>
          </a:p>
          <a:p>
            <a:r>
              <a:rPr lang="en-IN" b="1" dirty="0"/>
              <a:t>&lt;dependencies&gt;</a:t>
            </a:r>
          </a:p>
          <a:p>
            <a:r>
              <a:rPr lang="en-IN" b="1" dirty="0"/>
              <a:t>  &lt;dependency&gt;</a:t>
            </a:r>
          </a:p>
          <a:p>
            <a:r>
              <a:rPr lang="en-IN" b="1" dirty="0"/>
              <a:t>    &lt;</a:t>
            </a:r>
            <a:r>
              <a:rPr lang="en-IN" b="1" dirty="0" err="1"/>
              <a:t>groupId</a:t>
            </a:r>
            <a:r>
              <a:rPr lang="en-IN" b="1" dirty="0"/>
              <a:t>&gt;</a:t>
            </a:r>
            <a:r>
              <a:rPr lang="en-IN" b="1" dirty="0" err="1"/>
              <a:t>org.springframework</a:t>
            </a:r>
            <a:r>
              <a:rPr lang="en-IN" b="1" dirty="0"/>
              <a:t>&lt;/</a:t>
            </a:r>
            <a:r>
              <a:rPr lang="en-IN" b="1" dirty="0" err="1"/>
              <a:t>groupId</a:t>
            </a:r>
            <a:r>
              <a:rPr lang="en-IN" b="1" dirty="0"/>
              <a:t>&gt;</a:t>
            </a:r>
          </a:p>
          <a:p>
            <a:r>
              <a:rPr lang="en-IN" b="1" dirty="0"/>
              <a:t>    &lt;</a:t>
            </a:r>
            <a:r>
              <a:rPr lang="en-IN" b="1" dirty="0" err="1"/>
              <a:t>artifactId</a:t>
            </a:r>
            <a:r>
              <a:rPr lang="en-IN" b="1" dirty="0"/>
              <a:t>&gt;spring-core&lt;/</a:t>
            </a:r>
            <a:r>
              <a:rPr lang="en-IN" b="1" dirty="0" err="1"/>
              <a:t>artifactId</a:t>
            </a:r>
            <a:r>
              <a:rPr lang="en-IN" b="1" dirty="0"/>
              <a:t>&gt;</a:t>
            </a:r>
          </a:p>
          <a:p>
            <a:r>
              <a:rPr lang="en-IN" b="1" dirty="0"/>
              <a:t>    &lt;version&gt;5.3.7&lt;/version&gt;</a:t>
            </a:r>
          </a:p>
          <a:p>
            <a:r>
              <a:rPr lang="en-IN" b="1" dirty="0"/>
              <a:t>  &lt;/dependency&gt;</a:t>
            </a:r>
          </a:p>
          <a:p>
            <a:r>
              <a:rPr lang="en-IN" b="1" dirty="0"/>
              <a:t>&lt;/dependencies&gt;</a:t>
            </a:r>
          </a:p>
          <a:p>
            <a:endParaRPr lang="en-IN" b="1" dirty="0"/>
          </a:p>
          <a:p>
            <a:endParaRPr lang="en-IN" dirty="0"/>
          </a:p>
        </p:txBody>
      </p:sp>
      <p:sp>
        <p:nvSpPr>
          <p:cNvPr id="7" name="Rectangle 4">
            <a:extLst>
              <a:ext uri="{FF2B5EF4-FFF2-40B4-BE49-F238E27FC236}">
                <a16:creationId xmlns:a16="http://schemas.microsoft.com/office/drawing/2014/main" id="{B0B014CB-B6F3-4637-A5A5-7BBE2D2D21C0}"/>
              </a:ext>
            </a:extLst>
          </p:cNvPr>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83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CD97-B133-4578-A5FB-548FAA47A4D5}"/>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Grunt (JavaScript Builds)</a:t>
            </a:r>
            <a:endParaRPr lang="en-IN" dirty="0"/>
          </a:p>
        </p:txBody>
      </p:sp>
      <p:sp>
        <p:nvSpPr>
          <p:cNvPr id="3" name="Content Placeholder 2">
            <a:extLst>
              <a:ext uri="{FF2B5EF4-FFF2-40B4-BE49-F238E27FC236}">
                <a16:creationId xmlns:a16="http://schemas.microsoft.com/office/drawing/2014/main" id="{F86AAB66-862D-43E7-B2C1-19DAD3E25CC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Build Description</a:t>
            </a:r>
            <a:r>
              <a:rPr kumimoji="0" lang="en-US" altLang="en-US" sz="4400" b="0" i="0" u="none" strike="noStrike" cap="none" normalizeH="0" baseline="0" dirty="0">
                <a:ln>
                  <a:noFill/>
                </a:ln>
                <a:solidFill>
                  <a:schemeClr val="tx1"/>
                </a:solidFill>
                <a:effectLst/>
                <a:latin typeface="Arial" panose="020B0604020202020204" pitchFamily="34" charset="0"/>
              </a:rPr>
              <a:t>: </a:t>
            </a:r>
            <a:r>
              <a:rPr lang="en-US" altLang="en-US" dirty="0"/>
              <a:t>Grunt uses a </a:t>
            </a:r>
            <a:r>
              <a:rPr lang="en-US" altLang="en-US" dirty="0" err="1"/>
              <a:t>package.json</a:t>
            </a:r>
            <a:r>
              <a:rPr lang="en-US" altLang="en-US" dirty="0"/>
              <a:t> file to define dependencies and build tasks. Dependencies are managed using </a:t>
            </a:r>
            <a:r>
              <a:rPr lang="en-US" altLang="en-US" dirty="0" err="1"/>
              <a:t>npm</a:t>
            </a:r>
            <a:r>
              <a:rPr lang="en-US" altLang="en-US" dirty="0"/>
              <a:t> (Node Package Manager) and are installed automatically based on the </a:t>
            </a:r>
            <a:r>
              <a:rPr lang="en-US" altLang="en-US" dirty="0" err="1"/>
              <a:t>package.json</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Example: </a:t>
            </a:r>
            <a:r>
              <a:rPr lang="en-US" altLang="en-US" dirty="0"/>
              <a:t>Dependencies listed in </a:t>
            </a:r>
            <a:r>
              <a:rPr lang="en-US" altLang="en-US" dirty="0" err="1"/>
              <a:t>package.json</a:t>
            </a:r>
            <a:endParaRPr lang="en-US" altLang="en-US" dirty="0"/>
          </a:p>
          <a:p>
            <a:endParaRPr lang="en-IN" dirty="0"/>
          </a:p>
        </p:txBody>
      </p:sp>
      <p:sp>
        <p:nvSpPr>
          <p:cNvPr id="4" name="Rectangle 1">
            <a:extLst>
              <a:ext uri="{FF2B5EF4-FFF2-40B4-BE49-F238E27FC236}">
                <a16:creationId xmlns:a16="http://schemas.microsoft.com/office/drawing/2014/main" id="{C800C05F-D070-40D7-B12C-EB7346038FDE}"/>
              </a:ext>
            </a:extLst>
          </p:cNvPr>
          <p:cNvSpPr>
            <a:spLocks noChangeArrowheads="1"/>
          </p:cNvSpPr>
          <p:nvPr/>
        </p:nvSpPr>
        <p:spPr bwMode="auto">
          <a:xfrm>
            <a:off x="0" y="-560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0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19C9-1852-4FF2-B7D3-8B4514B8DCD9}"/>
              </a:ext>
            </a:extLst>
          </p:cNvPr>
          <p:cNvSpPr>
            <a:spLocks noGrp="1"/>
          </p:cNvSpPr>
          <p:nvPr>
            <p:ph type="title"/>
          </p:nvPr>
        </p:nvSpPr>
        <p:spPr/>
        <p:txBody>
          <a:bodyPr/>
          <a:lstStyle/>
          <a:p>
            <a:r>
              <a:rPr lang="en-IN" b="1" dirty="0"/>
              <a:t>The final artifact</a:t>
            </a:r>
          </a:p>
        </p:txBody>
      </p:sp>
      <p:sp>
        <p:nvSpPr>
          <p:cNvPr id="3" name="Content Placeholder 2">
            <a:extLst>
              <a:ext uri="{FF2B5EF4-FFF2-40B4-BE49-F238E27FC236}">
                <a16:creationId xmlns:a16="http://schemas.microsoft.com/office/drawing/2014/main" id="{DDEB8C5E-98E1-468A-A86A-28041433785B}"/>
              </a:ext>
            </a:extLst>
          </p:cNvPr>
          <p:cNvSpPr>
            <a:spLocks noGrp="1"/>
          </p:cNvSpPr>
          <p:nvPr>
            <p:ph idx="1"/>
          </p:nvPr>
        </p:nvSpPr>
        <p:spPr/>
        <p:txBody>
          <a:bodyPr/>
          <a:lstStyle/>
          <a:p>
            <a:r>
              <a:rPr lang="en-US" dirty="0"/>
              <a:t>The final output from a Maven build is usually an enterprise archive, or EAR file for short.</a:t>
            </a:r>
          </a:p>
          <a:p>
            <a:r>
              <a:rPr lang="en-US" dirty="0"/>
              <a:t>let's consider the deployment of a Java EAR. Normally, we can do this in several ways. </a:t>
            </a:r>
          </a:p>
          <a:p>
            <a:r>
              <a:rPr lang="en-US" dirty="0"/>
              <a:t>Here are some examples: </a:t>
            </a:r>
          </a:p>
          <a:p>
            <a:pPr marL="0" indent="0">
              <a:buNone/>
            </a:pPr>
            <a:r>
              <a:rPr lang="en-US" dirty="0"/>
              <a:t>• Deploy the EAR file as an RPM package through the mechanisms and channels available in the base operating system </a:t>
            </a:r>
          </a:p>
          <a:p>
            <a:pPr marL="0" indent="0">
              <a:buNone/>
            </a:pPr>
            <a:r>
              <a:rPr lang="en-US" dirty="0"/>
              <a:t>• Deploy the EAR through the mechanisms available with the Java application server, such as JBoss, </a:t>
            </a:r>
            <a:r>
              <a:rPr lang="en-US" dirty="0" err="1"/>
              <a:t>WildFly</a:t>
            </a:r>
            <a:r>
              <a:rPr lang="en-US" dirty="0"/>
              <a:t>, and Glassfish</a:t>
            </a:r>
            <a:endParaRPr lang="en-IN" dirty="0"/>
          </a:p>
        </p:txBody>
      </p:sp>
    </p:spTree>
    <p:extLst>
      <p:ext uri="{BB962C8B-B14F-4D97-AF65-F5344CB8AC3E}">
        <p14:creationId xmlns:p14="http://schemas.microsoft.com/office/powerpoint/2010/main" val="204746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983A-06C4-4F71-8180-B7137B6D1C0E}"/>
              </a:ext>
            </a:extLst>
          </p:cNvPr>
          <p:cNvSpPr>
            <a:spLocks noGrp="1"/>
          </p:cNvSpPr>
          <p:nvPr>
            <p:ph type="title"/>
          </p:nvPr>
        </p:nvSpPr>
        <p:spPr/>
        <p:txBody>
          <a:bodyPr/>
          <a:lstStyle/>
          <a:p>
            <a:r>
              <a:rPr lang="en-CA" dirty="0"/>
              <a:t>Using docker</a:t>
            </a:r>
            <a:endParaRPr lang="en-IN" dirty="0"/>
          </a:p>
        </p:txBody>
      </p:sp>
      <p:sp>
        <p:nvSpPr>
          <p:cNvPr id="3" name="Content Placeholder 2">
            <a:extLst>
              <a:ext uri="{FF2B5EF4-FFF2-40B4-BE49-F238E27FC236}">
                <a16:creationId xmlns:a16="http://schemas.microsoft.com/office/drawing/2014/main" id="{919BDDE5-6041-4F01-9F72-2C7D7FB552CC}"/>
              </a:ext>
            </a:extLst>
          </p:cNvPr>
          <p:cNvSpPr>
            <a:spLocks noGrp="1"/>
          </p:cNvSpPr>
          <p:nvPr>
            <p:ph idx="1"/>
          </p:nvPr>
        </p:nvSpPr>
        <p:spPr/>
        <p:txBody>
          <a:bodyPr/>
          <a:lstStyle/>
          <a:p>
            <a:r>
              <a:rPr lang="en-US" dirty="0"/>
              <a:t>Start by creating a Docker image that includes the necessary runtime environment for your Java application, such as JDK, application server (e.g., JBoss, </a:t>
            </a:r>
            <a:r>
              <a:rPr lang="en-US" dirty="0" err="1"/>
              <a:t>WildFly</a:t>
            </a:r>
            <a:r>
              <a:rPr lang="en-US" dirty="0"/>
              <a:t>, or Glassfish), and any other dependencies.</a:t>
            </a:r>
          </a:p>
          <a:p>
            <a:endParaRPr lang="en-US" dirty="0"/>
          </a:p>
          <a:p>
            <a:r>
              <a:rPr lang="en-US" b="1" dirty="0"/>
              <a:t># Use a base image with Java and </a:t>
            </a:r>
            <a:r>
              <a:rPr lang="en-US" b="1" dirty="0" err="1"/>
              <a:t>WildFly</a:t>
            </a:r>
            <a:r>
              <a:rPr lang="en-US" b="1" dirty="0"/>
              <a:t> installed</a:t>
            </a:r>
          </a:p>
          <a:p>
            <a:r>
              <a:rPr lang="en-US" b="1" dirty="0"/>
              <a:t>FROM </a:t>
            </a:r>
            <a:r>
              <a:rPr lang="en-US" b="1" dirty="0" err="1"/>
              <a:t>jboss</a:t>
            </a:r>
            <a:r>
              <a:rPr lang="en-US" b="1" dirty="0"/>
              <a:t>/</a:t>
            </a:r>
            <a:r>
              <a:rPr lang="en-US" b="1" dirty="0" err="1"/>
              <a:t>wildfly:latest</a:t>
            </a:r>
            <a:endParaRPr lang="en-US" b="1" dirty="0"/>
          </a:p>
          <a:p>
            <a:endParaRPr lang="en-US" b="1" dirty="0"/>
          </a:p>
          <a:p>
            <a:r>
              <a:rPr lang="en-US" b="1" dirty="0"/>
              <a:t># Copy the EAR file into the deployments directory of </a:t>
            </a:r>
            <a:r>
              <a:rPr lang="en-US" b="1" dirty="0" err="1"/>
              <a:t>WildFly</a:t>
            </a:r>
            <a:endParaRPr lang="en-US" b="1" dirty="0"/>
          </a:p>
          <a:p>
            <a:r>
              <a:rPr lang="en-US" b="1" dirty="0"/>
              <a:t>COPY your-</a:t>
            </a:r>
            <a:r>
              <a:rPr lang="en-US" b="1" dirty="0" err="1"/>
              <a:t>app.ear</a:t>
            </a:r>
            <a:r>
              <a:rPr lang="en-US" b="1" dirty="0"/>
              <a:t> /opt/</a:t>
            </a:r>
            <a:r>
              <a:rPr lang="en-US" b="1" dirty="0" err="1"/>
              <a:t>jboss</a:t>
            </a:r>
            <a:r>
              <a:rPr lang="en-US" b="1" dirty="0"/>
              <a:t>/</a:t>
            </a:r>
            <a:r>
              <a:rPr lang="en-US" b="1" dirty="0" err="1"/>
              <a:t>wildfly</a:t>
            </a:r>
            <a:r>
              <a:rPr lang="en-US" b="1" dirty="0"/>
              <a:t>/standalone/deployments/</a:t>
            </a:r>
          </a:p>
          <a:p>
            <a:endParaRPr lang="en-IN" dirty="0"/>
          </a:p>
        </p:txBody>
      </p:sp>
    </p:spTree>
    <p:extLst>
      <p:ext uri="{BB962C8B-B14F-4D97-AF65-F5344CB8AC3E}">
        <p14:creationId xmlns:p14="http://schemas.microsoft.com/office/powerpoint/2010/main" val="414645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6D37-722B-4964-A2A7-6B5B03FA05CA}"/>
              </a:ext>
            </a:extLst>
          </p:cNvPr>
          <p:cNvSpPr>
            <a:spLocks noGrp="1"/>
          </p:cNvSpPr>
          <p:nvPr>
            <p:ph type="title"/>
          </p:nvPr>
        </p:nvSpPr>
        <p:spPr/>
        <p:txBody>
          <a:bodyPr/>
          <a:lstStyle/>
          <a:p>
            <a:r>
              <a:rPr lang="en-IN" b="1" dirty="0"/>
              <a:t>Continuous Integration</a:t>
            </a:r>
          </a:p>
        </p:txBody>
      </p:sp>
      <p:sp>
        <p:nvSpPr>
          <p:cNvPr id="3" name="Content Placeholder 2">
            <a:extLst>
              <a:ext uri="{FF2B5EF4-FFF2-40B4-BE49-F238E27FC236}">
                <a16:creationId xmlns:a16="http://schemas.microsoft.com/office/drawing/2014/main" id="{D64B7170-FA76-47DE-8E15-0A3B5405BB39}"/>
              </a:ext>
            </a:extLst>
          </p:cNvPr>
          <p:cNvSpPr>
            <a:spLocks noGrp="1"/>
          </p:cNvSpPr>
          <p:nvPr>
            <p:ph idx="1"/>
          </p:nvPr>
        </p:nvSpPr>
        <p:spPr/>
        <p:txBody>
          <a:bodyPr/>
          <a:lstStyle/>
          <a:p>
            <a:r>
              <a:rPr lang="en-US" dirty="0"/>
              <a:t>Continuous Integration (CI) is a software development practice where developers regularly merge their code changes into a central repository. </a:t>
            </a:r>
          </a:p>
          <a:p>
            <a:r>
              <a:rPr lang="en-US" dirty="0"/>
              <a:t>Each merge triggers an automated build process that includes compiling the code, running automated tests, and often deploying the application or its components to a test environment. </a:t>
            </a:r>
          </a:p>
          <a:p>
            <a:r>
              <a:rPr lang="en-US" b="1" dirty="0"/>
              <a:t>The goal of CI is to detect integration issues early and ensure that the software remains in a deployable state at all times.</a:t>
            </a:r>
            <a:endParaRPr lang="en-IN" b="1" dirty="0"/>
          </a:p>
        </p:txBody>
      </p:sp>
    </p:spTree>
    <p:extLst>
      <p:ext uri="{BB962C8B-B14F-4D97-AF65-F5344CB8AC3E}">
        <p14:creationId xmlns:p14="http://schemas.microsoft.com/office/powerpoint/2010/main" val="174825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6FDA-93A9-452D-8153-339CCA2F85B4}"/>
              </a:ext>
            </a:extLst>
          </p:cNvPr>
          <p:cNvSpPr>
            <a:spLocks noGrp="1"/>
          </p:cNvSpPr>
          <p:nvPr>
            <p:ph type="title"/>
          </p:nvPr>
        </p:nvSpPr>
        <p:spPr/>
        <p:txBody>
          <a:bodyPr/>
          <a:lstStyle/>
          <a:p>
            <a:r>
              <a:rPr lang="en-CA" b="1" dirty="0"/>
              <a:t>CI/CD</a:t>
            </a:r>
            <a:endParaRPr lang="en-IN" b="1" dirty="0"/>
          </a:p>
        </p:txBody>
      </p:sp>
      <p:sp>
        <p:nvSpPr>
          <p:cNvPr id="3" name="Content Placeholder 2">
            <a:extLst>
              <a:ext uri="{FF2B5EF4-FFF2-40B4-BE49-F238E27FC236}">
                <a16:creationId xmlns:a16="http://schemas.microsoft.com/office/drawing/2014/main" id="{5FDF279C-F232-4362-AB37-EBA535395F74}"/>
              </a:ext>
            </a:extLst>
          </p:cNvPr>
          <p:cNvSpPr>
            <a:spLocks noGrp="1"/>
          </p:cNvSpPr>
          <p:nvPr>
            <p:ph idx="1"/>
          </p:nvPr>
        </p:nvSpPr>
        <p:spPr/>
        <p:txBody>
          <a:bodyPr/>
          <a:lstStyle/>
          <a:p>
            <a:r>
              <a:rPr lang="en-US" dirty="0"/>
              <a:t>A CI/CD pipeline is a sequence of steps (build, test, deploy) that automates the process of delivering software changes from version control to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Checkout</a:t>
            </a:r>
            <a:r>
              <a:rPr kumimoji="0" lang="en-US" altLang="en-US" sz="2800" b="0" i="0" u="none" strike="noStrike" cap="none" normalizeH="0" baseline="0" dirty="0">
                <a:ln>
                  <a:noFill/>
                </a:ln>
                <a:solidFill>
                  <a:schemeClr val="tx1"/>
                </a:solidFill>
                <a:effectLst/>
                <a:latin typeface="Arial" panose="020B0604020202020204" pitchFamily="34" charset="0"/>
              </a:rPr>
              <a:t>: Fetching the latest code from version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Build</a:t>
            </a:r>
            <a:r>
              <a:rPr kumimoji="0" lang="en-US" altLang="en-US" sz="2800" b="0" i="0" u="none" strike="noStrike" cap="none" normalizeH="0" baseline="0" dirty="0">
                <a:ln>
                  <a:noFill/>
                </a:ln>
                <a:solidFill>
                  <a:schemeClr val="tx1"/>
                </a:solidFill>
                <a:effectLst/>
                <a:latin typeface="Arial" panose="020B0604020202020204" pitchFamily="34" charset="0"/>
              </a:rPr>
              <a:t>: Compiling the code into executable artifacts.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Test</a:t>
            </a:r>
            <a:r>
              <a:rPr kumimoji="0" lang="en-US" altLang="en-US" sz="2800" b="0" i="0" u="none" strike="noStrike" cap="none" normalizeH="0" baseline="0" dirty="0">
                <a:ln>
                  <a:noFill/>
                </a:ln>
                <a:solidFill>
                  <a:schemeClr val="tx1"/>
                </a:solidFill>
                <a:effectLst/>
                <a:latin typeface="Arial" panose="020B0604020202020204" pitchFamily="34" charset="0"/>
              </a:rPr>
              <a:t>: Running automated tests to validate functionality and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a:t>
            </a:r>
            <a:r>
              <a:rPr kumimoji="0" lang="en-US" altLang="en-US" sz="2800" b="0" i="0" u="none" strike="noStrike" cap="none" normalizeH="0" baseline="0" dirty="0">
                <a:ln>
                  <a:noFill/>
                </a:ln>
                <a:solidFill>
                  <a:schemeClr val="tx1"/>
                </a:solidFill>
                <a:effectLst/>
                <a:latin typeface="Arial" panose="020B0604020202020204" pitchFamily="34" charset="0"/>
              </a:rPr>
              <a:t>: Deploying the application to a staging or production environment</a:t>
            </a:r>
            <a:endParaRPr lang="en-IN" dirty="0"/>
          </a:p>
        </p:txBody>
      </p:sp>
    </p:spTree>
    <p:extLst>
      <p:ext uri="{BB962C8B-B14F-4D97-AF65-F5344CB8AC3E}">
        <p14:creationId xmlns:p14="http://schemas.microsoft.com/office/powerpoint/2010/main" val="40589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38A7-E12C-4B48-B986-F9E4C795F351}"/>
              </a:ext>
            </a:extLst>
          </p:cNvPr>
          <p:cNvSpPr>
            <a:spLocks noGrp="1"/>
          </p:cNvSpPr>
          <p:nvPr>
            <p:ph type="title"/>
          </p:nvPr>
        </p:nvSpPr>
        <p:spPr/>
        <p:txBody>
          <a:bodyPr/>
          <a:lstStyle/>
          <a:p>
            <a:r>
              <a:rPr lang="en-CA" b="1" dirty="0"/>
              <a:t>CI/CD</a:t>
            </a:r>
            <a:endParaRPr lang="en-IN" b="1" dirty="0"/>
          </a:p>
        </p:txBody>
      </p:sp>
      <p:sp>
        <p:nvSpPr>
          <p:cNvPr id="3" name="Content Placeholder 2">
            <a:extLst>
              <a:ext uri="{FF2B5EF4-FFF2-40B4-BE49-F238E27FC236}">
                <a16:creationId xmlns:a16="http://schemas.microsoft.com/office/drawing/2014/main" id="{A760DECE-87AF-489B-A63B-D6748414578E}"/>
              </a:ext>
            </a:extLst>
          </p:cNvPr>
          <p:cNvSpPr>
            <a:spLocks noGrp="1"/>
          </p:cNvSpPr>
          <p:nvPr>
            <p:ph idx="1"/>
          </p:nvPr>
        </p:nvSpPr>
        <p:spPr/>
        <p:txBody>
          <a:bodyPr/>
          <a:lstStyle/>
          <a:p>
            <a:r>
              <a:rPr lang="en-IN" dirty="0"/>
              <a:t>Automated Builds</a:t>
            </a:r>
          </a:p>
          <a:p>
            <a:r>
              <a:rPr lang="en-IN" dirty="0"/>
              <a:t>Automated Testing</a:t>
            </a:r>
          </a:p>
          <a:p>
            <a:r>
              <a:rPr lang="en-IN" dirty="0"/>
              <a:t>Continuous Deployment</a:t>
            </a:r>
            <a:endParaRPr lang="en-IN" b="1" dirty="0"/>
          </a:p>
          <a:p>
            <a:r>
              <a:rPr lang="en-IN" dirty="0"/>
              <a:t>Version Control Integration</a:t>
            </a:r>
          </a:p>
        </p:txBody>
      </p:sp>
    </p:spTree>
    <p:extLst>
      <p:ext uri="{BB962C8B-B14F-4D97-AF65-F5344CB8AC3E}">
        <p14:creationId xmlns:p14="http://schemas.microsoft.com/office/powerpoint/2010/main" val="383079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A57-502A-44F8-BD47-4931924D462F}"/>
              </a:ext>
            </a:extLst>
          </p:cNvPr>
          <p:cNvSpPr>
            <a:spLocks noGrp="1"/>
          </p:cNvSpPr>
          <p:nvPr>
            <p:ph type="title"/>
          </p:nvPr>
        </p:nvSpPr>
        <p:spPr/>
        <p:txBody>
          <a:bodyPr/>
          <a:lstStyle/>
          <a:p>
            <a:r>
              <a:rPr lang="en-IN" b="1" dirty="0"/>
              <a:t>Continuous Delivery</a:t>
            </a:r>
          </a:p>
        </p:txBody>
      </p:sp>
      <p:sp>
        <p:nvSpPr>
          <p:cNvPr id="3" name="Content Placeholder 2">
            <a:extLst>
              <a:ext uri="{FF2B5EF4-FFF2-40B4-BE49-F238E27FC236}">
                <a16:creationId xmlns:a16="http://schemas.microsoft.com/office/drawing/2014/main" id="{7673040C-5C20-4EB0-8FE4-99ABB648578B}"/>
              </a:ext>
            </a:extLst>
          </p:cNvPr>
          <p:cNvSpPr>
            <a:spLocks noGrp="1"/>
          </p:cNvSpPr>
          <p:nvPr>
            <p:ph idx="1"/>
          </p:nvPr>
        </p:nvSpPr>
        <p:spPr/>
        <p:txBody>
          <a:bodyPr/>
          <a:lstStyle/>
          <a:p>
            <a:r>
              <a:rPr lang="en-US" dirty="0"/>
              <a:t>Continuous Integration steps have completed successfully, you have shiny new artifacts that are ready to be deployed to servers.</a:t>
            </a:r>
          </a:p>
          <a:p>
            <a:r>
              <a:rPr lang="en-US" dirty="0"/>
              <a:t>The deployment servers take over the responsibility of deploying them to the application servers. </a:t>
            </a:r>
            <a:endParaRPr lang="en-IN" dirty="0"/>
          </a:p>
        </p:txBody>
      </p:sp>
    </p:spTree>
    <p:extLst>
      <p:ext uri="{BB962C8B-B14F-4D97-AF65-F5344CB8AC3E}">
        <p14:creationId xmlns:p14="http://schemas.microsoft.com/office/powerpoint/2010/main" val="122940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48E9-D855-45F1-8B9E-3BDFC6097331}"/>
              </a:ext>
            </a:extLst>
          </p:cNvPr>
          <p:cNvSpPr>
            <a:spLocks noGrp="1"/>
          </p:cNvSpPr>
          <p:nvPr>
            <p:ph type="title"/>
          </p:nvPr>
        </p:nvSpPr>
        <p:spPr/>
        <p:txBody>
          <a:bodyPr/>
          <a:lstStyle/>
          <a:p>
            <a:r>
              <a:rPr lang="en-IN" b="1" dirty="0"/>
              <a:t>Jenkins plugins</a:t>
            </a:r>
          </a:p>
        </p:txBody>
      </p:sp>
      <p:sp>
        <p:nvSpPr>
          <p:cNvPr id="3" name="Content Placeholder 2">
            <a:extLst>
              <a:ext uri="{FF2B5EF4-FFF2-40B4-BE49-F238E27FC236}">
                <a16:creationId xmlns:a16="http://schemas.microsoft.com/office/drawing/2014/main" id="{AFAE0ACD-81B6-4453-9C04-490618C8D48C}"/>
              </a:ext>
            </a:extLst>
          </p:cNvPr>
          <p:cNvSpPr>
            <a:spLocks noGrp="1"/>
          </p:cNvSpPr>
          <p:nvPr>
            <p:ph idx="1"/>
          </p:nvPr>
        </p:nvSpPr>
        <p:spPr/>
        <p:txBody>
          <a:bodyPr/>
          <a:lstStyle/>
          <a:p>
            <a:r>
              <a:rPr lang="en-US" dirty="0"/>
              <a:t>Jenkins has a plugin system to add functionality to the build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Git Plugin</a:t>
            </a:r>
            <a:r>
              <a:rPr kumimoji="0" lang="en-US" altLang="en-US" sz="2800" b="0" i="0" u="none" strike="noStrike" cap="none" normalizeH="0" baseline="0" dirty="0">
                <a:ln>
                  <a:noFill/>
                </a:ln>
                <a:solidFill>
                  <a:schemeClr val="tx1"/>
                </a:solidFill>
                <a:effectLst/>
                <a:latin typeface="Arial" panose="020B0604020202020204" pitchFamily="34" charset="0"/>
              </a:rPr>
              <a:t>: Integrates Jenkins with Git repositories, allowing Jenkins to clone, fetch, and push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GitHub Plugin</a:t>
            </a:r>
            <a:r>
              <a:rPr kumimoji="0" lang="en-US" altLang="en-US" sz="2800" b="0" i="0" u="none" strike="noStrike" cap="none" normalizeH="0" baseline="0" dirty="0">
                <a:ln>
                  <a:noFill/>
                </a:ln>
                <a:solidFill>
                  <a:schemeClr val="tx1"/>
                </a:solidFill>
                <a:effectLst/>
                <a:latin typeface="Arial" panose="020B0604020202020204" pitchFamily="34" charset="0"/>
              </a:rPr>
              <a:t>: Provides additional integration features specific to GitHub repositories, such as GitHub pull request builder.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Maven Integration Plugin</a:t>
            </a:r>
            <a:r>
              <a:rPr kumimoji="0" lang="en-US" altLang="en-US" sz="2800" b="0" i="0" u="none" strike="noStrike" cap="none" normalizeH="0" baseline="0" dirty="0">
                <a:ln>
                  <a:noFill/>
                </a:ln>
                <a:solidFill>
                  <a:schemeClr val="tx1"/>
                </a:solidFill>
                <a:effectLst/>
                <a:latin typeface="Arial" panose="020B0604020202020204" pitchFamily="34" charset="0"/>
              </a:rPr>
              <a:t>: Facilitates building Java projects using Apache Maven, handling dependencies and project lifecycles.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Gradle Plugin</a:t>
            </a:r>
            <a:r>
              <a:rPr kumimoji="0" lang="en-US" altLang="en-US" sz="2800" b="0" i="0" u="none" strike="noStrike" cap="none" normalizeH="0" baseline="0" dirty="0">
                <a:ln>
                  <a:noFill/>
                </a:ln>
                <a:solidFill>
                  <a:schemeClr val="tx1"/>
                </a:solidFill>
                <a:effectLst/>
                <a:latin typeface="Arial" panose="020B0604020202020204" pitchFamily="34" charset="0"/>
              </a:rPr>
              <a:t>: Supports building projects using Gradle build tool, managing dependencies and tasks.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81850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9220-4900-48F7-9D25-9EF84F51E2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BFB19F-339D-407D-8099-90BA92B405A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JUnit Plugin</a:t>
            </a:r>
            <a:r>
              <a:rPr kumimoji="0" lang="en-US" altLang="en-US" sz="2800" b="0" i="0" u="none" strike="noStrike" cap="none" normalizeH="0" baseline="0" dirty="0">
                <a:ln>
                  <a:noFill/>
                </a:ln>
                <a:solidFill>
                  <a:schemeClr val="tx1"/>
                </a:solidFill>
                <a:effectLst/>
                <a:latin typeface="Arial" panose="020B0604020202020204" pitchFamily="34" charset="0"/>
              </a:rPr>
              <a:t>: Integrates JUnit testing framework with Jenkins, providing test result reporting and trend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Cucumber Plugin</a:t>
            </a:r>
            <a:r>
              <a:rPr kumimoji="0" lang="en-US" altLang="en-US" sz="2800" b="0" i="0" u="none" strike="noStrike" cap="none" normalizeH="0" baseline="0" dirty="0">
                <a:ln>
                  <a:noFill/>
                </a:ln>
                <a:solidFill>
                  <a:schemeClr val="tx1"/>
                </a:solidFill>
                <a:effectLst/>
                <a:latin typeface="Arial" panose="020B0604020202020204" pitchFamily="34" charset="0"/>
              </a:rPr>
              <a:t>: Supports Cucumber BDD (Behavior-Driven Development) framework for automated acceptance testing.</a:t>
            </a:r>
            <a:endParaRPr lang="en-IN" dirty="0"/>
          </a:p>
        </p:txBody>
      </p:sp>
    </p:spTree>
    <p:extLst>
      <p:ext uri="{BB962C8B-B14F-4D97-AF65-F5344CB8AC3E}">
        <p14:creationId xmlns:p14="http://schemas.microsoft.com/office/powerpoint/2010/main" val="163578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AABF-48D3-42CD-99AE-83C006F4904A}"/>
              </a:ext>
            </a:extLst>
          </p:cNvPr>
          <p:cNvSpPr>
            <a:spLocks noGrp="1"/>
          </p:cNvSpPr>
          <p:nvPr>
            <p:ph type="title"/>
          </p:nvPr>
        </p:nvSpPr>
        <p:spPr/>
        <p:txBody>
          <a:bodyPr/>
          <a:lstStyle/>
          <a:p>
            <a:r>
              <a:rPr lang="en-CA" b="1" dirty="0"/>
              <a:t>Build System</a:t>
            </a:r>
            <a:endParaRPr lang="en-IN" b="1" dirty="0"/>
          </a:p>
        </p:txBody>
      </p:sp>
      <p:sp>
        <p:nvSpPr>
          <p:cNvPr id="3" name="Content Placeholder 2">
            <a:extLst>
              <a:ext uri="{FF2B5EF4-FFF2-40B4-BE49-F238E27FC236}">
                <a16:creationId xmlns:a16="http://schemas.microsoft.com/office/drawing/2014/main" id="{5D8BAA58-1E49-43CA-ADC2-C8CE5A9540B5}"/>
              </a:ext>
            </a:extLst>
          </p:cNvPr>
          <p:cNvSpPr>
            <a:spLocks noGrp="1"/>
          </p:cNvSpPr>
          <p:nvPr>
            <p:ph idx="1"/>
          </p:nvPr>
        </p:nvSpPr>
        <p:spPr/>
        <p:txBody>
          <a:bodyPr/>
          <a:lstStyle/>
          <a:p>
            <a:pPr algn="just"/>
            <a:r>
              <a:rPr lang="en-US" dirty="0"/>
              <a:t>The automation of these build processes is crucial for achieving continuous integration (CI) and continuous delivery (CD). </a:t>
            </a:r>
          </a:p>
          <a:p>
            <a:pPr algn="just"/>
            <a:endParaRPr lang="en-US" dirty="0"/>
          </a:p>
          <a:p>
            <a:pPr algn="just"/>
            <a:r>
              <a:rPr lang="en-US" b="1" dirty="0"/>
              <a:t>Software building </a:t>
            </a:r>
            <a:r>
              <a:rPr lang="en-US" dirty="0"/>
              <a:t>is the process of molding code from one form to another</a:t>
            </a:r>
          </a:p>
          <a:p>
            <a:pPr algn="just"/>
            <a:endParaRPr lang="en-IN" dirty="0"/>
          </a:p>
        </p:txBody>
      </p:sp>
    </p:spTree>
    <p:extLst>
      <p:ext uri="{BB962C8B-B14F-4D97-AF65-F5344CB8AC3E}">
        <p14:creationId xmlns:p14="http://schemas.microsoft.com/office/powerpoint/2010/main" val="395578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8BC8-A6E2-4A45-BB80-103AADB148B4}"/>
              </a:ext>
            </a:extLst>
          </p:cNvPr>
          <p:cNvSpPr>
            <a:spLocks noGrp="1"/>
          </p:cNvSpPr>
          <p:nvPr>
            <p:ph type="title"/>
          </p:nvPr>
        </p:nvSpPr>
        <p:spPr/>
        <p:txBody>
          <a:bodyPr/>
          <a:lstStyle/>
          <a:p>
            <a:r>
              <a:rPr lang="en-IN" b="1" dirty="0"/>
              <a:t>Triggers</a:t>
            </a:r>
          </a:p>
        </p:txBody>
      </p:sp>
      <p:sp>
        <p:nvSpPr>
          <p:cNvPr id="3" name="Content Placeholder 2">
            <a:extLst>
              <a:ext uri="{FF2B5EF4-FFF2-40B4-BE49-F238E27FC236}">
                <a16:creationId xmlns:a16="http://schemas.microsoft.com/office/drawing/2014/main" id="{FAF8919A-DA4B-4EA6-B727-22C5CC1802FF}"/>
              </a:ext>
            </a:extLst>
          </p:cNvPr>
          <p:cNvSpPr>
            <a:spLocks noGrp="1"/>
          </p:cNvSpPr>
          <p:nvPr>
            <p:ph idx="1"/>
          </p:nvPr>
        </p:nvSpPr>
        <p:spPr/>
        <p:txBody>
          <a:bodyPr/>
          <a:lstStyle/>
          <a:p>
            <a:r>
              <a:rPr lang="en-US" b="0" i="0" dirty="0">
                <a:solidFill>
                  <a:srgbClr val="221D1F"/>
                </a:solidFill>
                <a:effectLst/>
                <a:latin typeface="Mulish"/>
              </a:rPr>
              <a:t>Jenkins Build Triggers trigger the build of the project for continuous integration and continuous deployment.</a:t>
            </a:r>
          </a:p>
          <a:p>
            <a:r>
              <a:rPr kumimoji="0" lang="en-US" altLang="en-US" sz="2800" b="0" i="0" u="none" strike="noStrike" cap="none" normalizeH="0" baseline="0" dirty="0">
                <a:ln>
                  <a:noFill/>
                </a:ln>
                <a:solidFill>
                  <a:srgbClr val="888888"/>
                </a:solidFill>
                <a:effectLst/>
                <a:latin typeface="Courier 10 Pitch"/>
              </a:rPr>
              <a:t>You can see the build triggers option in job's -&gt; Configure setting.</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221D1F"/>
              </a:solidFill>
              <a:effectLst/>
              <a:latin typeface="Mulish"/>
            </a:endParaRPr>
          </a:p>
          <a:p>
            <a:endParaRPr lang="en-IN" dirty="0"/>
          </a:p>
        </p:txBody>
      </p:sp>
      <p:sp>
        <p:nvSpPr>
          <p:cNvPr id="5" name="Rectangle 1">
            <a:extLst>
              <a:ext uri="{FF2B5EF4-FFF2-40B4-BE49-F238E27FC236}">
                <a16:creationId xmlns:a16="http://schemas.microsoft.com/office/drawing/2014/main" id="{CA4DBBEF-1E57-43B2-93FC-6D4EEF1707E7}"/>
              </a:ext>
            </a:extLst>
          </p:cNvPr>
          <p:cNvSpPr>
            <a:spLocks noChangeArrowheads="1"/>
          </p:cNvSpPr>
          <p:nvPr/>
        </p:nvSpPr>
        <p:spPr bwMode="auto">
          <a:xfrm>
            <a:off x="0" y="-287"/>
            <a:ext cx="184731" cy="457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629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264A-278C-43EF-A8A9-CBC5F36AE8B5}"/>
              </a:ext>
            </a:extLst>
          </p:cNvPr>
          <p:cNvSpPr>
            <a:spLocks noGrp="1"/>
          </p:cNvSpPr>
          <p:nvPr>
            <p:ph type="title"/>
          </p:nvPr>
        </p:nvSpPr>
        <p:spPr/>
        <p:txBody>
          <a:bodyPr/>
          <a:lstStyle/>
          <a:p>
            <a:r>
              <a:rPr lang="en-IN" b="0" i="0" dirty="0">
                <a:solidFill>
                  <a:srgbClr val="221D1F"/>
                </a:solidFill>
                <a:effectLst/>
                <a:latin typeface="Mulish"/>
              </a:rPr>
              <a:t> Jenkins build triggers</a:t>
            </a:r>
            <a:endParaRPr lang="en-IN" dirty="0"/>
          </a:p>
        </p:txBody>
      </p:sp>
      <p:sp>
        <p:nvSpPr>
          <p:cNvPr id="3" name="Content Placeholder 2">
            <a:extLst>
              <a:ext uri="{FF2B5EF4-FFF2-40B4-BE49-F238E27FC236}">
                <a16:creationId xmlns:a16="http://schemas.microsoft.com/office/drawing/2014/main" id="{10FAC443-3A7B-4C06-B5DC-009E6120BAB4}"/>
              </a:ext>
            </a:extLst>
          </p:cNvPr>
          <p:cNvSpPr>
            <a:spLocks noGrp="1"/>
          </p:cNvSpPr>
          <p:nvPr>
            <p:ph idx="1"/>
          </p:nvPr>
        </p:nvSpPr>
        <p:spPr/>
        <p:txBody>
          <a:bodyPr/>
          <a:lstStyle/>
          <a:p>
            <a:pPr algn="l">
              <a:buFont typeface="Arial" panose="020B0604020202020204" pitchFamily="34" charset="0"/>
              <a:buChar char="•"/>
            </a:pPr>
            <a:r>
              <a:rPr lang="en-US" b="0" i="0">
                <a:solidFill>
                  <a:srgbClr val="888888"/>
                </a:solidFill>
                <a:effectLst/>
                <a:latin typeface="Mulish"/>
              </a:rPr>
              <a:t>Trigger builds remotely</a:t>
            </a:r>
          </a:p>
          <a:p>
            <a:pPr algn="l">
              <a:buFont typeface="Arial" panose="020B0604020202020204" pitchFamily="34" charset="0"/>
              <a:buChar char="•"/>
            </a:pPr>
            <a:r>
              <a:rPr lang="en-US" b="0" i="0">
                <a:solidFill>
                  <a:srgbClr val="888888"/>
                </a:solidFill>
                <a:effectLst/>
                <a:latin typeface="Mulish"/>
              </a:rPr>
              <a:t>Build after other projects are built</a:t>
            </a:r>
          </a:p>
          <a:p>
            <a:pPr algn="l">
              <a:buFont typeface="Arial" panose="020B0604020202020204" pitchFamily="34" charset="0"/>
              <a:buChar char="•"/>
            </a:pPr>
            <a:r>
              <a:rPr lang="en-US" b="0" i="0">
                <a:solidFill>
                  <a:srgbClr val="888888"/>
                </a:solidFill>
                <a:effectLst/>
                <a:latin typeface="Mulish"/>
              </a:rPr>
              <a:t>Build periodically</a:t>
            </a:r>
          </a:p>
          <a:p>
            <a:pPr algn="l">
              <a:buFont typeface="Arial" panose="020B0604020202020204" pitchFamily="34" charset="0"/>
              <a:buChar char="•"/>
            </a:pPr>
            <a:r>
              <a:rPr lang="en-US" b="0" i="0">
                <a:solidFill>
                  <a:srgbClr val="888888"/>
                </a:solidFill>
                <a:effectLst/>
                <a:latin typeface="Mulish"/>
              </a:rPr>
              <a:t>GitHub hook trigger for GITScm polling</a:t>
            </a:r>
          </a:p>
          <a:p>
            <a:pPr algn="l">
              <a:buFont typeface="Arial" panose="020B0604020202020204" pitchFamily="34" charset="0"/>
              <a:buChar char="•"/>
            </a:pPr>
            <a:r>
              <a:rPr lang="en-US" b="0" i="0">
                <a:solidFill>
                  <a:srgbClr val="888888"/>
                </a:solidFill>
                <a:effectLst/>
                <a:latin typeface="Mulish"/>
              </a:rPr>
              <a:t>Poll SCM</a:t>
            </a:r>
          </a:p>
        </p:txBody>
      </p:sp>
    </p:spTree>
    <p:extLst>
      <p:ext uri="{BB962C8B-B14F-4D97-AF65-F5344CB8AC3E}">
        <p14:creationId xmlns:p14="http://schemas.microsoft.com/office/powerpoint/2010/main" val="358872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A4B7-37C7-4CB0-B117-365D2C405B2D}"/>
              </a:ext>
            </a:extLst>
          </p:cNvPr>
          <p:cNvSpPr>
            <a:spLocks noGrp="1"/>
          </p:cNvSpPr>
          <p:nvPr>
            <p:ph type="title"/>
          </p:nvPr>
        </p:nvSpPr>
        <p:spPr/>
        <p:txBody>
          <a:bodyPr/>
          <a:lstStyle/>
          <a:p>
            <a:r>
              <a:rPr lang="en-IN" b="1" i="0">
                <a:solidFill>
                  <a:srgbClr val="000000"/>
                </a:solidFill>
                <a:effectLst/>
                <a:latin typeface="Mulish"/>
              </a:rPr>
              <a:t>Trigger builds remotely</a:t>
            </a:r>
          </a:p>
        </p:txBody>
      </p:sp>
      <p:sp>
        <p:nvSpPr>
          <p:cNvPr id="3" name="Content Placeholder 2">
            <a:extLst>
              <a:ext uri="{FF2B5EF4-FFF2-40B4-BE49-F238E27FC236}">
                <a16:creationId xmlns:a16="http://schemas.microsoft.com/office/drawing/2014/main" id="{8B928066-5564-48F4-9BD9-B694497F7D53}"/>
              </a:ext>
            </a:extLst>
          </p:cNvPr>
          <p:cNvSpPr>
            <a:spLocks noGrp="1"/>
          </p:cNvSpPr>
          <p:nvPr>
            <p:ph idx="1"/>
          </p:nvPr>
        </p:nvSpPr>
        <p:spPr/>
        <p:txBody>
          <a:bodyPr/>
          <a:lstStyle/>
          <a:p>
            <a:pPr algn="l"/>
            <a:r>
              <a:rPr lang="en-US" b="0" i="0" dirty="0">
                <a:solidFill>
                  <a:srgbClr val="221D1F"/>
                </a:solidFill>
                <a:effectLst/>
                <a:latin typeface="Mulish"/>
              </a:rPr>
              <a:t>If you want to trigger your project built from anywhere anytime then you should select </a:t>
            </a:r>
            <a:r>
              <a:rPr lang="en-US" b="1" i="0" dirty="0">
                <a:solidFill>
                  <a:srgbClr val="221D1F"/>
                </a:solidFill>
                <a:effectLst/>
                <a:latin typeface="Mulish"/>
              </a:rPr>
              <a:t>Trigger builds remotely </a:t>
            </a:r>
            <a:r>
              <a:rPr lang="en-US" b="0" i="0" dirty="0">
                <a:solidFill>
                  <a:srgbClr val="221D1F"/>
                </a:solidFill>
                <a:effectLst/>
                <a:latin typeface="Mulish"/>
              </a:rPr>
              <a:t>option from the build triggers.</a:t>
            </a:r>
          </a:p>
          <a:p>
            <a:pPr algn="l"/>
            <a:r>
              <a:rPr lang="en-US" b="0" i="0" dirty="0">
                <a:solidFill>
                  <a:srgbClr val="221D1F"/>
                </a:solidFill>
                <a:effectLst/>
                <a:latin typeface="Mulish"/>
              </a:rPr>
              <a:t>You’ll need to provide an authorization token in the form of a string so that only those who know it would be able to remotely trigger this project’s builds.</a:t>
            </a:r>
          </a:p>
          <a:p>
            <a:endParaRPr lang="en-IN" dirty="0"/>
          </a:p>
        </p:txBody>
      </p:sp>
    </p:spTree>
    <p:extLst>
      <p:ext uri="{BB962C8B-B14F-4D97-AF65-F5344CB8AC3E}">
        <p14:creationId xmlns:p14="http://schemas.microsoft.com/office/powerpoint/2010/main" val="220768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59BF-12A4-4DEE-8C1B-03AB1E7B81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D69C2E-AFF4-496A-8436-3CE5EC96B737}"/>
              </a:ext>
            </a:extLst>
          </p:cNvPr>
          <p:cNvPicPr>
            <a:picLocks noGrp="1" noChangeAspect="1"/>
          </p:cNvPicPr>
          <p:nvPr>
            <p:ph idx="1"/>
          </p:nvPr>
        </p:nvPicPr>
        <p:blipFill>
          <a:blip r:embed="rId2"/>
          <a:stretch>
            <a:fillRect/>
          </a:stretch>
        </p:blipFill>
        <p:spPr>
          <a:xfrm>
            <a:off x="1314668" y="1921566"/>
            <a:ext cx="10779931" cy="3604592"/>
          </a:xfrm>
        </p:spPr>
      </p:pic>
    </p:spTree>
    <p:extLst>
      <p:ext uri="{BB962C8B-B14F-4D97-AF65-F5344CB8AC3E}">
        <p14:creationId xmlns:p14="http://schemas.microsoft.com/office/powerpoint/2010/main" val="392499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6349-F773-4410-830E-4A53C5689341}"/>
              </a:ext>
            </a:extLst>
          </p:cNvPr>
          <p:cNvSpPr>
            <a:spLocks noGrp="1"/>
          </p:cNvSpPr>
          <p:nvPr>
            <p:ph type="title"/>
          </p:nvPr>
        </p:nvSpPr>
        <p:spPr/>
        <p:txBody>
          <a:bodyPr/>
          <a:lstStyle/>
          <a:p>
            <a:r>
              <a:rPr lang="en-US" b="1" i="0" dirty="0">
                <a:solidFill>
                  <a:srgbClr val="000000"/>
                </a:solidFill>
                <a:effectLst/>
                <a:latin typeface="Mulish"/>
              </a:rPr>
              <a:t>Build after other projects are built</a:t>
            </a:r>
            <a:br>
              <a:rPr lang="en-US" b="1" i="0" dirty="0">
                <a:solidFill>
                  <a:srgbClr val="000000"/>
                </a:solidFill>
                <a:effectLst/>
                <a:latin typeface="Mulish"/>
              </a:rPr>
            </a:br>
            <a:endParaRPr lang="en-IN" dirty="0"/>
          </a:p>
        </p:txBody>
      </p:sp>
      <p:sp>
        <p:nvSpPr>
          <p:cNvPr id="3" name="Content Placeholder 2">
            <a:extLst>
              <a:ext uri="{FF2B5EF4-FFF2-40B4-BE49-F238E27FC236}">
                <a16:creationId xmlns:a16="http://schemas.microsoft.com/office/drawing/2014/main" id="{112C0D34-3F75-4CB4-8890-69B48E6C2041}"/>
              </a:ext>
            </a:extLst>
          </p:cNvPr>
          <p:cNvSpPr>
            <a:spLocks noGrp="1"/>
          </p:cNvSpPr>
          <p:nvPr>
            <p:ph idx="1"/>
          </p:nvPr>
        </p:nvSpPr>
        <p:spPr/>
        <p:txBody>
          <a:bodyPr/>
          <a:lstStyle/>
          <a:p>
            <a:r>
              <a:rPr lang="en-US" b="0" i="0" dirty="0">
                <a:solidFill>
                  <a:srgbClr val="221D1F"/>
                </a:solidFill>
                <a:effectLst/>
                <a:latin typeface="Mulish"/>
              </a:rPr>
              <a:t>If your project depends on another project build then you should select </a:t>
            </a:r>
            <a:r>
              <a:rPr lang="en-US" b="1" i="0" dirty="0">
                <a:solidFill>
                  <a:srgbClr val="221D1F"/>
                </a:solidFill>
                <a:effectLst/>
                <a:latin typeface="Mulish"/>
              </a:rPr>
              <a:t>Build after other projects are built </a:t>
            </a:r>
            <a:r>
              <a:rPr lang="en-US" b="0" i="0" dirty="0">
                <a:solidFill>
                  <a:srgbClr val="221D1F"/>
                </a:solidFill>
                <a:effectLst/>
                <a:latin typeface="Mulish"/>
              </a:rPr>
              <a:t>option from the build triggers.</a:t>
            </a:r>
          </a:p>
          <a:p>
            <a:r>
              <a:rPr lang="en-US" b="0" i="0" dirty="0">
                <a:solidFill>
                  <a:srgbClr val="221D1F"/>
                </a:solidFill>
                <a:effectLst/>
                <a:latin typeface="Mulish"/>
              </a:rPr>
              <a:t>you must specify the project(Job) names in the </a:t>
            </a:r>
            <a:r>
              <a:rPr lang="en-US" b="1" i="0" dirty="0">
                <a:solidFill>
                  <a:srgbClr val="221D1F"/>
                </a:solidFill>
                <a:effectLst/>
                <a:latin typeface="Mulish"/>
              </a:rPr>
              <a:t>Projects to watch</a:t>
            </a:r>
            <a:r>
              <a:rPr lang="en-US" b="0" i="0" dirty="0">
                <a:solidFill>
                  <a:srgbClr val="221D1F"/>
                </a:solidFill>
                <a:effectLst/>
                <a:latin typeface="Mulish"/>
              </a:rPr>
              <a:t> field section and select one of the following options:</a:t>
            </a:r>
          </a:p>
          <a:p>
            <a:endParaRPr lang="en-IN" dirty="0"/>
          </a:p>
        </p:txBody>
      </p:sp>
      <p:pic>
        <p:nvPicPr>
          <p:cNvPr id="5" name="Picture 4">
            <a:extLst>
              <a:ext uri="{FF2B5EF4-FFF2-40B4-BE49-F238E27FC236}">
                <a16:creationId xmlns:a16="http://schemas.microsoft.com/office/drawing/2014/main" id="{B0B247AE-6BEB-4680-B28D-7F0A15A03F77}"/>
              </a:ext>
            </a:extLst>
          </p:cNvPr>
          <p:cNvPicPr>
            <a:picLocks noChangeAspect="1"/>
          </p:cNvPicPr>
          <p:nvPr/>
        </p:nvPicPr>
        <p:blipFill>
          <a:blip r:embed="rId2"/>
          <a:stretch>
            <a:fillRect/>
          </a:stretch>
        </p:blipFill>
        <p:spPr>
          <a:xfrm>
            <a:off x="970722" y="4001294"/>
            <a:ext cx="9271636" cy="2396433"/>
          </a:xfrm>
          <a:prstGeom prst="rect">
            <a:avLst/>
          </a:prstGeom>
        </p:spPr>
      </p:pic>
    </p:spTree>
    <p:extLst>
      <p:ext uri="{BB962C8B-B14F-4D97-AF65-F5344CB8AC3E}">
        <p14:creationId xmlns:p14="http://schemas.microsoft.com/office/powerpoint/2010/main" val="179033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BC7-3715-475D-8790-0AEBFC66130C}"/>
              </a:ext>
            </a:extLst>
          </p:cNvPr>
          <p:cNvSpPr>
            <a:spLocks noGrp="1"/>
          </p:cNvSpPr>
          <p:nvPr>
            <p:ph type="title"/>
          </p:nvPr>
        </p:nvSpPr>
        <p:spPr/>
        <p:txBody>
          <a:bodyPr/>
          <a:lstStyle/>
          <a:p>
            <a:r>
              <a:rPr lang="en-IN" b="1" i="0" dirty="0">
                <a:solidFill>
                  <a:srgbClr val="000000"/>
                </a:solidFill>
                <a:effectLst/>
                <a:latin typeface="Mulish"/>
              </a:rPr>
              <a:t>Build periodically</a:t>
            </a:r>
            <a:br>
              <a:rPr lang="en-IN" b="1" i="0" dirty="0">
                <a:solidFill>
                  <a:srgbClr val="000000"/>
                </a:solidFill>
                <a:effectLst/>
                <a:latin typeface="Mulish"/>
              </a:rPr>
            </a:br>
            <a:r>
              <a:rPr lang="en-IN" b="1" i="0" dirty="0">
                <a:solidFill>
                  <a:srgbClr val="000000"/>
                </a:solidFill>
                <a:effectLst/>
                <a:latin typeface="Mulish"/>
              </a:rPr>
              <a:t> </a:t>
            </a:r>
            <a:endParaRPr lang="en-IN" dirty="0"/>
          </a:p>
        </p:txBody>
      </p:sp>
      <p:sp>
        <p:nvSpPr>
          <p:cNvPr id="3" name="Content Placeholder 2">
            <a:extLst>
              <a:ext uri="{FF2B5EF4-FFF2-40B4-BE49-F238E27FC236}">
                <a16:creationId xmlns:a16="http://schemas.microsoft.com/office/drawing/2014/main" id="{64123CDA-857B-4AED-87AD-1654E7E28D35}"/>
              </a:ext>
            </a:extLst>
          </p:cNvPr>
          <p:cNvSpPr>
            <a:spLocks noGrp="1"/>
          </p:cNvSpPr>
          <p:nvPr>
            <p:ph idx="1"/>
          </p:nvPr>
        </p:nvSpPr>
        <p:spPr/>
        <p:txBody>
          <a:bodyPr/>
          <a:lstStyle/>
          <a:p>
            <a:pPr algn="l"/>
            <a:r>
              <a:rPr lang="en-US" b="0" i="0" dirty="0">
                <a:solidFill>
                  <a:srgbClr val="221D1F"/>
                </a:solidFill>
                <a:effectLst/>
                <a:latin typeface="Mulish"/>
              </a:rPr>
              <a:t>If you want to schedule your project build periodically then you should select the </a:t>
            </a:r>
            <a:r>
              <a:rPr lang="en-US" b="1" i="0" dirty="0">
                <a:solidFill>
                  <a:srgbClr val="221D1F"/>
                </a:solidFill>
                <a:effectLst/>
                <a:latin typeface="Mulish"/>
              </a:rPr>
              <a:t>Build periodically </a:t>
            </a:r>
            <a:r>
              <a:rPr lang="en-US" b="0" i="0" dirty="0">
                <a:solidFill>
                  <a:srgbClr val="221D1F"/>
                </a:solidFill>
                <a:effectLst/>
                <a:latin typeface="Mulish"/>
              </a:rPr>
              <a:t>option from the build triggers.</a:t>
            </a:r>
          </a:p>
          <a:p>
            <a:pPr algn="l"/>
            <a:r>
              <a:rPr lang="en-US" b="0" i="0" dirty="0">
                <a:solidFill>
                  <a:srgbClr val="221D1F"/>
                </a:solidFill>
                <a:effectLst/>
                <a:latin typeface="Mulish"/>
              </a:rPr>
              <a:t>You must specify the periodical duration of the project build in the scheduler field section</a:t>
            </a:r>
          </a:p>
          <a:p>
            <a:pPr algn="l"/>
            <a:endParaRPr lang="en-US" b="0" i="0" dirty="0">
              <a:solidFill>
                <a:srgbClr val="221D1F"/>
              </a:solidFill>
              <a:effectLst/>
              <a:latin typeface="Mulish"/>
            </a:endParaRPr>
          </a:p>
          <a:p>
            <a:endParaRPr lang="en-IN" dirty="0"/>
          </a:p>
        </p:txBody>
      </p:sp>
      <p:pic>
        <p:nvPicPr>
          <p:cNvPr id="5" name="Picture 4">
            <a:extLst>
              <a:ext uri="{FF2B5EF4-FFF2-40B4-BE49-F238E27FC236}">
                <a16:creationId xmlns:a16="http://schemas.microsoft.com/office/drawing/2014/main" id="{61C343A2-8D07-482F-9FD8-73D1C4766EE7}"/>
              </a:ext>
            </a:extLst>
          </p:cNvPr>
          <p:cNvPicPr>
            <a:picLocks noChangeAspect="1"/>
          </p:cNvPicPr>
          <p:nvPr/>
        </p:nvPicPr>
        <p:blipFill>
          <a:blip r:embed="rId2"/>
          <a:stretch>
            <a:fillRect/>
          </a:stretch>
        </p:blipFill>
        <p:spPr>
          <a:xfrm>
            <a:off x="1678281" y="3492106"/>
            <a:ext cx="8649907" cy="2819794"/>
          </a:xfrm>
          <a:prstGeom prst="rect">
            <a:avLst/>
          </a:prstGeom>
        </p:spPr>
      </p:pic>
    </p:spTree>
    <p:extLst>
      <p:ext uri="{BB962C8B-B14F-4D97-AF65-F5344CB8AC3E}">
        <p14:creationId xmlns:p14="http://schemas.microsoft.com/office/powerpoint/2010/main" val="3133407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50D0-5B65-43C9-BB03-2EBA3A66FEED}"/>
              </a:ext>
            </a:extLst>
          </p:cNvPr>
          <p:cNvSpPr>
            <a:spLocks noGrp="1"/>
          </p:cNvSpPr>
          <p:nvPr>
            <p:ph type="title"/>
          </p:nvPr>
        </p:nvSpPr>
        <p:spPr/>
        <p:txBody>
          <a:bodyPr/>
          <a:lstStyle/>
          <a:p>
            <a:r>
              <a:rPr lang="nb-NO" b="1" i="0" dirty="0">
                <a:solidFill>
                  <a:srgbClr val="000000"/>
                </a:solidFill>
                <a:effectLst/>
                <a:latin typeface="Mulish"/>
              </a:rPr>
              <a:t>GitHub webhook trigger for GITScm polling</a:t>
            </a:r>
            <a:br>
              <a:rPr lang="nb-NO" b="1" i="0" dirty="0">
                <a:solidFill>
                  <a:srgbClr val="000000"/>
                </a:solidFill>
                <a:effectLst/>
                <a:latin typeface="Mulish"/>
              </a:rPr>
            </a:br>
            <a:endParaRPr lang="en-IN" dirty="0"/>
          </a:p>
        </p:txBody>
      </p:sp>
      <p:sp>
        <p:nvSpPr>
          <p:cNvPr id="3" name="Content Placeholder 2">
            <a:extLst>
              <a:ext uri="{FF2B5EF4-FFF2-40B4-BE49-F238E27FC236}">
                <a16:creationId xmlns:a16="http://schemas.microsoft.com/office/drawing/2014/main" id="{E90C6A4C-8ED8-403A-A64D-883657E450EB}"/>
              </a:ext>
            </a:extLst>
          </p:cNvPr>
          <p:cNvSpPr>
            <a:spLocks noGrp="1"/>
          </p:cNvSpPr>
          <p:nvPr>
            <p:ph idx="1"/>
          </p:nvPr>
        </p:nvSpPr>
        <p:spPr/>
        <p:txBody>
          <a:bodyPr/>
          <a:lstStyle/>
          <a:p>
            <a:pPr algn="l"/>
            <a:r>
              <a:rPr lang="en-US" b="0" i="0" dirty="0">
                <a:solidFill>
                  <a:srgbClr val="221D1F"/>
                </a:solidFill>
                <a:effectLst/>
                <a:latin typeface="Mulish"/>
              </a:rPr>
              <a:t>A webhook is an HTTP callback, an HTTP POST that occurs when something happens through a simple event-notification via HTTP POST.</a:t>
            </a:r>
          </a:p>
          <a:p>
            <a:pPr algn="l"/>
            <a:r>
              <a:rPr lang="en-US" b="0" i="0" dirty="0">
                <a:solidFill>
                  <a:srgbClr val="221D1F"/>
                </a:solidFill>
                <a:effectLst/>
                <a:latin typeface="Mulish"/>
              </a:rPr>
              <a:t>GitHub webhooks in Jenkins are used to trigger the build whenever a developer commits something to the branch.</a:t>
            </a:r>
          </a:p>
          <a:p>
            <a:endParaRPr lang="en-IN" dirty="0"/>
          </a:p>
        </p:txBody>
      </p:sp>
    </p:spTree>
    <p:extLst>
      <p:ext uri="{BB962C8B-B14F-4D97-AF65-F5344CB8AC3E}">
        <p14:creationId xmlns:p14="http://schemas.microsoft.com/office/powerpoint/2010/main" val="369125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6BEC-8410-4B71-AD8B-07E548AE0015}"/>
              </a:ext>
            </a:extLst>
          </p:cNvPr>
          <p:cNvSpPr>
            <a:spLocks noGrp="1"/>
          </p:cNvSpPr>
          <p:nvPr>
            <p:ph type="title"/>
          </p:nvPr>
        </p:nvSpPr>
        <p:spPr/>
        <p:txBody>
          <a:bodyPr>
            <a:normAutofit fontScale="90000"/>
          </a:bodyPr>
          <a:lstStyle/>
          <a:p>
            <a:r>
              <a:rPr lang="en-US" dirty="0">
                <a:solidFill>
                  <a:srgbClr val="221D1F"/>
                </a:solidFill>
                <a:latin typeface="Mulish"/>
              </a:rPr>
              <a:t>T</a:t>
            </a:r>
            <a:r>
              <a:rPr lang="en-US" b="0" i="0" dirty="0">
                <a:solidFill>
                  <a:srgbClr val="221D1F"/>
                </a:solidFill>
                <a:effectLst/>
                <a:latin typeface="Mulish"/>
              </a:rPr>
              <a:t>o add build a webhook in GitHub and then add this webhook in Jenkins.</a:t>
            </a:r>
            <a:br>
              <a:rPr lang="en-US" b="0" i="0" dirty="0">
                <a:solidFill>
                  <a:srgbClr val="221D1F"/>
                </a:solidFill>
                <a:effectLst/>
                <a:latin typeface="Mulish"/>
              </a:rPr>
            </a:br>
            <a:endParaRPr lang="en-IN" dirty="0"/>
          </a:p>
        </p:txBody>
      </p:sp>
      <p:pic>
        <p:nvPicPr>
          <p:cNvPr id="5" name="Content Placeholder 4">
            <a:extLst>
              <a:ext uri="{FF2B5EF4-FFF2-40B4-BE49-F238E27FC236}">
                <a16:creationId xmlns:a16="http://schemas.microsoft.com/office/drawing/2014/main" id="{DBC53653-6433-45A6-90E9-ABC52E13964E}"/>
              </a:ext>
            </a:extLst>
          </p:cNvPr>
          <p:cNvPicPr>
            <a:picLocks noGrp="1" noChangeAspect="1"/>
          </p:cNvPicPr>
          <p:nvPr>
            <p:ph idx="1"/>
          </p:nvPr>
        </p:nvPicPr>
        <p:blipFill>
          <a:blip r:embed="rId2"/>
          <a:stretch>
            <a:fillRect/>
          </a:stretch>
        </p:blipFill>
        <p:spPr>
          <a:xfrm>
            <a:off x="1021116" y="1690688"/>
            <a:ext cx="9116185" cy="3463292"/>
          </a:xfrm>
        </p:spPr>
      </p:pic>
    </p:spTree>
    <p:extLst>
      <p:ext uri="{BB962C8B-B14F-4D97-AF65-F5344CB8AC3E}">
        <p14:creationId xmlns:p14="http://schemas.microsoft.com/office/powerpoint/2010/main" val="2082462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7F5C-62FF-4BF3-A369-B5507D46BD2C}"/>
              </a:ext>
            </a:extLst>
          </p:cNvPr>
          <p:cNvSpPr>
            <a:spLocks noGrp="1"/>
          </p:cNvSpPr>
          <p:nvPr>
            <p:ph type="title"/>
          </p:nvPr>
        </p:nvSpPr>
        <p:spPr/>
        <p:txBody>
          <a:bodyPr/>
          <a:lstStyle/>
          <a:p>
            <a:r>
              <a:rPr lang="en-IN" b="1" i="0" dirty="0">
                <a:solidFill>
                  <a:srgbClr val="000000"/>
                </a:solidFill>
                <a:effectLst/>
                <a:latin typeface="Mulish"/>
              </a:rPr>
              <a:t>Poll SCM</a:t>
            </a:r>
            <a:br>
              <a:rPr lang="en-IN" b="1" i="0" dirty="0">
                <a:solidFill>
                  <a:srgbClr val="000000"/>
                </a:solidFill>
                <a:effectLst/>
                <a:latin typeface="Mulish"/>
              </a:rPr>
            </a:br>
            <a:endParaRPr lang="en-IN" dirty="0"/>
          </a:p>
        </p:txBody>
      </p:sp>
      <p:sp>
        <p:nvSpPr>
          <p:cNvPr id="3" name="Content Placeholder 2">
            <a:extLst>
              <a:ext uri="{FF2B5EF4-FFF2-40B4-BE49-F238E27FC236}">
                <a16:creationId xmlns:a16="http://schemas.microsoft.com/office/drawing/2014/main" id="{6D930572-3EF3-4E8B-B8F4-F89BDDB86972}"/>
              </a:ext>
            </a:extLst>
          </p:cNvPr>
          <p:cNvSpPr>
            <a:spLocks noGrp="1"/>
          </p:cNvSpPr>
          <p:nvPr>
            <p:ph idx="1"/>
          </p:nvPr>
        </p:nvSpPr>
        <p:spPr/>
        <p:txBody>
          <a:bodyPr/>
          <a:lstStyle/>
          <a:p>
            <a:pPr algn="l"/>
            <a:r>
              <a:rPr lang="en-US" b="0" i="1" dirty="0">
                <a:solidFill>
                  <a:srgbClr val="221D1F"/>
                </a:solidFill>
                <a:effectLst/>
                <a:latin typeface="Mulish"/>
              </a:rPr>
              <a:t>Poll SCM</a:t>
            </a:r>
            <a:r>
              <a:rPr lang="en-US" b="0" i="0" dirty="0">
                <a:solidFill>
                  <a:srgbClr val="221D1F"/>
                </a:solidFill>
                <a:effectLst/>
                <a:latin typeface="Mulish"/>
              </a:rPr>
              <a:t> periodically polls the SCM to check whether changes were made (i.e. new commits) and builds the project if new commits were pushed since the last build.</a:t>
            </a:r>
          </a:p>
          <a:p>
            <a:pPr algn="l"/>
            <a:endParaRPr lang="en-US" b="0" i="0" dirty="0">
              <a:solidFill>
                <a:srgbClr val="221D1F"/>
              </a:solidFill>
              <a:effectLst/>
              <a:latin typeface="Mulish"/>
            </a:endParaRPr>
          </a:p>
          <a:p>
            <a:pPr algn="l"/>
            <a:r>
              <a:rPr lang="en-US" b="0" i="0" dirty="0">
                <a:solidFill>
                  <a:srgbClr val="221D1F"/>
                </a:solidFill>
                <a:effectLst/>
                <a:latin typeface="Mulish"/>
              </a:rPr>
              <a:t>You must schedule the polling duration in the scheduler field. </a:t>
            </a:r>
          </a:p>
          <a:p>
            <a:pPr algn="l"/>
            <a:endParaRPr lang="en-US" dirty="0">
              <a:solidFill>
                <a:srgbClr val="221D1F"/>
              </a:solidFill>
              <a:latin typeface="Mulish"/>
            </a:endParaRPr>
          </a:p>
          <a:p>
            <a:pPr algn="l"/>
            <a:r>
              <a:rPr lang="en-US" b="0" i="0" dirty="0">
                <a:solidFill>
                  <a:srgbClr val="221D1F"/>
                </a:solidFill>
                <a:effectLst/>
                <a:latin typeface="Mulish"/>
              </a:rPr>
              <a:t>After successfully scheduled, the scheduler polls the SCM according to your specified duration in scheduler field and builds the project if new commits were pushed since the last build.</a:t>
            </a:r>
          </a:p>
          <a:p>
            <a:endParaRPr lang="en-IN" dirty="0"/>
          </a:p>
        </p:txBody>
      </p:sp>
    </p:spTree>
    <p:extLst>
      <p:ext uri="{BB962C8B-B14F-4D97-AF65-F5344CB8AC3E}">
        <p14:creationId xmlns:p14="http://schemas.microsoft.com/office/powerpoint/2010/main" val="46243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44DB-34CF-4D9D-9FD4-D63E90CBD5C7}"/>
              </a:ext>
            </a:extLst>
          </p:cNvPr>
          <p:cNvSpPr>
            <a:spLocks noGrp="1"/>
          </p:cNvSpPr>
          <p:nvPr>
            <p:ph type="title"/>
          </p:nvPr>
        </p:nvSpPr>
        <p:spPr/>
        <p:txBody>
          <a:bodyPr/>
          <a:lstStyle/>
          <a:p>
            <a:r>
              <a:rPr lang="en-US" b="1" dirty="0"/>
              <a:t>Build servers and infrastructure as code</a:t>
            </a:r>
            <a:endParaRPr lang="en-IN" b="1" dirty="0"/>
          </a:p>
        </p:txBody>
      </p:sp>
      <p:sp>
        <p:nvSpPr>
          <p:cNvPr id="3" name="Content Placeholder 2">
            <a:extLst>
              <a:ext uri="{FF2B5EF4-FFF2-40B4-BE49-F238E27FC236}">
                <a16:creationId xmlns:a16="http://schemas.microsoft.com/office/drawing/2014/main" id="{1F1B1A79-43D8-4966-965B-9C978E25E20C}"/>
              </a:ext>
            </a:extLst>
          </p:cNvPr>
          <p:cNvSpPr>
            <a:spLocks noGrp="1"/>
          </p:cNvSpPr>
          <p:nvPr>
            <p:ph idx="1"/>
          </p:nvPr>
        </p:nvSpPr>
        <p:spPr/>
        <p:txBody>
          <a:bodyPr/>
          <a:lstStyle/>
          <a:p>
            <a:r>
              <a:rPr lang="en-US" dirty="0"/>
              <a:t>The disparity between GUI-based tools like Jenkins and the principle in DevOps that infrastructure should be defined as code. </a:t>
            </a:r>
            <a:endParaRPr lang="en-US" b="1" dirty="0"/>
          </a:p>
          <a:p>
            <a:r>
              <a:rPr lang="en-US" b="1" dirty="0"/>
              <a:t>Impedance Mismatch</a:t>
            </a:r>
            <a:r>
              <a:rPr lang="en-US" dirty="0"/>
              <a:t>: Jenkins, </a:t>
            </a:r>
            <a:r>
              <a:rPr lang="en-US" b="1" dirty="0"/>
              <a:t>GUI-driven</a:t>
            </a:r>
            <a:r>
              <a:rPr lang="en-US" dirty="0"/>
              <a:t>, meaning its configuration and job definitions are primarily managed through its web interface. </a:t>
            </a:r>
          </a:p>
          <a:p>
            <a:r>
              <a:rPr lang="en-US" dirty="0"/>
              <a:t>While job descriptors can be stored as </a:t>
            </a:r>
            <a:r>
              <a:rPr lang="en-US" b="1" dirty="0"/>
              <a:t>text files </a:t>
            </a:r>
            <a:r>
              <a:rPr lang="en-US" dirty="0"/>
              <a:t>(e.g., </a:t>
            </a:r>
            <a:r>
              <a:rPr lang="en-US" dirty="0" err="1"/>
              <a:t>Jenkinsfiles</a:t>
            </a:r>
            <a:r>
              <a:rPr lang="en-US" dirty="0"/>
              <a:t>), modifying them directly via the web UI is more common. </a:t>
            </a:r>
          </a:p>
          <a:p>
            <a:r>
              <a:rPr lang="en-US" dirty="0"/>
              <a:t>This contrasts with the DevOps principle of defining infrastructure and processes as code.</a:t>
            </a:r>
            <a:endParaRPr lang="en-IN" dirty="0"/>
          </a:p>
        </p:txBody>
      </p:sp>
    </p:spTree>
    <p:extLst>
      <p:ext uri="{BB962C8B-B14F-4D97-AF65-F5344CB8AC3E}">
        <p14:creationId xmlns:p14="http://schemas.microsoft.com/office/powerpoint/2010/main" val="158799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D4F1-3C76-4489-96A9-98F45B8EC921}"/>
              </a:ext>
            </a:extLst>
          </p:cNvPr>
          <p:cNvSpPr>
            <a:spLocks noGrp="1"/>
          </p:cNvSpPr>
          <p:nvPr>
            <p:ph type="title"/>
          </p:nvPr>
        </p:nvSpPr>
        <p:spPr/>
        <p:txBody>
          <a:bodyPr/>
          <a:lstStyle/>
          <a:p>
            <a:r>
              <a:rPr lang="en-US" b="1" dirty="0"/>
              <a:t>Building code in the context of DevOps serves several crucial purposes:</a:t>
            </a:r>
            <a:endParaRPr lang="en-IN" b="1" dirty="0"/>
          </a:p>
        </p:txBody>
      </p:sp>
      <p:sp>
        <p:nvSpPr>
          <p:cNvPr id="3" name="Content Placeholder 2">
            <a:extLst>
              <a:ext uri="{FF2B5EF4-FFF2-40B4-BE49-F238E27FC236}">
                <a16:creationId xmlns:a16="http://schemas.microsoft.com/office/drawing/2014/main" id="{2C096DF9-1F2A-4257-BC63-217F313C267D}"/>
              </a:ext>
            </a:extLst>
          </p:cNvPr>
          <p:cNvSpPr>
            <a:spLocks noGrp="1"/>
          </p:cNvSpPr>
          <p:nvPr>
            <p:ph idx="1"/>
          </p:nvPr>
        </p:nvSpPr>
        <p:spPr/>
        <p:txBody>
          <a:bodyPr>
            <a:normAutofit fontScale="92500"/>
          </a:bodyPr>
          <a:lstStyle/>
          <a:p>
            <a:pPr algn="just"/>
            <a:r>
              <a:rPr lang="en-IN" b="1" dirty="0"/>
              <a:t>Compilation: </a:t>
            </a:r>
            <a:r>
              <a:rPr lang="en-US" dirty="0"/>
              <a:t>The source code is compiled into executable code or bytecode that can run on the intended environment.</a:t>
            </a:r>
          </a:p>
          <a:p>
            <a:pPr algn="just"/>
            <a:r>
              <a:rPr lang="en-IN" b="1" dirty="0"/>
              <a:t>Linting</a:t>
            </a:r>
            <a:r>
              <a:rPr lang="en-IN" dirty="0"/>
              <a:t>: </a:t>
            </a:r>
            <a:r>
              <a:rPr lang="en-US" dirty="0"/>
              <a:t>Checking the code for errors and generating code quality measures by means of static code analysis.</a:t>
            </a:r>
          </a:p>
          <a:p>
            <a:pPr algn="just"/>
            <a:r>
              <a:rPr lang="en-IN" b="1" dirty="0"/>
              <a:t>Unit Testing</a:t>
            </a:r>
            <a:r>
              <a:rPr lang="en-IN" dirty="0"/>
              <a:t>:</a:t>
            </a:r>
            <a:r>
              <a:rPr lang="en-US" dirty="0"/>
              <a:t>This involves running controlled tests on small, isolated parts of the codebase (units) to ensure they function correctly in isolation. </a:t>
            </a:r>
          </a:p>
          <a:p>
            <a:pPr algn="just"/>
            <a:r>
              <a:rPr lang="en-US" b="1" dirty="0"/>
              <a:t>Artifact Generation</a:t>
            </a:r>
            <a:r>
              <a:rPr lang="en-US" dirty="0"/>
              <a:t>: Once the code has been compiled, linted, and tested, artifacts are generated. These artifacts are the output of the build process and are typically executable binaries, libraries, configuration files, documentation, or any other files required for deployment.</a:t>
            </a:r>
            <a:endParaRPr lang="en-IN" dirty="0"/>
          </a:p>
        </p:txBody>
      </p:sp>
    </p:spTree>
    <p:extLst>
      <p:ext uri="{BB962C8B-B14F-4D97-AF65-F5344CB8AC3E}">
        <p14:creationId xmlns:p14="http://schemas.microsoft.com/office/powerpoint/2010/main" val="2390662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19CD-3D33-4B73-A4B0-C394197A3B24}"/>
              </a:ext>
            </a:extLst>
          </p:cNvPr>
          <p:cNvSpPr>
            <a:spLocks noGrp="1"/>
          </p:cNvSpPr>
          <p:nvPr>
            <p:ph type="title"/>
          </p:nvPr>
        </p:nvSpPr>
        <p:spPr/>
        <p:txBody>
          <a:bodyPr/>
          <a:lstStyle/>
          <a:p>
            <a:r>
              <a:rPr lang="en-IN" b="1" dirty="0"/>
              <a:t>Building by dependency order</a:t>
            </a:r>
          </a:p>
        </p:txBody>
      </p:sp>
      <p:sp>
        <p:nvSpPr>
          <p:cNvPr id="3" name="Content Placeholder 2">
            <a:extLst>
              <a:ext uri="{FF2B5EF4-FFF2-40B4-BE49-F238E27FC236}">
                <a16:creationId xmlns:a16="http://schemas.microsoft.com/office/drawing/2014/main" id="{72757365-0F78-405D-B7FD-6575FC4E3AA9}"/>
              </a:ext>
            </a:extLst>
          </p:cNvPr>
          <p:cNvSpPr>
            <a:spLocks noGrp="1"/>
          </p:cNvSpPr>
          <p:nvPr>
            <p:ph idx="1"/>
          </p:nvPr>
        </p:nvSpPr>
        <p:spPr/>
        <p:txBody>
          <a:bodyPr/>
          <a:lstStyle/>
          <a:p>
            <a:r>
              <a:rPr lang="en-US" dirty="0"/>
              <a:t>Many build tools have the concept of a build tree where dependencies are built in the order required for the build to complete, since parts of the build might depend on other parts.</a:t>
            </a:r>
          </a:p>
          <a:p>
            <a:endParaRPr lang="en-US" dirty="0"/>
          </a:p>
          <a:p>
            <a:endParaRPr lang="en-IN" dirty="0"/>
          </a:p>
        </p:txBody>
      </p:sp>
      <p:pic>
        <p:nvPicPr>
          <p:cNvPr id="5" name="Picture 4">
            <a:extLst>
              <a:ext uri="{FF2B5EF4-FFF2-40B4-BE49-F238E27FC236}">
                <a16:creationId xmlns:a16="http://schemas.microsoft.com/office/drawing/2014/main" id="{3CA0529D-CC81-49DF-A2BF-6D3B3DB0EEC7}"/>
              </a:ext>
            </a:extLst>
          </p:cNvPr>
          <p:cNvPicPr>
            <a:picLocks noChangeAspect="1"/>
          </p:cNvPicPr>
          <p:nvPr/>
        </p:nvPicPr>
        <p:blipFill>
          <a:blip r:embed="rId2"/>
          <a:stretch>
            <a:fillRect/>
          </a:stretch>
        </p:blipFill>
        <p:spPr>
          <a:xfrm>
            <a:off x="2299450" y="3429000"/>
            <a:ext cx="7593100" cy="1429664"/>
          </a:xfrm>
          <a:prstGeom prst="rect">
            <a:avLst/>
          </a:prstGeom>
        </p:spPr>
      </p:pic>
    </p:spTree>
    <p:extLst>
      <p:ext uri="{BB962C8B-B14F-4D97-AF65-F5344CB8AC3E}">
        <p14:creationId xmlns:p14="http://schemas.microsoft.com/office/powerpoint/2010/main" val="54539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8B5C-0AB1-4472-9031-941BEF8EA74F}"/>
              </a:ext>
            </a:extLst>
          </p:cNvPr>
          <p:cNvSpPr>
            <a:spLocks noGrp="1"/>
          </p:cNvSpPr>
          <p:nvPr>
            <p:ph type="title"/>
          </p:nvPr>
        </p:nvSpPr>
        <p:spPr/>
        <p:txBody>
          <a:bodyPr/>
          <a:lstStyle/>
          <a:p>
            <a:r>
              <a:rPr lang="en-CA" b="1" dirty="0"/>
              <a:t>Alternative build servers</a:t>
            </a:r>
            <a:endParaRPr lang="en-IN" b="1" dirty="0"/>
          </a:p>
        </p:txBody>
      </p:sp>
      <p:sp>
        <p:nvSpPr>
          <p:cNvPr id="3" name="Content Placeholder 2">
            <a:extLst>
              <a:ext uri="{FF2B5EF4-FFF2-40B4-BE49-F238E27FC236}">
                <a16:creationId xmlns:a16="http://schemas.microsoft.com/office/drawing/2014/main" id="{ED7C2A68-4C33-4E0B-941E-2FD3FC718ECE}"/>
              </a:ext>
            </a:extLst>
          </p:cNvPr>
          <p:cNvSpPr>
            <a:spLocks noGrp="1"/>
          </p:cNvSpPr>
          <p:nvPr>
            <p:ph idx="1"/>
          </p:nvPr>
        </p:nvSpPr>
        <p:spPr/>
        <p:txBody>
          <a:bodyPr/>
          <a:lstStyle/>
          <a:p>
            <a:r>
              <a:rPr lang="en-US" b="1" dirty="0"/>
              <a:t>Travis CI</a:t>
            </a:r>
            <a:r>
              <a:rPr lang="en-US" dirty="0"/>
              <a:t>:</a:t>
            </a:r>
          </a:p>
          <a:p>
            <a:pPr>
              <a:buFont typeface="Arial" panose="020B0604020202020204" pitchFamily="34" charset="0"/>
              <a:buChar char="•"/>
            </a:pPr>
            <a:r>
              <a:rPr lang="en-US" b="1" dirty="0"/>
              <a:t>Description</a:t>
            </a:r>
            <a:r>
              <a:rPr lang="en-US" dirty="0"/>
              <a:t>: Travis CI is a hosted CI/CD service that is particularly popular among open source projects. It integrates seamlessly with GitHub and Bitbucket repositories.</a:t>
            </a:r>
          </a:p>
          <a:p>
            <a:pPr>
              <a:buFont typeface="Arial" panose="020B0604020202020204" pitchFamily="34" charset="0"/>
              <a:buChar char="•"/>
            </a:pPr>
            <a:r>
              <a:rPr lang="en-US" b="1" dirty="0"/>
              <a:t>Key Features</a:t>
            </a:r>
            <a:r>
              <a:rPr lang="en-US" dirty="0"/>
              <a:t>: Supports automatic testing and deployment for GitHub and Bitbucket projects, YAML-based configuration, and a scalable cloud-based infrastructure.</a:t>
            </a:r>
          </a:p>
          <a:p>
            <a:pPr>
              <a:buFont typeface="Arial" panose="020B0604020202020204" pitchFamily="34" charset="0"/>
              <a:buChar char="•"/>
            </a:pPr>
            <a:r>
              <a:rPr lang="en-US" b="1" dirty="0"/>
              <a:t>Advantages</a:t>
            </a:r>
            <a:r>
              <a:rPr lang="en-US" dirty="0"/>
              <a:t>: Easy setup for open source projects, good integration with version control systems, and a straightforward YAML configuration for pipelines.</a:t>
            </a:r>
          </a:p>
          <a:p>
            <a:endParaRPr lang="en-IN" dirty="0"/>
          </a:p>
        </p:txBody>
      </p:sp>
    </p:spTree>
    <p:extLst>
      <p:ext uri="{BB962C8B-B14F-4D97-AF65-F5344CB8AC3E}">
        <p14:creationId xmlns:p14="http://schemas.microsoft.com/office/powerpoint/2010/main" val="226313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518F-ECFA-4C5A-B0D3-1427C070E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0F0BC-B476-4631-8C9B-B0F85852AD3F}"/>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Buildbot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Description</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Buildbot</a:t>
            </a:r>
            <a:r>
              <a:rPr kumimoji="0" lang="en-US" altLang="en-US" sz="2800" b="0" i="0" u="none" strike="noStrike" cap="none" normalizeH="0" baseline="0" dirty="0">
                <a:ln>
                  <a:noFill/>
                </a:ln>
                <a:solidFill>
                  <a:schemeClr val="tx1"/>
                </a:solidFill>
                <a:effectLst/>
                <a:latin typeface="Arial" panose="020B0604020202020204" pitchFamily="34" charset="0"/>
              </a:rPr>
              <a:t> is an open-source CI/CD framework written in Python. It offers flexibility and configurability, allowing users to define build processes through Python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 Highly customizable, supports distributed builds, and integrates well with various version control systems and notification mechanisms.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Advantages</a:t>
            </a:r>
            <a:r>
              <a:rPr kumimoji="0" lang="en-US" altLang="en-US" sz="2800" b="0" i="0" u="none" strike="noStrike" cap="none" normalizeH="0" baseline="0" dirty="0">
                <a:ln>
                  <a:noFill/>
                </a:ln>
                <a:solidFill>
                  <a:schemeClr val="tx1"/>
                </a:solidFill>
                <a:effectLst/>
                <a:latin typeface="Arial" panose="020B0604020202020204" pitchFamily="34" charset="0"/>
              </a:rPr>
              <a:t>: Ideal for teams needing deep customization and control over their build processes, particularly those comfortable with Python scripting.</a:t>
            </a:r>
          </a:p>
          <a:p>
            <a:endParaRPr lang="en-IN" dirty="0"/>
          </a:p>
        </p:txBody>
      </p:sp>
    </p:spTree>
    <p:extLst>
      <p:ext uri="{BB962C8B-B14F-4D97-AF65-F5344CB8AC3E}">
        <p14:creationId xmlns:p14="http://schemas.microsoft.com/office/powerpoint/2010/main" val="1611460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E136-62FA-4752-9B61-637DD05A59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45AA05-19BF-45DC-9DC1-795EF8BC11F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GitLab CI/CD</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Description</a:t>
            </a:r>
            <a:r>
              <a:rPr kumimoji="0" lang="en-US" altLang="en-US" sz="2800" b="0" i="0" u="none" strike="noStrike" cap="none" normalizeH="0" baseline="0" dirty="0">
                <a:ln>
                  <a:noFill/>
                </a:ln>
                <a:solidFill>
                  <a:schemeClr val="tx1"/>
                </a:solidFill>
                <a:effectLst/>
                <a:latin typeface="Arial" panose="020B0604020202020204" pitchFamily="34" charset="0"/>
              </a:rPr>
              <a:t>: GitLab offers built-in CI/CD capabilities as part of its integrated DevOps platform. It uses </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gitlab-ci.yml</a:t>
            </a:r>
            <a:r>
              <a:rPr kumimoji="0" lang="en-US" altLang="en-US" sz="1600" b="0" i="0" u="none" strike="noStrike" cap="none" normalizeH="0" baseline="0" dirty="0">
                <a:ln>
                  <a:noFill/>
                </a:ln>
                <a:solidFill>
                  <a:schemeClr val="tx1"/>
                </a:solidFill>
                <a:effectLst/>
              </a:rPr>
              <a:t> files for defining pipelines, emphasizing infrastructure as code principles.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 Provides end-to-end DevOps capabilities within a single platform, including version control, issue tracking, CI/CD,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Advantages</a:t>
            </a:r>
            <a:r>
              <a:rPr kumimoji="0" lang="en-US" altLang="en-US" sz="2800" b="0" i="0" u="none" strike="noStrike" cap="none" normalizeH="0" baseline="0" dirty="0">
                <a:ln>
                  <a:noFill/>
                </a:ln>
                <a:solidFill>
                  <a:schemeClr val="tx1"/>
                </a:solidFill>
                <a:effectLst/>
                <a:latin typeface="Arial" panose="020B0604020202020204" pitchFamily="34" charset="0"/>
              </a:rPr>
              <a:t>: Offers tight integration with GitLab’s version control system, enabling seamless workflows from code changes to deployment.</a:t>
            </a:r>
          </a:p>
          <a:p>
            <a:endParaRPr lang="en-IN" dirty="0"/>
          </a:p>
        </p:txBody>
      </p:sp>
    </p:spTree>
    <p:extLst>
      <p:ext uri="{BB962C8B-B14F-4D97-AF65-F5344CB8AC3E}">
        <p14:creationId xmlns:p14="http://schemas.microsoft.com/office/powerpoint/2010/main" val="311793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529B-1A8E-4F7A-8987-C4D648E92037}"/>
              </a:ext>
            </a:extLst>
          </p:cNvPr>
          <p:cNvSpPr>
            <a:spLocks noGrp="1"/>
          </p:cNvSpPr>
          <p:nvPr>
            <p:ph type="title"/>
          </p:nvPr>
        </p:nvSpPr>
        <p:spPr/>
        <p:txBody>
          <a:bodyPr/>
          <a:lstStyle/>
          <a:p>
            <a:r>
              <a:rPr lang="en-CA" b="1" dirty="0"/>
              <a:t>Build tools</a:t>
            </a:r>
            <a:endParaRPr lang="en-IN" b="1" dirty="0"/>
          </a:p>
        </p:txBody>
      </p:sp>
      <p:sp>
        <p:nvSpPr>
          <p:cNvPr id="3" name="Content Placeholder 2">
            <a:extLst>
              <a:ext uri="{FF2B5EF4-FFF2-40B4-BE49-F238E27FC236}">
                <a16:creationId xmlns:a16="http://schemas.microsoft.com/office/drawing/2014/main" id="{FCFFBEBB-DBA7-4008-8C06-9120E8C79A0D}"/>
              </a:ext>
            </a:extLst>
          </p:cNvPr>
          <p:cNvSpPr>
            <a:spLocks noGrp="1"/>
          </p:cNvSpPr>
          <p:nvPr>
            <p:ph idx="1"/>
          </p:nvPr>
        </p:nvSpPr>
        <p:spPr/>
        <p:txBody>
          <a:bodyPr/>
          <a:lstStyle/>
          <a:p>
            <a:r>
              <a:rPr lang="en-US" dirty="0"/>
              <a:t>For Java, there is Maven, Gradle, and Ant </a:t>
            </a:r>
          </a:p>
          <a:p>
            <a:r>
              <a:rPr lang="en-US" dirty="0"/>
              <a:t>For C and C++, there is Make in many different flavors </a:t>
            </a:r>
          </a:p>
          <a:p>
            <a:r>
              <a:rPr lang="en-US" dirty="0"/>
              <a:t>For Clojure, a language on the JVM, there is Leiningen and Boot apart from Maven </a:t>
            </a:r>
          </a:p>
          <a:p>
            <a:r>
              <a:rPr lang="en-US" dirty="0"/>
              <a:t>For JavaScript, there is Grunt </a:t>
            </a:r>
          </a:p>
          <a:p>
            <a:r>
              <a:rPr lang="en-US" dirty="0"/>
              <a:t>For Scala, there is </a:t>
            </a:r>
            <a:r>
              <a:rPr lang="en-US" dirty="0" err="1"/>
              <a:t>sbt</a:t>
            </a:r>
            <a:r>
              <a:rPr lang="en-US" dirty="0"/>
              <a:t> </a:t>
            </a:r>
          </a:p>
          <a:p>
            <a:r>
              <a:rPr lang="en-US" dirty="0"/>
              <a:t>For Ruby, we have Rake  </a:t>
            </a:r>
          </a:p>
        </p:txBody>
      </p:sp>
    </p:spTree>
    <p:extLst>
      <p:ext uri="{BB962C8B-B14F-4D97-AF65-F5344CB8AC3E}">
        <p14:creationId xmlns:p14="http://schemas.microsoft.com/office/powerpoint/2010/main" val="151566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C0BF-68AB-400B-9083-C17321E0438E}"/>
              </a:ext>
            </a:extLst>
          </p:cNvPr>
          <p:cNvSpPr>
            <a:spLocks noGrp="1"/>
          </p:cNvSpPr>
          <p:nvPr>
            <p:ph type="title"/>
          </p:nvPr>
        </p:nvSpPr>
        <p:spPr/>
        <p:txBody>
          <a:bodyPr/>
          <a:lstStyle/>
          <a:p>
            <a:r>
              <a:rPr lang="en-IN" b="1" dirty="0"/>
              <a:t>The Jenkins build server</a:t>
            </a:r>
          </a:p>
        </p:txBody>
      </p:sp>
      <p:sp>
        <p:nvSpPr>
          <p:cNvPr id="3" name="Content Placeholder 2">
            <a:extLst>
              <a:ext uri="{FF2B5EF4-FFF2-40B4-BE49-F238E27FC236}">
                <a16:creationId xmlns:a16="http://schemas.microsoft.com/office/drawing/2014/main" id="{40F697C2-F4BA-497B-8606-9EEC84659A1F}"/>
              </a:ext>
            </a:extLst>
          </p:cNvPr>
          <p:cNvSpPr>
            <a:spLocks noGrp="1"/>
          </p:cNvSpPr>
          <p:nvPr>
            <p:ph idx="1"/>
          </p:nvPr>
        </p:nvSpPr>
        <p:spPr/>
        <p:txBody>
          <a:bodyPr/>
          <a:lstStyle/>
          <a:p>
            <a:r>
              <a:rPr lang="en-US" dirty="0"/>
              <a:t>Jenkins is a widely-used open-source automation server that helps automate the software development process, including building, testing, and deploying applications. </a:t>
            </a:r>
          </a:p>
          <a:p>
            <a:r>
              <a:rPr lang="en-US" dirty="0"/>
              <a:t>It supports a wide range of plugins to extend its functionality and integrates with various tools and technologies.</a:t>
            </a:r>
          </a:p>
          <a:p>
            <a:r>
              <a:rPr lang="en-IN" b="1" dirty="0"/>
              <a:t>Starting Jenkins</a:t>
            </a:r>
            <a:r>
              <a:rPr lang="en-IN" dirty="0"/>
              <a:t>: </a:t>
            </a:r>
            <a:r>
              <a:rPr lang="en-IN" dirty="0" err="1"/>
              <a:t>sudo</a:t>
            </a:r>
            <a:r>
              <a:rPr lang="en-IN" dirty="0"/>
              <a:t> </a:t>
            </a:r>
            <a:r>
              <a:rPr lang="en-IN" dirty="0" err="1"/>
              <a:t>systemctl</a:t>
            </a:r>
            <a:r>
              <a:rPr lang="en-IN" dirty="0"/>
              <a:t> start Jenkins</a:t>
            </a:r>
          </a:p>
          <a:p>
            <a:r>
              <a:rPr lang="en-IN" b="1" dirty="0"/>
              <a:t>Accessing Jenkins</a:t>
            </a:r>
            <a:r>
              <a:rPr lang="en-IN" dirty="0"/>
              <a:t>:</a:t>
            </a:r>
            <a:r>
              <a:rPr lang="en-US" dirty="0"/>
              <a:t>By default, Jenkins runs on port 8080. You can access the Jenkins web interface using your server's IP address or domain name followed by port 8080 </a:t>
            </a:r>
            <a:endParaRPr lang="en-IN" dirty="0"/>
          </a:p>
          <a:p>
            <a:endParaRPr lang="en-IN" dirty="0"/>
          </a:p>
        </p:txBody>
      </p:sp>
    </p:spTree>
    <p:extLst>
      <p:ext uri="{BB962C8B-B14F-4D97-AF65-F5344CB8AC3E}">
        <p14:creationId xmlns:p14="http://schemas.microsoft.com/office/powerpoint/2010/main" val="302841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E85D-68D9-411B-B56D-DBCB7502F3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465797-CF0B-4E17-B96F-839DC420C517}"/>
              </a:ext>
            </a:extLst>
          </p:cNvPr>
          <p:cNvSpPr>
            <a:spLocks noGrp="1"/>
          </p:cNvSpPr>
          <p:nvPr>
            <p:ph idx="1"/>
          </p:nvPr>
        </p:nvSpPr>
        <p:spPr/>
        <p:txBody>
          <a:bodyPr>
            <a:normAutofit/>
          </a:bodyPr>
          <a:lstStyle/>
          <a:p>
            <a:r>
              <a:rPr lang="en-US" b="1" dirty="0"/>
              <a:t>Install Plugins</a:t>
            </a:r>
            <a:r>
              <a:rPr lang="en-US" dirty="0"/>
              <a:t>: Install any additional plugins needed for your Java project, such as Git plugin for version control integration, Maven or Gradle plugin for build tools support, and any testing plugins.</a:t>
            </a:r>
          </a:p>
          <a:p>
            <a:r>
              <a:rPr lang="en-US" b="1" dirty="0"/>
              <a:t>Create a New Jenkins Job (Pipeline)</a:t>
            </a:r>
          </a:p>
          <a:p>
            <a:r>
              <a:rPr lang="en-US" b="1" dirty="0"/>
              <a:t>Create New Item</a:t>
            </a:r>
            <a:r>
              <a:rPr lang="en-US" dirty="0"/>
              <a:t>: From the Jenkins dashboard, click on "New Item" to create a new job.</a:t>
            </a:r>
          </a:p>
          <a:p>
            <a:r>
              <a:rPr lang="en-US" b="1" dirty="0"/>
              <a:t>Enter Job details: </a:t>
            </a:r>
            <a:r>
              <a:rPr lang="en-US" dirty="0"/>
              <a:t>Provide a name of your job. Select pipeline as the job and click ok.</a:t>
            </a:r>
          </a:p>
          <a:p>
            <a:endParaRPr lang="en-US" dirty="0"/>
          </a:p>
          <a:p>
            <a:endParaRPr lang="en-US" dirty="0"/>
          </a:p>
        </p:txBody>
      </p:sp>
    </p:spTree>
    <p:extLst>
      <p:ext uri="{BB962C8B-B14F-4D97-AF65-F5344CB8AC3E}">
        <p14:creationId xmlns:p14="http://schemas.microsoft.com/office/powerpoint/2010/main" val="45508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4DF3-8054-4297-8FF6-7647C7D172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C8F860-4E82-46CA-A93B-972F387CC957}"/>
              </a:ext>
            </a:extLst>
          </p:cNvPr>
          <p:cNvSpPr>
            <a:spLocks noGrp="1"/>
          </p:cNvSpPr>
          <p:nvPr>
            <p:ph idx="1"/>
          </p:nvPr>
        </p:nvSpPr>
        <p:spPr/>
        <p:txBody>
          <a:bodyPr/>
          <a:lstStyle/>
          <a:p>
            <a:r>
              <a:rPr lang="en-IN" b="1" dirty="0"/>
              <a:t>Configure Jenkins Pipeline</a:t>
            </a:r>
          </a:p>
          <a:p>
            <a:pPr lvl="1"/>
            <a:r>
              <a:rPr lang="en-US" b="1" dirty="0"/>
              <a:t>Pipeline Script</a:t>
            </a:r>
            <a:r>
              <a:rPr lang="en-US" dirty="0"/>
              <a:t>: In the job configuration page, scroll down to the Pipeline section.</a:t>
            </a:r>
          </a:p>
          <a:p>
            <a:pPr lvl="1"/>
            <a:r>
              <a:rPr lang="en-US" b="1" dirty="0"/>
              <a:t>Pipeline Definition</a:t>
            </a:r>
            <a:r>
              <a:rPr lang="en-US" dirty="0"/>
              <a:t>: Choose whether to define the pipeline script directly in Jenkins or from a source code repository (e.g., </a:t>
            </a:r>
            <a:r>
              <a:rPr lang="en-US" dirty="0" err="1"/>
              <a:t>Jenkinsfile</a:t>
            </a:r>
            <a:r>
              <a:rPr lang="en-US" dirty="0"/>
              <a:t> in Git).</a:t>
            </a:r>
            <a:r>
              <a:rPr lang="en-IN" dirty="0"/>
              <a:t>   </a:t>
            </a:r>
          </a:p>
          <a:p>
            <a:r>
              <a:rPr lang="en-US" b="1" dirty="0"/>
              <a:t>Save and Build</a:t>
            </a:r>
          </a:p>
          <a:p>
            <a:pPr lvl="1"/>
            <a:r>
              <a:rPr lang="en-US" b="1" dirty="0"/>
              <a:t>Save Pipeline</a:t>
            </a:r>
            <a:r>
              <a:rPr lang="en-US" dirty="0"/>
              <a:t>: Save your pipeline configuration.</a:t>
            </a:r>
          </a:p>
          <a:p>
            <a:pPr lvl="1"/>
            <a:r>
              <a:rPr lang="en-US" b="1" dirty="0"/>
              <a:t>Build</a:t>
            </a:r>
            <a:r>
              <a:rPr lang="en-US" dirty="0"/>
              <a:t>: Click on "Build Now" to trigger a build of your Java project.</a:t>
            </a:r>
          </a:p>
          <a:p>
            <a:endParaRPr lang="en-IN" dirty="0"/>
          </a:p>
          <a:p>
            <a:endParaRPr lang="en-IN" dirty="0"/>
          </a:p>
        </p:txBody>
      </p:sp>
    </p:spTree>
    <p:extLst>
      <p:ext uri="{BB962C8B-B14F-4D97-AF65-F5344CB8AC3E}">
        <p14:creationId xmlns:p14="http://schemas.microsoft.com/office/powerpoint/2010/main" val="142253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664C-45B2-41DA-BCBF-55E40007F6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1DA0F8-7DC2-4BE6-81CF-D55AB9F97BBC}"/>
              </a:ext>
            </a:extLst>
          </p:cNvPr>
          <p:cNvSpPr>
            <a:spLocks noGrp="1"/>
          </p:cNvSpPr>
          <p:nvPr>
            <p:ph idx="1"/>
          </p:nvPr>
        </p:nvSpPr>
        <p:spPr/>
        <p:txBody>
          <a:bodyPr/>
          <a:lstStyle/>
          <a:p>
            <a:r>
              <a:rPr lang="en-US" b="1" dirty="0"/>
              <a:t>Monitor Build Progress and Results</a:t>
            </a:r>
          </a:p>
          <a:p>
            <a:pPr lvl="1"/>
            <a:r>
              <a:rPr lang="en-US" b="1" dirty="0"/>
              <a:t>Build Console Output</a:t>
            </a:r>
            <a:r>
              <a:rPr lang="en-US" dirty="0"/>
              <a:t>: View the detailed console output to monitor the build progress and see any errors or warnings.</a:t>
            </a:r>
          </a:p>
          <a:p>
            <a:pPr lvl="1"/>
            <a:r>
              <a:rPr lang="en-US" b="1" dirty="0"/>
              <a:t>Build History</a:t>
            </a:r>
            <a:r>
              <a:rPr lang="en-US" dirty="0"/>
              <a:t>: Navigate to the job dashboard to see the build history, including previous build results.</a:t>
            </a:r>
          </a:p>
          <a:p>
            <a:endParaRPr lang="en-IN" dirty="0"/>
          </a:p>
        </p:txBody>
      </p:sp>
    </p:spTree>
    <p:extLst>
      <p:ext uri="{BB962C8B-B14F-4D97-AF65-F5344CB8AC3E}">
        <p14:creationId xmlns:p14="http://schemas.microsoft.com/office/powerpoint/2010/main" val="104796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A343-21F5-48B4-9C8F-06E0D1F8964E}"/>
              </a:ext>
            </a:extLst>
          </p:cNvPr>
          <p:cNvSpPr>
            <a:spLocks noGrp="1"/>
          </p:cNvSpPr>
          <p:nvPr>
            <p:ph type="title"/>
          </p:nvPr>
        </p:nvSpPr>
        <p:spPr/>
        <p:txBody>
          <a:bodyPr/>
          <a:lstStyle/>
          <a:p>
            <a:r>
              <a:rPr lang="en-IN" b="1" dirty="0"/>
              <a:t>Managing build dependencies</a:t>
            </a:r>
          </a:p>
        </p:txBody>
      </p:sp>
      <p:sp>
        <p:nvSpPr>
          <p:cNvPr id="3" name="Content Placeholder 2">
            <a:extLst>
              <a:ext uri="{FF2B5EF4-FFF2-40B4-BE49-F238E27FC236}">
                <a16:creationId xmlns:a16="http://schemas.microsoft.com/office/drawing/2014/main" id="{61D42AF4-CE84-46A9-A0D1-1EFF7DEF1643}"/>
              </a:ext>
            </a:extLst>
          </p:cNvPr>
          <p:cNvSpPr>
            <a:spLocks noGrp="1"/>
          </p:cNvSpPr>
          <p:nvPr>
            <p:ph idx="1"/>
          </p:nvPr>
        </p:nvSpPr>
        <p:spPr/>
        <p:txBody>
          <a:bodyPr/>
          <a:lstStyle/>
          <a:p>
            <a:r>
              <a:rPr lang="en-US" dirty="0"/>
              <a:t>A </a:t>
            </a:r>
            <a:r>
              <a:rPr lang="en-US" b="1" dirty="0"/>
              <a:t>dependency</a:t>
            </a:r>
            <a:r>
              <a:rPr lang="en-US" dirty="0"/>
              <a:t> refers to a software component, module, library, or package that a particular piece of software relies on to function correctly. </a:t>
            </a:r>
          </a:p>
          <a:p>
            <a:r>
              <a:rPr lang="en-US" dirty="0"/>
              <a:t>Managing build dependencies is a critical aspect of setting up a build environment, especially in a Continuous Integration (CI) server like Jenkins.</a:t>
            </a:r>
            <a:endParaRPr lang="en-IN" dirty="0"/>
          </a:p>
        </p:txBody>
      </p:sp>
    </p:spTree>
    <p:extLst>
      <p:ext uri="{BB962C8B-B14F-4D97-AF65-F5344CB8AC3E}">
        <p14:creationId xmlns:p14="http://schemas.microsoft.com/office/powerpoint/2010/main" val="320135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1916</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Unicode MS</vt:lpstr>
      <vt:lpstr>Calibri</vt:lpstr>
      <vt:lpstr>Calibri Light</vt:lpstr>
      <vt:lpstr>Courier 10 Pitch</vt:lpstr>
      <vt:lpstr>Mulish</vt:lpstr>
      <vt:lpstr>Office Theme</vt:lpstr>
      <vt:lpstr> Integrating the System</vt:lpstr>
      <vt:lpstr>Build System</vt:lpstr>
      <vt:lpstr>Building code in the context of DevOps serves several crucial purposes:</vt:lpstr>
      <vt:lpstr>Build tools</vt:lpstr>
      <vt:lpstr>The Jenkins build server</vt:lpstr>
      <vt:lpstr>PowerPoint Presentation</vt:lpstr>
      <vt:lpstr>PowerPoint Presentation</vt:lpstr>
      <vt:lpstr>PowerPoint Presentation</vt:lpstr>
      <vt:lpstr>Managing build dependencies</vt:lpstr>
      <vt:lpstr>Dependency Management:  Maven (Java Builds)</vt:lpstr>
      <vt:lpstr>Grunt (JavaScript Builds)</vt:lpstr>
      <vt:lpstr>The final artifact</vt:lpstr>
      <vt:lpstr>Using docker</vt:lpstr>
      <vt:lpstr>Continuous Integration</vt:lpstr>
      <vt:lpstr>CI/CD</vt:lpstr>
      <vt:lpstr>CI/CD</vt:lpstr>
      <vt:lpstr>Continuous Delivery</vt:lpstr>
      <vt:lpstr>Jenkins plugins</vt:lpstr>
      <vt:lpstr>PowerPoint Presentation</vt:lpstr>
      <vt:lpstr>Triggers</vt:lpstr>
      <vt:lpstr> Jenkins build triggers</vt:lpstr>
      <vt:lpstr>Trigger builds remotely</vt:lpstr>
      <vt:lpstr>PowerPoint Presentation</vt:lpstr>
      <vt:lpstr>Build after other projects are built </vt:lpstr>
      <vt:lpstr>Build periodically  </vt:lpstr>
      <vt:lpstr>GitHub webhook trigger for GITScm polling </vt:lpstr>
      <vt:lpstr>To add build a webhook in GitHub and then add this webhook in Jenkins. </vt:lpstr>
      <vt:lpstr>Poll SCM </vt:lpstr>
      <vt:lpstr>Build servers and infrastructure as code</vt:lpstr>
      <vt:lpstr>Building by dependency order</vt:lpstr>
      <vt:lpstr>Alternative build servers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the System</dc:title>
  <dc:creator>Administrator</dc:creator>
  <cp:lastModifiedBy>Administrator</cp:lastModifiedBy>
  <cp:revision>17</cp:revision>
  <dcterms:created xsi:type="dcterms:W3CDTF">2024-07-10T04:49:32Z</dcterms:created>
  <dcterms:modified xsi:type="dcterms:W3CDTF">2024-07-10T06:24:15Z</dcterms:modified>
</cp:coreProperties>
</file>