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9"/>
  </p:notesMasterIdLst>
  <p:handoutMasterIdLst>
    <p:handoutMasterId r:id="rId20"/>
  </p:handoutMasterIdLst>
  <p:sldIdLst>
    <p:sldId id="1942" r:id="rId5"/>
    <p:sldId id="1944" r:id="rId6"/>
    <p:sldId id="1952" r:id="rId7"/>
    <p:sldId id="1953" r:id="rId8"/>
    <p:sldId id="1954" r:id="rId9"/>
    <p:sldId id="1955" r:id="rId10"/>
    <p:sldId id="1956" r:id="rId11"/>
    <p:sldId id="1957" r:id="rId12"/>
    <p:sldId id="1946" r:id="rId13"/>
    <p:sldId id="1947" r:id="rId14"/>
    <p:sldId id="1948" r:id="rId15"/>
    <p:sldId id="1950" r:id="rId16"/>
    <p:sldId id="1951" r:id="rId17"/>
    <p:sldId id="19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FF"/>
    <a:srgbClr val="360071"/>
    <a:srgbClr val="FF7676"/>
    <a:srgbClr val="6A1F60"/>
    <a:srgbClr val="CA4F67"/>
    <a:srgbClr val="0796D0"/>
    <a:srgbClr val="C60B68"/>
    <a:srgbClr val="F7D6D6"/>
    <a:srgbClr val="A69AC7"/>
    <a:srgbClr val="EAC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042" autoAdjust="0"/>
  </p:normalViewPr>
  <p:slideViewPr>
    <p:cSldViewPr snapToGrid="0">
      <p:cViewPr>
        <p:scale>
          <a:sx n="100" d="100"/>
          <a:sy n="100" d="100"/>
        </p:scale>
        <p:origin x="58" y="-7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D96772-9817-D32D-CFDB-4082AEA13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6172B-8397-3A88-9BA7-9C3DBC65B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828F9-B03F-44CA-BF33-27494910E99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8E2D-8C3D-B8DD-3F2A-AA9AE2C32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C741F-C3B9-696C-07A4-6B6C6E1BE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BC5F-DD29-48CA-B1A9-365C6504E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media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7676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4.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93649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49D04-3BCD-7CCF-7AE2-41C646366D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16200000">
            <a:off x="10403704" y="596187"/>
            <a:ext cx="2384490" cy="11921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0AB7A2-D41E-7F8C-E35B-D135E2EFA5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V="1">
            <a:off x="2963611" y="-9427"/>
            <a:ext cx="2384497" cy="11810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18">
            <a:extLst>
              <a:ext uri="{FF2B5EF4-FFF2-40B4-BE49-F238E27FC236}">
                <a16:creationId xmlns:a16="http://schemas.microsoft.com/office/drawing/2014/main" id="{3914E26B-E8E4-55F2-CC5E-DD0D0AD5C8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39496" y="612648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2D1E-4C5D-A613-CB40-98902C0D83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3206" y="5671159"/>
            <a:ext cx="2384497" cy="118684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294A49EB-EEA6-1B79-F5DE-CFBFC6FFA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93690" y="6190487"/>
            <a:ext cx="846621" cy="365760"/>
          </a:xfrm>
        </p:spPr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0298E8-F39B-9153-BFF7-74BDA3FCFD21}"/>
              </a:ext>
            </a:extLst>
          </p:cNvPr>
          <p:cNvSpPr/>
          <p:nvPr/>
        </p:nvSpPr>
        <p:spPr>
          <a:xfrm>
            <a:off x="2596443" y="1481666"/>
            <a:ext cx="6999111" cy="31185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54377-E999-2BC6-FF69-830D6BCE8191}"/>
              </a:ext>
            </a:extLst>
          </p:cNvPr>
          <p:cNvSpPr txBox="1"/>
          <p:nvPr/>
        </p:nvSpPr>
        <p:spPr>
          <a:xfrm>
            <a:off x="3231444" y="1721555"/>
            <a:ext cx="556542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3D405B"/>
                </a:solidFill>
                <a:latin typeface="Roboto"/>
                <a:ea typeface="Roboto"/>
                <a:cs typeface="Roboto"/>
              </a:rPr>
              <a:t>HYPOTHESIS SPACE SEARCH AND </a:t>
            </a:r>
            <a:endParaRPr lang="en-US" sz="4400" dirty="0"/>
          </a:p>
          <a:p>
            <a:pPr algn="ctr"/>
            <a:r>
              <a:rPr lang="en-US" sz="4400" b="1" dirty="0">
                <a:solidFill>
                  <a:srgbClr val="3D405B"/>
                </a:solidFill>
                <a:latin typeface="Roboto"/>
                <a:ea typeface="Roboto"/>
                <a:cs typeface="Roboto"/>
              </a:rPr>
              <a:t>GENETIC</a:t>
            </a:r>
            <a:endParaRPr lang="en-US" sz="4400" dirty="0">
              <a:solidFill>
                <a:srgbClr val="000000"/>
              </a:solidFill>
              <a:latin typeface="Segoe UI "/>
              <a:ea typeface="Roboto"/>
              <a:cs typeface="Roboto"/>
            </a:endParaRPr>
          </a:p>
          <a:p>
            <a:pPr algn="ctr"/>
            <a:r>
              <a:rPr lang="en-US" sz="4400" b="1" dirty="0">
                <a:solidFill>
                  <a:srgbClr val="3D405B"/>
                </a:solidFill>
                <a:latin typeface="Roboto"/>
                <a:ea typeface="Roboto"/>
                <a:cs typeface="Roboto"/>
              </a:rPr>
              <a:t> PROGRAMMING</a:t>
            </a:r>
            <a:endParaRPr lang="en-US" sz="4400" dirty="0"/>
          </a:p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3293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54EF-A41D-07B9-2485-D65F2831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4740882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REPRESENTATION: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9228F-A7A2-82E6-F5BC-499F292A4AC9}"/>
              </a:ext>
            </a:extLst>
          </p:cNvPr>
          <p:cNvSpPr txBox="1"/>
          <p:nvPr/>
        </p:nvSpPr>
        <p:spPr>
          <a:xfrm>
            <a:off x="522111" y="1439333"/>
            <a:ext cx="1064542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3200" dirty="0"/>
              <a:t>Programs manipulated by GP are represented by trees corresponding to parse tree of the program  </a:t>
            </a:r>
          </a:p>
          <a:p>
            <a:pPr marL="285750" indent="-285750">
              <a:buFont typeface="Wingdings"/>
              <a:buChar char="Ø"/>
            </a:pP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Each </a:t>
            </a:r>
            <a:r>
              <a:rPr lang="en-US" sz="3200" b="1" dirty="0"/>
              <a:t>function call(</a:t>
            </a:r>
            <a:r>
              <a:rPr lang="en-US" sz="3200" dirty="0"/>
              <a:t>parent node</a:t>
            </a:r>
            <a:r>
              <a:rPr lang="en-US" sz="3200" b="1" dirty="0"/>
              <a:t>)</a:t>
            </a:r>
            <a:r>
              <a:rPr lang="en-US" sz="3200" dirty="0"/>
              <a:t>is represented by a </a:t>
            </a:r>
            <a:r>
              <a:rPr lang="en-US" sz="3200" b="1" dirty="0"/>
              <a:t>node </a:t>
            </a:r>
            <a:r>
              <a:rPr lang="en-US" sz="3200" dirty="0"/>
              <a:t>in the </a:t>
            </a:r>
            <a:r>
              <a:rPr lang="en-US" sz="3200" dirty="0" err="1"/>
              <a:t>tree,</a:t>
            </a:r>
            <a:r>
              <a:rPr lang="en-US" sz="3200" b="1" dirty="0" err="1"/>
              <a:t>arguments</a:t>
            </a:r>
            <a:r>
              <a:rPr lang="en-US" sz="3200" dirty="0"/>
              <a:t> to the function call are given by its </a:t>
            </a:r>
            <a:r>
              <a:rPr lang="en-US" sz="3200" b="1" dirty="0"/>
              <a:t>descendant nodes</a:t>
            </a:r>
            <a:r>
              <a:rPr lang="en-US" sz="3200" dirty="0"/>
              <a:t>(child nodes)</a:t>
            </a:r>
          </a:p>
        </p:txBody>
      </p:sp>
    </p:spTree>
    <p:extLst>
      <p:ext uri="{BB962C8B-B14F-4D97-AF65-F5344CB8AC3E}">
        <p14:creationId xmlns:p14="http://schemas.microsoft.com/office/powerpoint/2010/main" val="25343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8E56-F05D-7BC9-7DA6-BC196B60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3315660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8CDBA-FA25-3651-EB0E-1A4FEB2463F9}"/>
              </a:ext>
            </a:extLst>
          </p:cNvPr>
          <p:cNvSpPr txBox="1"/>
          <p:nvPr/>
        </p:nvSpPr>
        <p:spPr>
          <a:xfrm>
            <a:off x="3838222" y="409223"/>
            <a:ext cx="797842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Tree representation for the function sin(x)+</a:t>
            </a:r>
            <a:r>
              <a:rPr lang="en-US" sz="2800" b="1" dirty="0">
                <a:solidFill>
                  <a:srgbClr val="202124"/>
                </a:solidFill>
                <a:latin typeface="Google Sans"/>
              </a:rPr>
              <a:t>√x^2+Y</a:t>
            </a:r>
            <a:endParaRPr lang="en-US" sz="2800" b="1" dirty="0">
              <a:solidFill>
                <a:srgbClr val="37415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31557-44C8-ECB3-7C8A-B92B10034D3D}"/>
              </a:ext>
            </a:extLst>
          </p:cNvPr>
          <p:cNvSpPr txBox="1"/>
          <p:nvPr/>
        </p:nvSpPr>
        <p:spPr>
          <a:xfrm>
            <a:off x="522110" y="1665111"/>
            <a:ext cx="996808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Operands –terminals(other than operators all are operands)</a:t>
            </a:r>
          </a:p>
          <a:p>
            <a:r>
              <a:rPr lang="en-US" sz="2400" b="1" dirty="0"/>
              <a:t>Operators-primitive functions(in function we have +,</a:t>
            </a:r>
            <a:r>
              <a:rPr lang="en-US" sz="2800" b="1" dirty="0">
                <a:solidFill>
                  <a:srgbClr val="202124"/>
                </a:solidFill>
                <a:latin typeface="Google Sans"/>
              </a:rPr>
              <a:t>√,^,+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609CE-0B21-F98A-F60E-7ACAF9AD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3" y="2514600"/>
            <a:ext cx="3660987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19CDA-0146-780D-C164-C65DE08F37B7}"/>
              </a:ext>
            </a:extLst>
          </p:cNvPr>
          <p:cNvSpPr txBox="1"/>
          <p:nvPr/>
        </p:nvSpPr>
        <p:spPr>
          <a:xfrm>
            <a:off x="4571999" y="2709333"/>
            <a:ext cx="703297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In every iteration, a new generation of individuals is produced. The crossover operations are performed by replacing a randomly chosen subtree of one parent program by a subtree from another parent program.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00926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38EA7-70B8-14C7-5807-67C95B195204}"/>
              </a:ext>
            </a:extLst>
          </p:cNvPr>
          <p:cNvSpPr txBox="1"/>
          <p:nvPr/>
        </p:nvSpPr>
        <p:spPr>
          <a:xfrm>
            <a:off x="832555" y="761999"/>
            <a:ext cx="1013742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CROSSOVER: </a:t>
            </a:r>
            <a:r>
              <a:rPr lang="en-US" sz="2800" dirty="0"/>
              <a:t>Replace a normally chosen subtree of one parent program by a subtree from other parent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5421D-D324-CE8F-295B-2BAF702BA55E}"/>
              </a:ext>
            </a:extLst>
          </p:cNvPr>
          <p:cNvSpPr txBox="1"/>
          <p:nvPr/>
        </p:nvSpPr>
        <p:spPr>
          <a:xfrm>
            <a:off x="832555" y="2144889"/>
            <a:ext cx="251742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EXAMPLE :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P1:</a:t>
            </a:r>
            <a:r>
              <a:rPr lang="en-US" sz="2800" dirty="0"/>
              <a:t> </a:t>
            </a:r>
            <a:r>
              <a:rPr lang="en-US" sz="2800" b="1" dirty="0"/>
              <a:t>sin(x)+2(</a:t>
            </a:r>
            <a:r>
              <a:rPr lang="en-US" sz="2800" b="1" dirty="0" err="1"/>
              <a:t>x+y</a:t>
            </a:r>
            <a:r>
              <a:rPr lang="en-US" sz="2800" b="1" dirty="0"/>
              <a:t>)</a:t>
            </a:r>
          </a:p>
          <a:p>
            <a:endParaRPr lang="en-US" sz="2800" b="1" dirty="0"/>
          </a:p>
          <a:p>
            <a:r>
              <a:rPr lang="en-US" sz="2800" b="1" dirty="0"/>
              <a:t>P2:</a:t>
            </a:r>
          </a:p>
          <a:p>
            <a:r>
              <a:rPr lang="en-US" sz="2800" b="1" dirty="0" err="1"/>
              <a:t>Sinx</a:t>
            </a:r>
            <a:r>
              <a:rPr lang="en-US" sz="2800" b="1" dirty="0"/>
              <a:t>+</a:t>
            </a:r>
            <a:r>
              <a:rPr lang="en-US" sz="2800" b="1" dirty="0">
                <a:solidFill>
                  <a:srgbClr val="202124"/>
                </a:solidFill>
                <a:latin typeface="Google Sans"/>
              </a:rPr>
              <a:t>√x^2+y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9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00EC0-694C-F91E-E50B-43F66290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6" y="143934"/>
            <a:ext cx="7169448" cy="6556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9D6EA-1FFA-8312-B641-E9E3D9CF8C05}"/>
              </a:ext>
            </a:extLst>
          </p:cNvPr>
          <p:cNvSpPr txBox="1"/>
          <p:nvPr/>
        </p:nvSpPr>
        <p:spPr>
          <a:xfrm>
            <a:off x="7944555" y="635000"/>
            <a:ext cx="392853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PS1:</a:t>
            </a:r>
          </a:p>
          <a:p>
            <a:r>
              <a:rPr lang="en-US" sz="2800" b="1" dirty="0"/>
              <a:t>Sin(x)+2^x^2</a:t>
            </a:r>
          </a:p>
          <a:p>
            <a:endParaRPr lang="en-US" sz="2800" b="1" dirty="0"/>
          </a:p>
          <a:p>
            <a:r>
              <a:rPr lang="en-US" sz="2800" b="1" dirty="0"/>
              <a:t>PS2:</a:t>
            </a:r>
          </a:p>
          <a:p>
            <a:r>
              <a:rPr lang="en-US" sz="2800" b="1" dirty="0"/>
              <a:t>Sin(x)+</a:t>
            </a:r>
            <a:r>
              <a:rPr lang="en-US" sz="2800" b="1" dirty="0">
                <a:solidFill>
                  <a:srgbClr val="202124"/>
                </a:solidFill>
                <a:latin typeface="Google Sans"/>
              </a:rPr>
              <a:t>√(</a:t>
            </a:r>
            <a:r>
              <a:rPr lang="en-US" sz="2800" b="1" err="1">
                <a:solidFill>
                  <a:srgbClr val="202124"/>
                </a:solidFill>
                <a:latin typeface="Google Sans"/>
              </a:rPr>
              <a:t>x+y</a:t>
            </a:r>
            <a:r>
              <a:rPr lang="en-US" sz="2800" b="1" dirty="0">
                <a:solidFill>
                  <a:srgbClr val="202124"/>
                </a:solidFill>
                <a:latin typeface="Google Sans"/>
              </a:rPr>
              <a:t>)+y</a:t>
            </a:r>
          </a:p>
          <a:p>
            <a:endParaRPr lang="en-US" sz="2800" b="1" dirty="0">
              <a:solidFill>
                <a:srgbClr val="202124"/>
              </a:solidFill>
              <a:latin typeface="Google Sans"/>
            </a:endParaRPr>
          </a:p>
          <a:p>
            <a:endParaRPr lang="en-US" sz="2800" b="1" dirty="0">
              <a:solidFill>
                <a:srgbClr val="202124"/>
              </a:solidFill>
              <a:latin typeface="Google Sans"/>
            </a:endParaRPr>
          </a:p>
          <a:p>
            <a:r>
              <a:rPr lang="en-US" sz="2800" b="1" dirty="0">
                <a:solidFill>
                  <a:srgbClr val="202124"/>
                </a:solidFill>
                <a:latin typeface="Google Sans"/>
              </a:rPr>
              <a:t>The crossover points (nodes in bold) are chosen at random</a:t>
            </a:r>
          </a:p>
        </p:txBody>
      </p:sp>
    </p:spTree>
    <p:extLst>
      <p:ext uri="{BB962C8B-B14F-4D97-AF65-F5344CB8AC3E}">
        <p14:creationId xmlns:p14="http://schemas.microsoft.com/office/powerpoint/2010/main" val="347337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933C3A-87B4-5E6C-1702-4BF81BE2296C}"/>
              </a:ext>
            </a:extLst>
          </p:cNvPr>
          <p:cNvSpPr/>
          <p:nvPr/>
        </p:nvSpPr>
        <p:spPr>
          <a:xfrm>
            <a:off x="3386666" y="2187221"/>
            <a:ext cx="5136444" cy="18485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B13A9-B4A6-640D-4D3C-19509A196EAE}"/>
              </a:ext>
            </a:extLst>
          </p:cNvPr>
          <p:cNvSpPr txBox="1"/>
          <p:nvPr/>
        </p:nvSpPr>
        <p:spPr>
          <a:xfrm>
            <a:off x="3160889" y="2525888"/>
            <a:ext cx="51844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/>
              <a:t>   </a:t>
            </a: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159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EE74F-CAE2-4155-DCEA-93999778456B}"/>
              </a:ext>
            </a:extLst>
          </p:cNvPr>
          <p:cNvSpPr txBox="1"/>
          <p:nvPr/>
        </p:nvSpPr>
        <p:spPr>
          <a:xfrm>
            <a:off x="691446" y="345634"/>
            <a:ext cx="1111108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HYPOTHESIS SPACE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CDCDB-2930-2C16-59EB-66DD0DB4FA58}"/>
              </a:ext>
            </a:extLst>
          </p:cNvPr>
          <p:cNvSpPr txBox="1"/>
          <p:nvPr/>
        </p:nvSpPr>
        <p:spPr>
          <a:xfrm>
            <a:off x="606778" y="987777"/>
            <a:ext cx="1119575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Genetic Algorithms (GA) and Crowding:</a:t>
            </a:r>
            <a:endParaRPr lang="en-US" sz="2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Genetic Algorithms use a randomized beam search method to find the best solution (hypothesis) in a population.</a:t>
            </a:r>
            <a:endParaRPr lang="en-US" sz="2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Crowding happens when highly fit individuals dominate the population, reducing diversity.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r>
              <a:rPr lang="en-US" sz="2800" b="1" dirty="0">
                <a:ea typeface="+mn-lt"/>
                <a:cs typeface="+mn-lt"/>
              </a:rPr>
              <a:t>Reducing Crowding: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Use a different fitness function instead of Roulette wheel selection.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374151"/>
              </a:solidFill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Restrict the types of individuals that can generate offspring.</a:t>
            </a:r>
            <a:endParaRPr lang="en-US" sz="2800" dirty="0"/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7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6EC48-FEC8-78CD-E599-20C7C7CA5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" t="23595" r="-232" b="2622"/>
          <a:stretch/>
        </p:blipFill>
        <p:spPr>
          <a:xfrm>
            <a:off x="0" y="589209"/>
            <a:ext cx="6096006" cy="5286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72465-3ADA-7EE6-96E9-1A3265898D06}"/>
              </a:ext>
            </a:extLst>
          </p:cNvPr>
          <p:cNvSpPr txBox="1"/>
          <p:nvPr/>
        </p:nvSpPr>
        <p:spPr>
          <a:xfrm>
            <a:off x="-1" y="70555"/>
            <a:ext cx="61863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SCHEMA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2096-3F06-F43B-2C19-3FB03AACF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41" r="14051" b="-397"/>
          <a:stretch/>
        </p:blipFill>
        <p:spPr>
          <a:xfrm>
            <a:off x="6773333" y="1756556"/>
            <a:ext cx="5418668" cy="5094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B45D9-73CF-7B81-939A-D23F33DBC1FE}"/>
              </a:ext>
            </a:extLst>
          </p:cNvPr>
          <p:cNvSpPr txBox="1"/>
          <p:nvPr/>
        </p:nvSpPr>
        <p:spPr>
          <a:xfrm>
            <a:off x="6773332" y="790221"/>
            <a:ext cx="542431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POPULATION OF BINARY STRINGS</a:t>
            </a:r>
          </a:p>
        </p:txBody>
      </p:sp>
    </p:spTree>
    <p:extLst>
      <p:ext uri="{BB962C8B-B14F-4D97-AF65-F5344CB8AC3E}">
        <p14:creationId xmlns:p14="http://schemas.microsoft.com/office/powerpoint/2010/main" val="9733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8C497B-7859-1BC4-74A9-9F0976AC6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0" t="21569" r="9028" b="3137"/>
          <a:stretch/>
        </p:blipFill>
        <p:spPr>
          <a:xfrm>
            <a:off x="-1" y="515902"/>
            <a:ext cx="5404563" cy="4189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A3C20-982D-9B05-9F9B-B06E6DA82E3F}"/>
              </a:ext>
            </a:extLst>
          </p:cNvPr>
          <p:cNvSpPr txBox="1"/>
          <p:nvPr/>
        </p:nvSpPr>
        <p:spPr>
          <a:xfrm>
            <a:off x="-1" y="0"/>
            <a:ext cx="5410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SCHEMA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76B5D-17A0-CF7D-4B02-61CBE040A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6" r="231"/>
          <a:stretch/>
        </p:blipFill>
        <p:spPr>
          <a:xfrm>
            <a:off x="5559778" y="1847630"/>
            <a:ext cx="6378227" cy="501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C0226-8668-F063-185A-D8A7F04DA1A7}"/>
              </a:ext>
            </a:extLst>
          </p:cNvPr>
          <p:cNvSpPr txBox="1"/>
          <p:nvPr/>
        </p:nvSpPr>
        <p:spPr>
          <a:xfrm>
            <a:off x="5559777" y="1326444"/>
            <a:ext cx="6383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SCHEMA TEMPLATE...</a:t>
            </a:r>
          </a:p>
        </p:txBody>
      </p:sp>
    </p:spTree>
    <p:extLst>
      <p:ext uri="{BB962C8B-B14F-4D97-AF65-F5344CB8AC3E}">
        <p14:creationId xmlns:p14="http://schemas.microsoft.com/office/powerpoint/2010/main" val="106608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0D033-05D1-D9FA-1ED2-36917F55E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99" r="3935" b="-405"/>
          <a:stretch/>
        </p:blipFill>
        <p:spPr>
          <a:xfrm>
            <a:off x="56445" y="641702"/>
            <a:ext cx="5856117" cy="4671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9620FE-7040-A278-6CA6-3694A7B18F40}"/>
              </a:ext>
            </a:extLst>
          </p:cNvPr>
          <p:cNvSpPr txBox="1"/>
          <p:nvPr/>
        </p:nvSpPr>
        <p:spPr>
          <a:xfrm>
            <a:off x="56444" y="112888"/>
            <a:ext cx="586175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558F-4C23-A944-0917-627F5D6F8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47" b="187"/>
          <a:stretch/>
        </p:blipFill>
        <p:spPr>
          <a:xfrm>
            <a:off x="6039556" y="2364812"/>
            <a:ext cx="6096000" cy="4491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0F48B-458E-3AB8-685F-349596DABD2C}"/>
              </a:ext>
            </a:extLst>
          </p:cNvPr>
          <p:cNvSpPr txBox="1"/>
          <p:nvPr/>
        </p:nvSpPr>
        <p:spPr>
          <a:xfrm>
            <a:off x="6039555" y="1848554"/>
            <a:ext cx="61016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GA OPERATORS</a:t>
            </a:r>
          </a:p>
        </p:txBody>
      </p:sp>
    </p:spTree>
    <p:extLst>
      <p:ext uri="{BB962C8B-B14F-4D97-AF65-F5344CB8AC3E}">
        <p14:creationId xmlns:p14="http://schemas.microsoft.com/office/powerpoint/2010/main" val="2580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84073-818B-AAEC-21C2-15BC14AE4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68" r="8565" b="412"/>
          <a:stretch/>
        </p:blipFill>
        <p:spPr>
          <a:xfrm>
            <a:off x="-42333" y="882778"/>
            <a:ext cx="5842001" cy="3216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1CC0F-0206-11F5-9133-DC4457604B14}"/>
              </a:ext>
            </a:extLst>
          </p:cNvPr>
          <p:cNvSpPr txBox="1"/>
          <p:nvPr/>
        </p:nvSpPr>
        <p:spPr>
          <a:xfrm>
            <a:off x="-42333" y="-70555"/>
            <a:ext cx="597464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FITNESS OF EACH STRINGIN THE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D5CD5-C992-B539-E5E0-D919AA7A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7" y="2175934"/>
            <a:ext cx="6096000" cy="445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9227E-C406-F7DC-FCBA-369E6D20D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95" r="15278" b="457"/>
          <a:stretch/>
        </p:blipFill>
        <p:spPr>
          <a:xfrm>
            <a:off x="0" y="520020"/>
            <a:ext cx="6096005" cy="3477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2E13A-B8D2-9CE6-8315-E841DCEABBE0}"/>
              </a:ext>
            </a:extLst>
          </p:cNvPr>
          <p:cNvSpPr txBox="1"/>
          <p:nvPr/>
        </p:nvSpPr>
        <p:spPr>
          <a:xfrm>
            <a:off x="-1" y="-1"/>
            <a:ext cx="55936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CROSSOVER (SINGLE POINT)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9AAAD-E061-84D2-1E3E-7062DB85A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81" r="-189" b="-426"/>
          <a:stretch/>
        </p:blipFill>
        <p:spPr>
          <a:xfrm>
            <a:off x="4684889" y="3994449"/>
            <a:ext cx="7507138" cy="285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F42C6-5B5E-87EA-06BE-B854154678D0}"/>
              </a:ext>
            </a:extLst>
          </p:cNvPr>
          <p:cNvSpPr txBox="1"/>
          <p:nvPr/>
        </p:nvSpPr>
        <p:spPr>
          <a:xfrm>
            <a:off x="6067777" y="3104444"/>
            <a:ext cx="61298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COMBINING SELECTION AND CROSSOVER</a:t>
            </a:r>
          </a:p>
        </p:txBody>
      </p:sp>
    </p:spTree>
    <p:extLst>
      <p:ext uri="{BB962C8B-B14F-4D97-AF65-F5344CB8AC3E}">
        <p14:creationId xmlns:p14="http://schemas.microsoft.com/office/powerpoint/2010/main" val="80144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7D458-D1CF-2167-338D-04B421139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" t="25514" r="7639" b="412"/>
          <a:stretch/>
        </p:blipFill>
        <p:spPr>
          <a:xfrm>
            <a:off x="0" y="515891"/>
            <a:ext cx="6928562" cy="3103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784E91-4D52-3F0A-A157-C8FA69BCF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29" r="12500" b="452"/>
          <a:stretch/>
        </p:blipFill>
        <p:spPr>
          <a:xfrm>
            <a:off x="3541889" y="3568788"/>
            <a:ext cx="8607778" cy="3293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FCB9D-2794-E310-57B6-7CED9B43D5DF}"/>
              </a:ext>
            </a:extLst>
          </p:cNvPr>
          <p:cNvSpPr txBox="1"/>
          <p:nvPr/>
        </p:nvSpPr>
        <p:spPr>
          <a:xfrm>
            <a:off x="1" y="0"/>
            <a:ext cx="52690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MUTATION(BIT-WISE)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1B90C-7284-CF7D-826F-BA644BB9E951}"/>
              </a:ext>
            </a:extLst>
          </p:cNvPr>
          <p:cNvSpPr txBox="1"/>
          <p:nvPr/>
        </p:nvSpPr>
        <p:spPr>
          <a:xfrm>
            <a:off x="3541890" y="3047999"/>
            <a:ext cx="86134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ALL THREE OPERATORS</a:t>
            </a:r>
          </a:p>
        </p:txBody>
      </p:sp>
    </p:spTree>
    <p:extLst>
      <p:ext uri="{BB962C8B-B14F-4D97-AF65-F5344CB8AC3E}">
        <p14:creationId xmlns:p14="http://schemas.microsoft.com/office/powerpoint/2010/main" val="34237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7DA-4576-59CD-F4D6-D2E499E8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97" y="538706"/>
            <a:ext cx="11119104" cy="64008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3600" dirty="0"/>
              <a:t>GENETIC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EE9FC-36DB-3689-AC40-E438FFA4BD3F}"/>
              </a:ext>
            </a:extLst>
          </p:cNvPr>
          <p:cNvSpPr txBox="1"/>
          <p:nvPr/>
        </p:nvSpPr>
        <p:spPr>
          <a:xfrm>
            <a:off x="635000" y="1425222"/>
            <a:ext cx="1112519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3200" dirty="0"/>
              <a:t>In genetic </a:t>
            </a:r>
            <a:r>
              <a:rPr lang="en-US" sz="3200" dirty="0" err="1"/>
              <a:t>algorithms,when</a:t>
            </a:r>
            <a:r>
              <a:rPr lang="en-US" sz="3200" dirty="0"/>
              <a:t> we use computer programs to represent hypothesis we call it as Genetic programming(GP)</a:t>
            </a:r>
          </a:p>
          <a:p>
            <a:pPr marL="285750" indent="-285750">
              <a:buFont typeface="Wingdings"/>
              <a:buChar char="Ø"/>
            </a:pPr>
            <a:endParaRPr lang="en-US" sz="3200" dirty="0"/>
          </a:p>
          <a:p>
            <a:pPr marL="285750" indent="-285750">
              <a:buFont typeface="Wingdings"/>
              <a:buChar char="Ø"/>
            </a:pPr>
            <a:r>
              <a:rPr lang="en-US" sz="3200" dirty="0"/>
              <a:t>To apply GP to a particular domain the user must define primitive functions(</a:t>
            </a:r>
            <a:r>
              <a:rPr lang="en-US" sz="2800" b="1" dirty="0">
                <a:solidFill>
                  <a:srgbClr val="374151"/>
                </a:solidFill>
                <a:ea typeface="+mn-lt"/>
                <a:cs typeface="+mn-lt"/>
              </a:rPr>
              <a:t>mathematical operations like addition, subtraction, multiplication, trigonometric functions (sin, cos), and others</a:t>
            </a:r>
            <a:r>
              <a:rPr lang="en-US" sz="2800" dirty="0">
                <a:solidFill>
                  <a:srgbClr val="374151"/>
                </a:solidFill>
                <a:ea typeface="+mn-lt"/>
                <a:cs typeface="+mn-lt"/>
              </a:rPr>
              <a:t>)</a:t>
            </a:r>
            <a:r>
              <a:rPr lang="en-US" sz="3200" dirty="0"/>
              <a:t>and terminals(</a:t>
            </a:r>
            <a:r>
              <a:rPr lang="en-US" sz="2800" b="1" dirty="0">
                <a:solidFill>
                  <a:srgbClr val="374151"/>
                </a:solidFill>
                <a:ea typeface="+mn-lt"/>
                <a:cs typeface="+mn-lt"/>
              </a:rPr>
              <a:t>variables (like 'x' or 'y'), constants (like the number '2')</a:t>
            </a:r>
          </a:p>
          <a:p>
            <a:pPr marL="285750" indent="-285750">
              <a:buFont typeface="Wingdings"/>
              <a:buChar char="Ø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31811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92">
      <a:majorFont>
        <a:latin typeface="Segoe UI Semibold"/>
        <a:ea typeface=""/>
        <a:cs typeface=""/>
      </a:majorFont>
      <a:minorFont>
        <a:latin typeface="Segoe UI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3" id="{1F8CD036-E430-4435-85C3-9C882E43A90C}" vid="{161A3489-A5CE-4E5E-8AA9-B92631102B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D4A114-614A-4F21-A975-61444CD3CF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3CF614-6894-4A97-80E5-9F658EA3AF0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DD100F2-74DD-462C-BBFE-2504278ADF7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57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GENETIC PROGRAMMING</vt:lpstr>
      <vt:lpstr>REPRESENTATION:</vt:lpstr>
      <vt:lpstr>EXAMPLE: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overwhelmed</dc:title>
  <dc:creator/>
  <cp:lastModifiedBy>Kitty Keerthana</cp:lastModifiedBy>
  <cp:revision>800</cp:revision>
  <dcterms:created xsi:type="dcterms:W3CDTF">2024-01-28T12:34:41Z</dcterms:created>
  <dcterms:modified xsi:type="dcterms:W3CDTF">2024-01-31T04:25:36Z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