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1"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A7553-8D1F-4431-92DF-F017313A19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CBE2C8B-7767-411B-8FBE-4CDF1DBBB7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04B9468-CA22-41D2-8AA1-EDE2E7AE440C}"/>
              </a:ext>
            </a:extLst>
          </p:cNvPr>
          <p:cNvSpPr>
            <a:spLocks noGrp="1"/>
          </p:cNvSpPr>
          <p:nvPr>
            <p:ph type="dt" sz="half" idx="10"/>
          </p:nvPr>
        </p:nvSpPr>
        <p:spPr/>
        <p:txBody>
          <a:bodyPr/>
          <a:lstStyle/>
          <a:p>
            <a:fld id="{B02E3212-5BD8-4F81-B7C6-C5C0DAE80489}" type="datetimeFigureOut">
              <a:rPr lang="en-IN" smtClean="0"/>
              <a:t>22-01-2024</a:t>
            </a:fld>
            <a:endParaRPr lang="en-IN"/>
          </a:p>
        </p:txBody>
      </p:sp>
      <p:sp>
        <p:nvSpPr>
          <p:cNvPr id="5" name="Footer Placeholder 4">
            <a:extLst>
              <a:ext uri="{FF2B5EF4-FFF2-40B4-BE49-F238E27FC236}">
                <a16:creationId xmlns:a16="http://schemas.microsoft.com/office/drawing/2014/main" id="{492B2EA9-14E7-4029-9715-117AA3ECA3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FEA351-49E7-44A0-94F8-18659E0CA1EB}"/>
              </a:ext>
            </a:extLst>
          </p:cNvPr>
          <p:cNvSpPr>
            <a:spLocks noGrp="1"/>
          </p:cNvSpPr>
          <p:nvPr>
            <p:ph type="sldNum" sz="quarter" idx="12"/>
          </p:nvPr>
        </p:nvSpPr>
        <p:spPr/>
        <p:txBody>
          <a:bodyPr/>
          <a:lstStyle/>
          <a:p>
            <a:fld id="{CE3D74EF-7A26-4C26-8340-A634AC0F8B67}" type="slidenum">
              <a:rPr lang="en-IN" smtClean="0"/>
              <a:t>‹#›</a:t>
            </a:fld>
            <a:endParaRPr lang="en-IN"/>
          </a:p>
        </p:txBody>
      </p:sp>
    </p:spTree>
    <p:extLst>
      <p:ext uri="{BB962C8B-B14F-4D97-AF65-F5344CB8AC3E}">
        <p14:creationId xmlns:p14="http://schemas.microsoft.com/office/powerpoint/2010/main" val="1631865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767AC-0406-436C-9809-072589A088D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0D33A9-2BF2-4D5D-A153-4B687CEE42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AE17B7-CF0C-4D13-898B-800E4E7C6E82}"/>
              </a:ext>
            </a:extLst>
          </p:cNvPr>
          <p:cNvSpPr>
            <a:spLocks noGrp="1"/>
          </p:cNvSpPr>
          <p:nvPr>
            <p:ph type="dt" sz="half" idx="10"/>
          </p:nvPr>
        </p:nvSpPr>
        <p:spPr/>
        <p:txBody>
          <a:bodyPr/>
          <a:lstStyle/>
          <a:p>
            <a:fld id="{B02E3212-5BD8-4F81-B7C6-C5C0DAE80489}" type="datetimeFigureOut">
              <a:rPr lang="en-IN" smtClean="0"/>
              <a:t>22-01-2024</a:t>
            </a:fld>
            <a:endParaRPr lang="en-IN"/>
          </a:p>
        </p:txBody>
      </p:sp>
      <p:sp>
        <p:nvSpPr>
          <p:cNvPr id="5" name="Footer Placeholder 4">
            <a:extLst>
              <a:ext uri="{FF2B5EF4-FFF2-40B4-BE49-F238E27FC236}">
                <a16:creationId xmlns:a16="http://schemas.microsoft.com/office/drawing/2014/main" id="{D09478E0-0241-42B5-95C6-96A6A5A5F2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A30BB8-C05F-497E-A619-686562091752}"/>
              </a:ext>
            </a:extLst>
          </p:cNvPr>
          <p:cNvSpPr>
            <a:spLocks noGrp="1"/>
          </p:cNvSpPr>
          <p:nvPr>
            <p:ph type="sldNum" sz="quarter" idx="12"/>
          </p:nvPr>
        </p:nvSpPr>
        <p:spPr/>
        <p:txBody>
          <a:bodyPr/>
          <a:lstStyle/>
          <a:p>
            <a:fld id="{CE3D74EF-7A26-4C26-8340-A634AC0F8B67}" type="slidenum">
              <a:rPr lang="en-IN" smtClean="0"/>
              <a:t>‹#›</a:t>
            </a:fld>
            <a:endParaRPr lang="en-IN"/>
          </a:p>
        </p:txBody>
      </p:sp>
    </p:spTree>
    <p:extLst>
      <p:ext uri="{BB962C8B-B14F-4D97-AF65-F5344CB8AC3E}">
        <p14:creationId xmlns:p14="http://schemas.microsoft.com/office/powerpoint/2010/main" val="1824691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A59FA6-95B5-476E-A3BA-BA815DE85A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AF6631-01D8-4B58-8715-259EDD5517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996274-7016-4BA9-8D1B-C0661D9DB9F0}"/>
              </a:ext>
            </a:extLst>
          </p:cNvPr>
          <p:cNvSpPr>
            <a:spLocks noGrp="1"/>
          </p:cNvSpPr>
          <p:nvPr>
            <p:ph type="dt" sz="half" idx="10"/>
          </p:nvPr>
        </p:nvSpPr>
        <p:spPr/>
        <p:txBody>
          <a:bodyPr/>
          <a:lstStyle/>
          <a:p>
            <a:fld id="{B02E3212-5BD8-4F81-B7C6-C5C0DAE80489}" type="datetimeFigureOut">
              <a:rPr lang="en-IN" smtClean="0"/>
              <a:t>22-01-2024</a:t>
            </a:fld>
            <a:endParaRPr lang="en-IN"/>
          </a:p>
        </p:txBody>
      </p:sp>
      <p:sp>
        <p:nvSpPr>
          <p:cNvPr id="5" name="Footer Placeholder 4">
            <a:extLst>
              <a:ext uri="{FF2B5EF4-FFF2-40B4-BE49-F238E27FC236}">
                <a16:creationId xmlns:a16="http://schemas.microsoft.com/office/drawing/2014/main" id="{D0589FB1-F59C-4FCE-ADF0-28E69DA6B2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5D4889-D7B7-4A2D-B0E8-30D3AD21EA9A}"/>
              </a:ext>
            </a:extLst>
          </p:cNvPr>
          <p:cNvSpPr>
            <a:spLocks noGrp="1"/>
          </p:cNvSpPr>
          <p:nvPr>
            <p:ph type="sldNum" sz="quarter" idx="12"/>
          </p:nvPr>
        </p:nvSpPr>
        <p:spPr/>
        <p:txBody>
          <a:bodyPr/>
          <a:lstStyle/>
          <a:p>
            <a:fld id="{CE3D74EF-7A26-4C26-8340-A634AC0F8B67}" type="slidenum">
              <a:rPr lang="en-IN" smtClean="0"/>
              <a:t>‹#›</a:t>
            </a:fld>
            <a:endParaRPr lang="en-IN"/>
          </a:p>
        </p:txBody>
      </p:sp>
    </p:spTree>
    <p:extLst>
      <p:ext uri="{BB962C8B-B14F-4D97-AF65-F5344CB8AC3E}">
        <p14:creationId xmlns:p14="http://schemas.microsoft.com/office/powerpoint/2010/main" val="3317739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62381-A1CC-48CD-987C-7E02CB064B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C78F57-99E3-4D94-AF66-E4675F2DD2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8DB560-B1DA-43ED-AD31-A5CBE5374CA9}"/>
              </a:ext>
            </a:extLst>
          </p:cNvPr>
          <p:cNvSpPr>
            <a:spLocks noGrp="1"/>
          </p:cNvSpPr>
          <p:nvPr>
            <p:ph type="dt" sz="half" idx="10"/>
          </p:nvPr>
        </p:nvSpPr>
        <p:spPr/>
        <p:txBody>
          <a:bodyPr/>
          <a:lstStyle/>
          <a:p>
            <a:fld id="{B02E3212-5BD8-4F81-B7C6-C5C0DAE80489}" type="datetimeFigureOut">
              <a:rPr lang="en-IN" smtClean="0"/>
              <a:t>22-01-2024</a:t>
            </a:fld>
            <a:endParaRPr lang="en-IN"/>
          </a:p>
        </p:txBody>
      </p:sp>
      <p:sp>
        <p:nvSpPr>
          <p:cNvPr id="5" name="Footer Placeholder 4">
            <a:extLst>
              <a:ext uri="{FF2B5EF4-FFF2-40B4-BE49-F238E27FC236}">
                <a16:creationId xmlns:a16="http://schemas.microsoft.com/office/drawing/2014/main" id="{0E0EA6DC-CC8D-494D-BDF0-D74376F26B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96127C-E5AE-4CA4-8805-0C3B6D07E84D}"/>
              </a:ext>
            </a:extLst>
          </p:cNvPr>
          <p:cNvSpPr>
            <a:spLocks noGrp="1"/>
          </p:cNvSpPr>
          <p:nvPr>
            <p:ph type="sldNum" sz="quarter" idx="12"/>
          </p:nvPr>
        </p:nvSpPr>
        <p:spPr/>
        <p:txBody>
          <a:bodyPr/>
          <a:lstStyle/>
          <a:p>
            <a:fld id="{CE3D74EF-7A26-4C26-8340-A634AC0F8B67}" type="slidenum">
              <a:rPr lang="en-IN" smtClean="0"/>
              <a:t>‹#›</a:t>
            </a:fld>
            <a:endParaRPr lang="en-IN"/>
          </a:p>
        </p:txBody>
      </p:sp>
    </p:spTree>
    <p:extLst>
      <p:ext uri="{BB962C8B-B14F-4D97-AF65-F5344CB8AC3E}">
        <p14:creationId xmlns:p14="http://schemas.microsoft.com/office/powerpoint/2010/main" val="2435093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515E7-32C5-4C9F-A93C-FD0C596114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095EDAA-87E0-4E23-9475-86433FD2DE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88EC6E-2314-4B17-9FD9-70A220CC5919}"/>
              </a:ext>
            </a:extLst>
          </p:cNvPr>
          <p:cNvSpPr>
            <a:spLocks noGrp="1"/>
          </p:cNvSpPr>
          <p:nvPr>
            <p:ph type="dt" sz="half" idx="10"/>
          </p:nvPr>
        </p:nvSpPr>
        <p:spPr/>
        <p:txBody>
          <a:bodyPr/>
          <a:lstStyle/>
          <a:p>
            <a:fld id="{B02E3212-5BD8-4F81-B7C6-C5C0DAE80489}" type="datetimeFigureOut">
              <a:rPr lang="en-IN" smtClean="0"/>
              <a:t>22-01-2024</a:t>
            </a:fld>
            <a:endParaRPr lang="en-IN"/>
          </a:p>
        </p:txBody>
      </p:sp>
      <p:sp>
        <p:nvSpPr>
          <p:cNvPr id="5" name="Footer Placeholder 4">
            <a:extLst>
              <a:ext uri="{FF2B5EF4-FFF2-40B4-BE49-F238E27FC236}">
                <a16:creationId xmlns:a16="http://schemas.microsoft.com/office/drawing/2014/main" id="{2482E5F2-8374-4D91-9B37-A6C7440624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A3FBA4-24F3-4B09-AB05-7417F36D0C7A}"/>
              </a:ext>
            </a:extLst>
          </p:cNvPr>
          <p:cNvSpPr>
            <a:spLocks noGrp="1"/>
          </p:cNvSpPr>
          <p:nvPr>
            <p:ph type="sldNum" sz="quarter" idx="12"/>
          </p:nvPr>
        </p:nvSpPr>
        <p:spPr/>
        <p:txBody>
          <a:bodyPr/>
          <a:lstStyle/>
          <a:p>
            <a:fld id="{CE3D74EF-7A26-4C26-8340-A634AC0F8B67}" type="slidenum">
              <a:rPr lang="en-IN" smtClean="0"/>
              <a:t>‹#›</a:t>
            </a:fld>
            <a:endParaRPr lang="en-IN"/>
          </a:p>
        </p:txBody>
      </p:sp>
    </p:spTree>
    <p:extLst>
      <p:ext uri="{BB962C8B-B14F-4D97-AF65-F5344CB8AC3E}">
        <p14:creationId xmlns:p14="http://schemas.microsoft.com/office/powerpoint/2010/main" val="1484153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7575C-8674-427A-874D-E8F76652D5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E248B0-FEF5-4185-9245-9AA5559455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B5826F3-FE9D-4602-88BA-85C74002A3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AFFF47-BC37-470F-8587-A95CD7E028E2}"/>
              </a:ext>
            </a:extLst>
          </p:cNvPr>
          <p:cNvSpPr>
            <a:spLocks noGrp="1"/>
          </p:cNvSpPr>
          <p:nvPr>
            <p:ph type="dt" sz="half" idx="10"/>
          </p:nvPr>
        </p:nvSpPr>
        <p:spPr/>
        <p:txBody>
          <a:bodyPr/>
          <a:lstStyle/>
          <a:p>
            <a:fld id="{B02E3212-5BD8-4F81-B7C6-C5C0DAE80489}" type="datetimeFigureOut">
              <a:rPr lang="en-IN" smtClean="0"/>
              <a:t>22-01-2024</a:t>
            </a:fld>
            <a:endParaRPr lang="en-IN"/>
          </a:p>
        </p:txBody>
      </p:sp>
      <p:sp>
        <p:nvSpPr>
          <p:cNvPr id="6" name="Footer Placeholder 5">
            <a:extLst>
              <a:ext uri="{FF2B5EF4-FFF2-40B4-BE49-F238E27FC236}">
                <a16:creationId xmlns:a16="http://schemas.microsoft.com/office/drawing/2014/main" id="{F0259840-EEB9-4F22-A217-75F00AA32D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E0DAEC-0B9A-47E2-8622-5772756E6EE6}"/>
              </a:ext>
            </a:extLst>
          </p:cNvPr>
          <p:cNvSpPr>
            <a:spLocks noGrp="1"/>
          </p:cNvSpPr>
          <p:nvPr>
            <p:ph type="sldNum" sz="quarter" idx="12"/>
          </p:nvPr>
        </p:nvSpPr>
        <p:spPr/>
        <p:txBody>
          <a:bodyPr/>
          <a:lstStyle/>
          <a:p>
            <a:fld id="{CE3D74EF-7A26-4C26-8340-A634AC0F8B67}" type="slidenum">
              <a:rPr lang="en-IN" smtClean="0"/>
              <a:t>‹#›</a:t>
            </a:fld>
            <a:endParaRPr lang="en-IN"/>
          </a:p>
        </p:txBody>
      </p:sp>
    </p:spTree>
    <p:extLst>
      <p:ext uri="{BB962C8B-B14F-4D97-AF65-F5344CB8AC3E}">
        <p14:creationId xmlns:p14="http://schemas.microsoft.com/office/powerpoint/2010/main" val="932552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534C-1C86-449D-BE04-EEDA79EF4F9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200B96-F021-4B70-95B4-61976DA03C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8447A2-7CCD-4D1D-AAB3-64B053A0F4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10E4CE7-EC90-4267-8533-5C65436C55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23F741-C121-47DB-AA28-51000760FE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6626077-B6F3-46D4-9FBA-5557A768D72D}"/>
              </a:ext>
            </a:extLst>
          </p:cNvPr>
          <p:cNvSpPr>
            <a:spLocks noGrp="1"/>
          </p:cNvSpPr>
          <p:nvPr>
            <p:ph type="dt" sz="half" idx="10"/>
          </p:nvPr>
        </p:nvSpPr>
        <p:spPr/>
        <p:txBody>
          <a:bodyPr/>
          <a:lstStyle/>
          <a:p>
            <a:fld id="{B02E3212-5BD8-4F81-B7C6-C5C0DAE80489}" type="datetimeFigureOut">
              <a:rPr lang="en-IN" smtClean="0"/>
              <a:t>22-01-2024</a:t>
            </a:fld>
            <a:endParaRPr lang="en-IN"/>
          </a:p>
        </p:txBody>
      </p:sp>
      <p:sp>
        <p:nvSpPr>
          <p:cNvPr id="8" name="Footer Placeholder 7">
            <a:extLst>
              <a:ext uri="{FF2B5EF4-FFF2-40B4-BE49-F238E27FC236}">
                <a16:creationId xmlns:a16="http://schemas.microsoft.com/office/drawing/2014/main" id="{3E701A7F-2065-4ACA-AAB2-22F969CAD0B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34AE343-A16B-48E4-A1CE-590C591765D6}"/>
              </a:ext>
            </a:extLst>
          </p:cNvPr>
          <p:cNvSpPr>
            <a:spLocks noGrp="1"/>
          </p:cNvSpPr>
          <p:nvPr>
            <p:ph type="sldNum" sz="quarter" idx="12"/>
          </p:nvPr>
        </p:nvSpPr>
        <p:spPr/>
        <p:txBody>
          <a:bodyPr/>
          <a:lstStyle/>
          <a:p>
            <a:fld id="{CE3D74EF-7A26-4C26-8340-A634AC0F8B67}" type="slidenum">
              <a:rPr lang="en-IN" smtClean="0"/>
              <a:t>‹#›</a:t>
            </a:fld>
            <a:endParaRPr lang="en-IN"/>
          </a:p>
        </p:txBody>
      </p:sp>
    </p:spTree>
    <p:extLst>
      <p:ext uri="{BB962C8B-B14F-4D97-AF65-F5344CB8AC3E}">
        <p14:creationId xmlns:p14="http://schemas.microsoft.com/office/powerpoint/2010/main" val="2871718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CE07D-DE4F-41ED-9CE5-B9716293280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FC0788D-AFA7-408F-AD6B-520A1C104DA7}"/>
              </a:ext>
            </a:extLst>
          </p:cNvPr>
          <p:cNvSpPr>
            <a:spLocks noGrp="1"/>
          </p:cNvSpPr>
          <p:nvPr>
            <p:ph type="dt" sz="half" idx="10"/>
          </p:nvPr>
        </p:nvSpPr>
        <p:spPr/>
        <p:txBody>
          <a:bodyPr/>
          <a:lstStyle/>
          <a:p>
            <a:fld id="{B02E3212-5BD8-4F81-B7C6-C5C0DAE80489}" type="datetimeFigureOut">
              <a:rPr lang="en-IN" smtClean="0"/>
              <a:t>22-01-2024</a:t>
            </a:fld>
            <a:endParaRPr lang="en-IN"/>
          </a:p>
        </p:txBody>
      </p:sp>
      <p:sp>
        <p:nvSpPr>
          <p:cNvPr id="4" name="Footer Placeholder 3">
            <a:extLst>
              <a:ext uri="{FF2B5EF4-FFF2-40B4-BE49-F238E27FC236}">
                <a16:creationId xmlns:a16="http://schemas.microsoft.com/office/drawing/2014/main" id="{0F07FB1C-B3AB-44A5-85DC-04B9A49636C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55277BE-54DF-4721-BFBC-3EBDD05B5129}"/>
              </a:ext>
            </a:extLst>
          </p:cNvPr>
          <p:cNvSpPr>
            <a:spLocks noGrp="1"/>
          </p:cNvSpPr>
          <p:nvPr>
            <p:ph type="sldNum" sz="quarter" idx="12"/>
          </p:nvPr>
        </p:nvSpPr>
        <p:spPr/>
        <p:txBody>
          <a:bodyPr/>
          <a:lstStyle/>
          <a:p>
            <a:fld id="{CE3D74EF-7A26-4C26-8340-A634AC0F8B67}" type="slidenum">
              <a:rPr lang="en-IN" smtClean="0"/>
              <a:t>‹#›</a:t>
            </a:fld>
            <a:endParaRPr lang="en-IN"/>
          </a:p>
        </p:txBody>
      </p:sp>
    </p:spTree>
    <p:extLst>
      <p:ext uri="{BB962C8B-B14F-4D97-AF65-F5344CB8AC3E}">
        <p14:creationId xmlns:p14="http://schemas.microsoft.com/office/powerpoint/2010/main" val="2119715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854E75-296E-4391-9FF9-39C5CD9BBA9D}"/>
              </a:ext>
            </a:extLst>
          </p:cNvPr>
          <p:cNvSpPr>
            <a:spLocks noGrp="1"/>
          </p:cNvSpPr>
          <p:nvPr>
            <p:ph type="dt" sz="half" idx="10"/>
          </p:nvPr>
        </p:nvSpPr>
        <p:spPr/>
        <p:txBody>
          <a:bodyPr/>
          <a:lstStyle/>
          <a:p>
            <a:fld id="{B02E3212-5BD8-4F81-B7C6-C5C0DAE80489}" type="datetimeFigureOut">
              <a:rPr lang="en-IN" smtClean="0"/>
              <a:t>22-01-2024</a:t>
            </a:fld>
            <a:endParaRPr lang="en-IN"/>
          </a:p>
        </p:txBody>
      </p:sp>
      <p:sp>
        <p:nvSpPr>
          <p:cNvPr id="3" name="Footer Placeholder 2">
            <a:extLst>
              <a:ext uri="{FF2B5EF4-FFF2-40B4-BE49-F238E27FC236}">
                <a16:creationId xmlns:a16="http://schemas.microsoft.com/office/drawing/2014/main" id="{4189B2A7-D389-4F6B-A1F3-AEC7C91585D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4F151D4-021F-446D-AD45-8DE2593B0AE9}"/>
              </a:ext>
            </a:extLst>
          </p:cNvPr>
          <p:cNvSpPr>
            <a:spLocks noGrp="1"/>
          </p:cNvSpPr>
          <p:nvPr>
            <p:ph type="sldNum" sz="quarter" idx="12"/>
          </p:nvPr>
        </p:nvSpPr>
        <p:spPr/>
        <p:txBody>
          <a:bodyPr/>
          <a:lstStyle/>
          <a:p>
            <a:fld id="{CE3D74EF-7A26-4C26-8340-A634AC0F8B67}" type="slidenum">
              <a:rPr lang="en-IN" smtClean="0"/>
              <a:t>‹#›</a:t>
            </a:fld>
            <a:endParaRPr lang="en-IN"/>
          </a:p>
        </p:txBody>
      </p:sp>
    </p:spTree>
    <p:extLst>
      <p:ext uri="{BB962C8B-B14F-4D97-AF65-F5344CB8AC3E}">
        <p14:creationId xmlns:p14="http://schemas.microsoft.com/office/powerpoint/2010/main" val="3868741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89682-EC14-46D5-AE43-64FE56D862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7B7B4FC-C536-44BD-89CD-E1781BB87A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135CFC1-314B-4FFE-9B01-CB3E194B0D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FB2909-0156-405C-A0E0-EC2283E6107D}"/>
              </a:ext>
            </a:extLst>
          </p:cNvPr>
          <p:cNvSpPr>
            <a:spLocks noGrp="1"/>
          </p:cNvSpPr>
          <p:nvPr>
            <p:ph type="dt" sz="half" idx="10"/>
          </p:nvPr>
        </p:nvSpPr>
        <p:spPr/>
        <p:txBody>
          <a:bodyPr/>
          <a:lstStyle/>
          <a:p>
            <a:fld id="{B02E3212-5BD8-4F81-B7C6-C5C0DAE80489}" type="datetimeFigureOut">
              <a:rPr lang="en-IN" smtClean="0"/>
              <a:t>22-01-2024</a:t>
            </a:fld>
            <a:endParaRPr lang="en-IN"/>
          </a:p>
        </p:txBody>
      </p:sp>
      <p:sp>
        <p:nvSpPr>
          <p:cNvPr id="6" name="Footer Placeholder 5">
            <a:extLst>
              <a:ext uri="{FF2B5EF4-FFF2-40B4-BE49-F238E27FC236}">
                <a16:creationId xmlns:a16="http://schemas.microsoft.com/office/drawing/2014/main" id="{EF72FD7B-FB91-4CF9-8660-46855C0F33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24C19C-4F4A-48A0-92A9-82573E89E95E}"/>
              </a:ext>
            </a:extLst>
          </p:cNvPr>
          <p:cNvSpPr>
            <a:spLocks noGrp="1"/>
          </p:cNvSpPr>
          <p:nvPr>
            <p:ph type="sldNum" sz="quarter" idx="12"/>
          </p:nvPr>
        </p:nvSpPr>
        <p:spPr/>
        <p:txBody>
          <a:bodyPr/>
          <a:lstStyle/>
          <a:p>
            <a:fld id="{CE3D74EF-7A26-4C26-8340-A634AC0F8B67}" type="slidenum">
              <a:rPr lang="en-IN" smtClean="0"/>
              <a:t>‹#›</a:t>
            </a:fld>
            <a:endParaRPr lang="en-IN"/>
          </a:p>
        </p:txBody>
      </p:sp>
    </p:spTree>
    <p:extLst>
      <p:ext uri="{BB962C8B-B14F-4D97-AF65-F5344CB8AC3E}">
        <p14:creationId xmlns:p14="http://schemas.microsoft.com/office/powerpoint/2010/main" val="1043329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0776B-E47B-438E-8982-D99257C293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11E25B3-6BF7-48A3-8D72-3366E1524B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F598EC7-384D-4FB6-A8B7-79CF66328A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82AC8A-064C-4CFA-90BE-ECDB85FA94B4}"/>
              </a:ext>
            </a:extLst>
          </p:cNvPr>
          <p:cNvSpPr>
            <a:spLocks noGrp="1"/>
          </p:cNvSpPr>
          <p:nvPr>
            <p:ph type="dt" sz="half" idx="10"/>
          </p:nvPr>
        </p:nvSpPr>
        <p:spPr/>
        <p:txBody>
          <a:bodyPr/>
          <a:lstStyle/>
          <a:p>
            <a:fld id="{B02E3212-5BD8-4F81-B7C6-C5C0DAE80489}" type="datetimeFigureOut">
              <a:rPr lang="en-IN" smtClean="0"/>
              <a:t>22-01-2024</a:t>
            </a:fld>
            <a:endParaRPr lang="en-IN"/>
          </a:p>
        </p:txBody>
      </p:sp>
      <p:sp>
        <p:nvSpPr>
          <p:cNvPr id="6" name="Footer Placeholder 5">
            <a:extLst>
              <a:ext uri="{FF2B5EF4-FFF2-40B4-BE49-F238E27FC236}">
                <a16:creationId xmlns:a16="http://schemas.microsoft.com/office/drawing/2014/main" id="{1467E3E1-4F57-4D04-805F-BCE720D674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DEE236-3068-467D-812B-6C2120D6FE12}"/>
              </a:ext>
            </a:extLst>
          </p:cNvPr>
          <p:cNvSpPr>
            <a:spLocks noGrp="1"/>
          </p:cNvSpPr>
          <p:nvPr>
            <p:ph type="sldNum" sz="quarter" idx="12"/>
          </p:nvPr>
        </p:nvSpPr>
        <p:spPr/>
        <p:txBody>
          <a:bodyPr/>
          <a:lstStyle/>
          <a:p>
            <a:fld id="{CE3D74EF-7A26-4C26-8340-A634AC0F8B67}" type="slidenum">
              <a:rPr lang="en-IN" smtClean="0"/>
              <a:t>‹#›</a:t>
            </a:fld>
            <a:endParaRPr lang="en-IN"/>
          </a:p>
        </p:txBody>
      </p:sp>
    </p:spTree>
    <p:extLst>
      <p:ext uri="{BB962C8B-B14F-4D97-AF65-F5344CB8AC3E}">
        <p14:creationId xmlns:p14="http://schemas.microsoft.com/office/powerpoint/2010/main" val="12765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A1376C-362F-45D9-8FE0-1931CE669E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CD1CE4-63CE-4C80-BE3A-EECCC75101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89C059-17F0-4CAB-8899-85047158F5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2E3212-5BD8-4F81-B7C6-C5C0DAE80489}" type="datetimeFigureOut">
              <a:rPr lang="en-IN" smtClean="0"/>
              <a:t>22-01-2024</a:t>
            </a:fld>
            <a:endParaRPr lang="en-IN"/>
          </a:p>
        </p:txBody>
      </p:sp>
      <p:sp>
        <p:nvSpPr>
          <p:cNvPr id="5" name="Footer Placeholder 4">
            <a:extLst>
              <a:ext uri="{FF2B5EF4-FFF2-40B4-BE49-F238E27FC236}">
                <a16:creationId xmlns:a16="http://schemas.microsoft.com/office/drawing/2014/main" id="{052BED4E-7FB1-43FA-9D61-DB175C2181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67A075F-C9DA-4CED-87EB-9C0461F709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3D74EF-7A26-4C26-8340-A634AC0F8B67}" type="slidenum">
              <a:rPr lang="en-IN" smtClean="0"/>
              <a:t>‹#›</a:t>
            </a:fld>
            <a:endParaRPr lang="en-IN"/>
          </a:p>
        </p:txBody>
      </p:sp>
    </p:spTree>
    <p:extLst>
      <p:ext uri="{BB962C8B-B14F-4D97-AF65-F5344CB8AC3E}">
        <p14:creationId xmlns:p14="http://schemas.microsoft.com/office/powerpoint/2010/main" val="1602117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javatpoint.com/bayes-theorem-in-artifical-intelligenc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0014F-F068-42FA-90AC-0EE467BF957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383BB0A-01CB-4CCB-8D67-DE9A4937EF97}"/>
              </a:ext>
            </a:extLst>
          </p:cNvPr>
          <p:cNvSpPr>
            <a:spLocks noGrp="1"/>
          </p:cNvSpPr>
          <p:nvPr>
            <p:ph idx="1"/>
          </p:nvPr>
        </p:nvSpPr>
        <p:spPr/>
        <p:txBody>
          <a:bodyPr>
            <a:normAutofit fontScale="92500" lnSpcReduction="10000"/>
          </a:bodyPr>
          <a:lstStyle/>
          <a:p>
            <a:pPr algn="just">
              <a:buFont typeface="Arial" panose="020B0604020202020204" pitchFamily="34" charset="0"/>
              <a:buChar char="•"/>
            </a:pPr>
            <a:r>
              <a:rPr lang="en-US" b="0" i="0" dirty="0">
                <a:solidFill>
                  <a:srgbClr val="000000"/>
                </a:solidFill>
                <a:effectLst/>
                <a:latin typeface="inter-regular"/>
              </a:rPr>
              <a:t>Naive Bayes algorithm is a supervised learning algorithm, which is based on </a:t>
            </a:r>
            <a:r>
              <a:rPr lang="en-US" b="1" i="0" dirty="0">
                <a:solidFill>
                  <a:srgbClr val="000000"/>
                </a:solidFill>
                <a:effectLst/>
                <a:latin typeface="inter-bold"/>
              </a:rPr>
              <a:t>Bayes theorem</a:t>
            </a:r>
            <a:r>
              <a:rPr lang="en-US" b="0" i="0" dirty="0">
                <a:solidFill>
                  <a:srgbClr val="000000"/>
                </a:solidFill>
                <a:effectLst/>
                <a:latin typeface="inter-regular"/>
              </a:rPr>
              <a:t> and used for solving classification problems.</a:t>
            </a:r>
          </a:p>
          <a:p>
            <a:pPr algn="just">
              <a:buFont typeface="Arial" panose="020B0604020202020204" pitchFamily="34" charset="0"/>
              <a:buChar char="•"/>
            </a:pPr>
            <a:r>
              <a:rPr lang="en-US" b="0" i="0" dirty="0">
                <a:solidFill>
                  <a:srgbClr val="000000"/>
                </a:solidFill>
                <a:effectLst/>
                <a:latin typeface="inter-regular"/>
              </a:rPr>
              <a:t>It is mainly used in </a:t>
            </a:r>
            <a:r>
              <a:rPr lang="en-US" b="0" i="1" dirty="0">
                <a:solidFill>
                  <a:srgbClr val="000000"/>
                </a:solidFill>
                <a:effectLst/>
                <a:latin typeface="inter-regular"/>
              </a:rPr>
              <a:t>text classification</a:t>
            </a:r>
            <a:r>
              <a:rPr lang="en-US" b="0" i="0" dirty="0">
                <a:solidFill>
                  <a:srgbClr val="000000"/>
                </a:solidFill>
                <a:effectLst/>
                <a:latin typeface="inter-regular"/>
              </a:rPr>
              <a:t> that includes a high-dimensional training dataset.</a:t>
            </a:r>
          </a:p>
          <a:p>
            <a:pPr algn="just">
              <a:buFont typeface="Arial" panose="020B0604020202020204" pitchFamily="34" charset="0"/>
              <a:buChar char="•"/>
            </a:pPr>
            <a:r>
              <a:rPr lang="en-US" b="0" i="0" dirty="0">
                <a:solidFill>
                  <a:srgbClr val="000000"/>
                </a:solidFill>
                <a:effectLst/>
                <a:latin typeface="inter-regular"/>
              </a:rPr>
              <a:t>Naive Bayes Classifier is one of the simple and most effective Classification algorithms which helps in building the fast machine learning models that can make quick predictions.</a:t>
            </a:r>
          </a:p>
          <a:p>
            <a:pPr algn="just">
              <a:buFont typeface="Arial" panose="020B0604020202020204" pitchFamily="34" charset="0"/>
              <a:buChar char="•"/>
            </a:pPr>
            <a:r>
              <a:rPr lang="en-US" b="1" i="0" dirty="0">
                <a:solidFill>
                  <a:srgbClr val="000000"/>
                </a:solidFill>
                <a:effectLst/>
                <a:latin typeface="inter-bold"/>
              </a:rPr>
              <a:t>It is a probabilistic classifier, which means it predicts on the basis of the probability of an object</a:t>
            </a:r>
            <a:r>
              <a:rPr lang="en-US" b="0" i="0" dirty="0">
                <a:solidFill>
                  <a:srgbClr val="000000"/>
                </a:solidFill>
                <a:effectLst/>
                <a:latin typeface="inter-regular"/>
              </a:rPr>
              <a:t>.</a:t>
            </a:r>
          </a:p>
          <a:p>
            <a:pPr algn="just">
              <a:buFont typeface="Arial" panose="020B0604020202020204" pitchFamily="34" charset="0"/>
              <a:buChar char="•"/>
            </a:pPr>
            <a:r>
              <a:rPr lang="en-US" b="0" i="0" dirty="0">
                <a:solidFill>
                  <a:srgbClr val="000000"/>
                </a:solidFill>
                <a:effectLst/>
                <a:latin typeface="inter-regular"/>
              </a:rPr>
              <a:t>Some popular examples of Naive Bayes Algorithm are </a:t>
            </a:r>
            <a:r>
              <a:rPr lang="en-US" b="1" i="0" dirty="0">
                <a:solidFill>
                  <a:srgbClr val="000000"/>
                </a:solidFill>
                <a:effectLst/>
                <a:latin typeface="inter-bold"/>
              </a:rPr>
              <a:t>spam filtration, Sentimental analysis, and classifying articles</a:t>
            </a:r>
            <a:r>
              <a:rPr lang="en-US" b="0" i="0" dirty="0">
                <a:solidFill>
                  <a:srgbClr val="000000"/>
                </a:solidFill>
                <a:effectLst/>
                <a:latin typeface="inter-regular"/>
              </a:rPr>
              <a:t>.</a:t>
            </a:r>
          </a:p>
          <a:p>
            <a:endParaRPr lang="en-IN" dirty="0"/>
          </a:p>
        </p:txBody>
      </p:sp>
    </p:spTree>
    <p:extLst>
      <p:ext uri="{BB962C8B-B14F-4D97-AF65-F5344CB8AC3E}">
        <p14:creationId xmlns:p14="http://schemas.microsoft.com/office/powerpoint/2010/main" val="2351195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08832-1C21-4032-A7F6-21B3D109150A}"/>
              </a:ext>
            </a:extLst>
          </p:cNvPr>
          <p:cNvSpPr>
            <a:spLocks noGrp="1"/>
          </p:cNvSpPr>
          <p:nvPr>
            <p:ph type="title"/>
          </p:nvPr>
        </p:nvSpPr>
        <p:spPr/>
        <p:txBody>
          <a:bodyPr>
            <a:normAutofit fontScale="90000"/>
          </a:bodyPr>
          <a:lstStyle/>
          <a:p>
            <a:br>
              <a:rPr lang="en-US" b="0" i="0">
                <a:solidFill>
                  <a:srgbClr val="610B38"/>
                </a:solidFill>
                <a:effectLst/>
                <a:latin typeface="erdana"/>
              </a:rPr>
            </a:br>
            <a:r>
              <a:rPr lang="en-US" b="0" i="0">
                <a:solidFill>
                  <a:srgbClr val="610B38"/>
                </a:solidFill>
                <a:effectLst/>
                <a:latin typeface="erdana"/>
              </a:rPr>
              <a:t>Why </a:t>
            </a:r>
            <a:r>
              <a:rPr lang="en-US" b="0" i="0" dirty="0">
                <a:solidFill>
                  <a:srgbClr val="610B38"/>
                </a:solidFill>
                <a:effectLst/>
                <a:latin typeface="erdana"/>
              </a:rPr>
              <a:t>is it called Naive Bayes?</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C5A72438-6FF1-465E-BD5D-CE42E028D00B}"/>
              </a:ext>
            </a:extLst>
          </p:cNvPr>
          <p:cNvSpPr>
            <a:spLocks noGrp="1"/>
          </p:cNvSpPr>
          <p:nvPr>
            <p:ph idx="1"/>
          </p:nvPr>
        </p:nvSpPr>
        <p:spPr/>
        <p:txBody>
          <a:bodyPr/>
          <a:lstStyle/>
          <a:p>
            <a:pPr algn="just"/>
            <a:r>
              <a:rPr lang="en-US" b="0" i="0" dirty="0">
                <a:solidFill>
                  <a:srgbClr val="333333"/>
                </a:solidFill>
                <a:effectLst/>
                <a:latin typeface="inter-regular"/>
              </a:rPr>
              <a:t>The Naive Bayes algorithm is comprised of two words </a:t>
            </a:r>
            <a:r>
              <a:rPr lang="en-US" b="1" i="0" dirty="0">
                <a:solidFill>
                  <a:srgbClr val="333333"/>
                </a:solidFill>
                <a:effectLst/>
                <a:latin typeface="inter-regular"/>
              </a:rPr>
              <a:t>Naive and Bayes</a:t>
            </a:r>
            <a:r>
              <a:rPr lang="en-US" b="0" i="0" dirty="0">
                <a:solidFill>
                  <a:srgbClr val="333333"/>
                </a:solidFill>
                <a:effectLst/>
                <a:latin typeface="inter-regular"/>
              </a:rPr>
              <a:t>, Which can be described as:</a:t>
            </a:r>
          </a:p>
          <a:p>
            <a:pPr algn="just">
              <a:buFont typeface="Arial" panose="020B0604020202020204" pitchFamily="34" charset="0"/>
              <a:buChar char="•"/>
            </a:pPr>
            <a:r>
              <a:rPr lang="en-US" b="1" i="0" dirty="0">
                <a:solidFill>
                  <a:srgbClr val="000000"/>
                </a:solidFill>
                <a:effectLst/>
                <a:latin typeface="inter-bold"/>
              </a:rPr>
              <a:t>Naive</a:t>
            </a:r>
            <a:r>
              <a:rPr lang="en-US" b="0" i="0" dirty="0">
                <a:solidFill>
                  <a:srgbClr val="000000"/>
                </a:solidFill>
                <a:effectLst/>
                <a:latin typeface="inter-regular"/>
              </a:rPr>
              <a:t>: It is called Naive because it assumes that the occurrence of a certain feature is independent of the occurrence of other features. Such as if the fruit is identified on the bases of color, shape, and taste, then red, spherical, and sweet fruit is recognized as an apple. Hence each feature individually contributes to identify that it is an apple without depending on each other.</a:t>
            </a:r>
          </a:p>
          <a:p>
            <a:pPr algn="just">
              <a:buFont typeface="Arial" panose="020B0604020202020204" pitchFamily="34" charset="0"/>
              <a:buChar char="•"/>
            </a:pPr>
            <a:r>
              <a:rPr lang="en-US" b="1" i="0" dirty="0">
                <a:solidFill>
                  <a:srgbClr val="000000"/>
                </a:solidFill>
                <a:effectLst/>
                <a:latin typeface="inter-bold"/>
              </a:rPr>
              <a:t>Bayes</a:t>
            </a:r>
            <a:r>
              <a:rPr lang="en-US" b="0" i="0" dirty="0">
                <a:solidFill>
                  <a:srgbClr val="000000"/>
                </a:solidFill>
                <a:effectLst/>
                <a:latin typeface="inter-regular"/>
              </a:rPr>
              <a:t>: It is called Bayes because it depends on the principle of </a:t>
            </a:r>
            <a:r>
              <a:rPr lang="en-US" dirty="0">
                <a:solidFill>
                  <a:srgbClr val="000000"/>
                </a:solidFill>
                <a:latin typeface="inter-regular"/>
                <a:hlinkClick r:id="rId2">
                  <a:extLst>
                    <a:ext uri="{A12FA001-AC4F-418D-AE19-62706E023703}">
                      <ahyp:hlinkClr xmlns:ahyp="http://schemas.microsoft.com/office/drawing/2018/hyperlinkcolor" val="tx"/>
                    </a:ext>
                  </a:extLst>
                </a:hlinkClick>
              </a:rPr>
              <a:t>Bayes' Theorem</a:t>
            </a:r>
            <a:r>
              <a:rPr lang="en-US" dirty="0">
                <a:solidFill>
                  <a:srgbClr val="000000"/>
                </a:solidFill>
                <a:latin typeface="inter-regular"/>
              </a:rPr>
              <a:t>.</a:t>
            </a:r>
          </a:p>
          <a:p>
            <a:endParaRPr lang="en-IN" dirty="0"/>
          </a:p>
        </p:txBody>
      </p:sp>
    </p:spTree>
    <p:extLst>
      <p:ext uri="{BB962C8B-B14F-4D97-AF65-F5344CB8AC3E}">
        <p14:creationId xmlns:p14="http://schemas.microsoft.com/office/powerpoint/2010/main" val="3373501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E6A8728-2C60-4F6D-AD0A-C9B9F66DF6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8226" y="1583411"/>
            <a:ext cx="9740348" cy="4909464"/>
          </a:xfrm>
        </p:spPr>
      </p:pic>
      <p:sp>
        <p:nvSpPr>
          <p:cNvPr id="7" name="Title 6">
            <a:extLst>
              <a:ext uri="{FF2B5EF4-FFF2-40B4-BE49-F238E27FC236}">
                <a16:creationId xmlns:a16="http://schemas.microsoft.com/office/drawing/2014/main" id="{71C85010-C52C-4678-AE6E-7EE88E407710}"/>
              </a:ext>
            </a:extLst>
          </p:cNvPr>
          <p:cNvSpPr>
            <a:spLocks noGrp="1"/>
          </p:cNvSpPr>
          <p:nvPr>
            <p:ph type="title"/>
          </p:nvPr>
        </p:nvSpPr>
        <p:spPr/>
        <p:txBody>
          <a:bodyPr/>
          <a:lstStyle/>
          <a:p>
            <a:r>
              <a:rPr lang="en-CA" b="1" dirty="0">
                <a:solidFill>
                  <a:srgbClr val="C00000"/>
                </a:solidFill>
              </a:rPr>
              <a:t>Example1</a:t>
            </a:r>
            <a:endParaRPr lang="en-IN" b="1" dirty="0">
              <a:solidFill>
                <a:srgbClr val="C00000"/>
              </a:solidFill>
            </a:endParaRPr>
          </a:p>
        </p:txBody>
      </p:sp>
    </p:spTree>
    <p:extLst>
      <p:ext uri="{BB962C8B-B14F-4D97-AF65-F5344CB8AC3E}">
        <p14:creationId xmlns:p14="http://schemas.microsoft.com/office/powerpoint/2010/main" val="863487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525ADF0-9B2F-495C-BFA3-C749DB636B9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691" t="1805"/>
          <a:stretch/>
        </p:blipFill>
        <p:spPr>
          <a:xfrm>
            <a:off x="1" y="235227"/>
            <a:ext cx="12192000" cy="6361042"/>
          </a:xfrm>
        </p:spPr>
      </p:pic>
      <p:sp>
        <p:nvSpPr>
          <p:cNvPr id="6" name="TextBox 5">
            <a:extLst>
              <a:ext uri="{FF2B5EF4-FFF2-40B4-BE49-F238E27FC236}">
                <a16:creationId xmlns:a16="http://schemas.microsoft.com/office/drawing/2014/main" id="{E01E0B64-A79F-4D05-B827-C2F4E91B6483}"/>
              </a:ext>
            </a:extLst>
          </p:cNvPr>
          <p:cNvSpPr txBox="1"/>
          <p:nvPr/>
        </p:nvSpPr>
        <p:spPr>
          <a:xfrm flipH="1">
            <a:off x="6770646" y="892867"/>
            <a:ext cx="2313719" cy="371060"/>
          </a:xfrm>
          <a:prstGeom prst="rect">
            <a:avLst/>
          </a:prstGeom>
          <a:noFill/>
        </p:spPr>
        <p:txBody>
          <a:bodyPr wrap="square" rtlCol="0">
            <a:spAutoFit/>
          </a:bodyPr>
          <a:lstStyle/>
          <a:p>
            <a:r>
              <a:rPr lang="en-CA" b="1" dirty="0">
                <a:solidFill>
                  <a:srgbClr val="C00000"/>
                </a:solidFill>
              </a:rPr>
              <a:t>Prior probability </a:t>
            </a:r>
            <a:endParaRPr lang="en-IN" b="1" dirty="0">
              <a:solidFill>
                <a:srgbClr val="C00000"/>
              </a:solidFill>
            </a:endParaRPr>
          </a:p>
        </p:txBody>
      </p:sp>
      <p:sp>
        <p:nvSpPr>
          <p:cNvPr id="7" name="TextBox 6">
            <a:extLst>
              <a:ext uri="{FF2B5EF4-FFF2-40B4-BE49-F238E27FC236}">
                <a16:creationId xmlns:a16="http://schemas.microsoft.com/office/drawing/2014/main" id="{CC0D4DFF-4AE6-43D9-B1C2-AD5B20DE46DA}"/>
              </a:ext>
            </a:extLst>
          </p:cNvPr>
          <p:cNvSpPr txBox="1"/>
          <p:nvPr/>
        </p:nvSpPr>
        <p:spPr>
          <a:xfrm>
            <a:off x="6096000" y="2796209"/>
            <a:ext cx="2663687" cy="369332"/>
          </a:xfrm>
          <a:prstGeom prst="rect">
            <a:avLst/>
          </a:prstGeom>
          <a:noFill/>
        </p:spPr>
        <p:txBody>
          <a:bodyPr wrap="square" rtlCol="0">
            <a:spAutoFit/>
          </a:bodyPr>
          <a:lstStyle/>
          <a:p>
            <a:r>
              <a:rPr lang="en-CA" b="1" dirty="0">
                <a:solidFill>
                  <a:srgbClr val="C00000"/>
                </a:solidFill>
              </a:rPr>
              <a:t>Likelihood probability</a:t>
            </a:r>
            <a:endParaRPr lang="en-IN" b="1" dirty="0">
              <a:solidFill>
                <a:srgbClr val="C00000"/>
              </a:solidFill>
            </a:endParaRPr>
          </a:p>
        </p:txBody>
      </p:sp>
    </p:spTree>
    <p:extLst>
      <p:ext uri="{BB962C8B-B14F-4D97-AF65-F5344CB8AC3E}">
        <p14:creationId xmlns:p14="http://schemas.microsoft.com/office/powerpoint/2010/main" val="3758566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A5F08CB-6763-4637-93C6-3411EF80F9D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596"/>
          <a:stretch/>
        </p:blipFill>
        <p:spPr>
          <a:xfrm>
            <a:off x="-171615" y="185531"/>
            <a:ext cx="12363615" cy="6672469"/>
          </a:xfrm>
        </p:spPr>
      </p:pic>
      <p:sp>
        <p:nvSpPr>
          <p:cNvPr id="6" name="TextBox 5">
            <a:extLst>
              <a:ext uri="{FF2B5EF4-FFF2-40B4-BE49-F238E27FC236}">
                <a16:creationId xmlns:a16="http://schemas.microsoft.com/office/drawing/2014/main" id="{12FBC1EE-47BA-4914-B084-62E27E2D0AAA}"/>
              </a:ext>
            </a:extLst>
          </p:cNvPr>
          <p:cNvSpPr txBox="1"/>
          <p:nvPr/>
        </p:nvSpPr>
        <p:spPr>
          <a:xfrm>
            <a:off x="6010192" y="2120348"/>
            <a:ext cx="4125425" cy="369332"/>
          </a:xfrm>
          <a:prstGeom prst="rect">
            <a:avLst/>
          </a:prstGeom>
          <a:solidFill>
            <a:schemeClr val="accent6">
              <a:lumMod val="20000"/>
              <a:lumOff val="80000"/>
            </a:schemeClr>
          </a:solidFill>
        </p:spPr>
        <p:txBody>
          <a:bodyPr wrap="none" rtlCol="0">
            <a:spAutoFit/>
          </a:bodyPr>
          <a:lstStyle/>
          <a:p>
            <a:r>
              <a:rPr lang="en-CA" dirty="0">
                <a:solidFill>
                  <a:srgbClr val="C00000"/>
                </a:solidFill>
              </a:rPr>
              <a:t>ai= set of attributes, </a:t>
            </a:r>
            <a:r>
              <a:rPr lang="en-CA" dirty="0" err="1">
                <a:solidFill>
                  <a:srgbClr val="C00000"/>
                </a:solidFill>
              </a:rPr>
              <a:t>vj</a:t>
            </a:r>
            <a:r>
              <a:rPr lang="en-CA" dirty="0">
                <a:solidFill>
                  <a:srgbClr val="C00000"/>
                </a:solidFill>
              </a:rPr>
              <a:t>= possible outcome</a:t>
            </a:r>
            <a:endParaRPr lang="en-IN" dirty="0">
              <a:solidFill>
                <a:srgbClr val="C00000"/>
              </a:solidFill>
            </a:endParaRPr>
          </a:p>
        </p:txBody>
      </p:sp>
    </p:spTree>
    <p:extLst>
      <p:ext uri="{BB962C8B-B14F-4D97-AF65-F5344CB8AC3E}">
        <p14:creationId xmlns:p14="http://schemas.microsoft.com/office/powerpoint/2010/main" val="2411449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AAE0C-A06A-4171-9A08-39E6939DB93C}"/>
              </a:ext>
            </a:extLst>
          </p:cNvPr>
          <p:cNvSpPr>
            <a:spLocks noGrp="1"/>
          </p:cNvSpPr>
          <p:nvPr>
            <p:ph type="title"/>
          </p:nvPr>
        </p:nvSpPr>
        <p:spPr/>
        <p:txBody>
          <a:bodyPr/>
          <a:lstStyle/>
          <a:p>
            <a:r>
              <a:rPr lang="en-CA" b="1" dirty="0">
                <a:solidFill>
                  <a:srgbClr val="C00000"/>
                </a:solidFill>
              </a:rPr>
              <a:t>Example-2</a:t>
            </a:r>
            <a:endParaRPr lang="en-IN" b="1" dirty="0">
              <a:solidFill>
                <a:srgbClr val="C00000"/>
              </a:solidFill>
            </a:endParaRPr>
          </a:p>
        </p:txBody>
      </p:sp>
      <p:pic>
        <p:nvPicPr>
          <p:cNvPr id="5" name="Content Placeholder 4">
            <a:extLst>
              <a:ext uri="{FF2B5EF4-FFF2-40B4-BE49-F238E27FC236}">
                <a16:creationId xmlns:a16="http://schemas.microsoft.com/office/drawing/2014/main" id="{BC9EF3A1-ACA9-4891-BC69-9EA93E1E2F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0086" y="1690688"/>
            <a:ext cx="11343861" cy="4496549"/>
          </a:xfrm>
        </p:spPr>
      </p:pic>
    </p:spTree>
    <p:extLst>
      <p:ext uri="{BB962C8B-B14F-4D97-AF65-F5344CB8AC3E}">
        <p14:creationId xmlns:p14="http://schemas.microsoft.com/office/powerpoint/2010/main" val="2532635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6340</TotalTime>
  <Words>238</Words>
  <Application>Microsoft Office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erdana</vt:lpstr>
      <vt:lpstr>inter-bold</vt:lpstr>
      <vt:lpstr>inter-regular</vt:lpstr>
      <vt:lpstr>Office Theme</vt:lpstr>
      <vt:lpstr>PowerPoint Presentation</vt:lpstr>
      <vt:lpstr> Why is it called Naive Bayes? </vt:lpstr>
      <vt:lpstr>Example1</vt:lpstr>
      <vt:lpstr>PowerPoint Presentation</vt:lpstr>
      <vt:lpstr>PowerPoint Presentation</vt:lpstr>
      <vt:lpstr>Example-2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Navie bayes</dc:title>
  <dc:creator>Administrator</dc:creator>
  <cp:lastModifiedBy>Administrator</cp:lastModifiedBy>
  <cp:revision>25</cp:revision>
  <dcterms:created xsi:type="dcterms:W3CDTF">2023-12-29T04:40:11Z</dcterms:created>
  <dcterms:modified xsi:type="dcterms:W3CDTF">2024-01-22T08:55:11Z</dcterms:modified>
</cp:coreProperties>
</file>