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67" r:id="rId4"/>
    <p:sldId id="266" r:id="rId5"/>
    <p:sldId id="265" r:id="rId6"/>
    <p:sldId id="268" r:id="rId7"/>
    <p:sldId id="269" r:id="rId8"/>
    <p:sldId id="257" r:id="rId9"/>
    <p:sldId id="258" r:id="rId10"/>
    <p:sldId id="260" r:id="rId11"/>
    <p:sldId id="261" r:id="rId12"/>
    <p:sldId id="262" r:id="rId13"/>
    <p:sldId id="263" r:id="rId14"/>
    <p:sldId id="270" r:id="rId15"/>
    <p:sldId id="271" r:id="rId16"/>
    <p:sldId id="272" r:id="rId17"/>
    <p:sldId id="282" r:id="rId18"/>
    <p:sldId id="273" r:id="rId19"/>
    <p:sldId id="283" r:id="rId20"/>
    <p:sldId id="275" r:id="rId21"/>
    <p:sldId id="276" r:id="rId22"/>
    <p:sldId id="284" r:id="rId23"/>
    <p:sldId id="285" r:id="rId24"/>
    <p:sldId id="286" r:id="rId25"/>
    <p:sldId id="277" r:id="rId26"/>
    <p:sldId id="278" r:id="rId27"/>
    <p:sldId id="279" r:id="rId28"/>
    <p:sldId id="280" r:id="rId29"/>
    <p:sldId id="281" r:id="rId30"/>
    <p:sldId id="287" r:id="rId31"/>
    <p:sldId id="292"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7553-8D1F-4431-92DF-F017313A1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BE2C8B-7767-411B-8FBE-4CDF1DBBB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B9468-CA22-41D2-8AA1-EDE2E7AE440C}"/>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492B2EA9-14E7-4029-9715-117AA3ECA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EA351-49E7-44A0-94F8-18659E0CA1EB}"/>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63186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67AC-0406-436C-9809-072589A088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D33A9-2BF2-4D5D-A153-4B687CEE4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E17B7-CF0C-4D13-898B-800E4E7C6E82}"/>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D09478E0-0241-42B5-95C6-96A6A5A5F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30BB8-C05F-497E-A619-686562091752}"/>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8246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59FA6-95B5-476E-A3BA-BA815DE85A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F6631-01D8-4B58-8715-259EDD551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96274-7016-4BA9-8D1B-C0661D9DB9F0}"/>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D0589FB1-F59C-4FCE-ADF0-28E69DA6B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D4889-D7B7-4A2D-B0E8-30D3AD21EA9A}"/>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33177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2381-A1CC-48CD-987C-7E02CB064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78F57-99E3-4D94-AF66-E4675F2DD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DB560-B1DA-43ED-AD31-A5CBE5374CA9}"/>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0E0EA6DC-CC8D-494D-BDF0-D74376F26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6127C-E5AE-4CA4-8805-0C3B6D07E84D}"/>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4350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15E7-32C5-4C9F-A93C-FD0C59611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95EDAA-87E0-4E23-9475-86433FD2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8EC6E-2314-4B17-9FD9-70A220CC5919}"/>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2482E5F2-8374-4D91-9B37-A6C744062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3FBA4-24F3-4B09-AB05-7417F36D0C7A}"/>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48415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75C-8674-427A-874D-E8F76652D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E248B0-FEF5-4185-9245-9AA555945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826F3-FE9D-4602-88BA-85C74002A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AFFF47-BC37-470F-8587-A95CD7E028E2}"/>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6" name="Footer Placeholder 5">
            <a:extLst>
              <a:ext uri="{FF2B5EF4-FFF2-40B4-BE49-F238E27FC236}">
                <a16:creationId xmlns:a16="http://schemas.microsoft.com/office/drawing/2014/main" id="{F0259840-EEB9-4F22-A217-75F00AA32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0DAEC-0B9A-47E2-8622-5772756E6EE6}"/>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93255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534C-1C86-449D-BE04-EEDA79EF4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00B96-F021-4B70-95B4-61976DA03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447A2-7CCD-4D1D-AAB3-64B053A0F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0E4CE7-EC90-4267-8533-5C65436C5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3F741-C121-47DB-AA28-51000760FE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26077-B6F3-46D4-9FBA-5557A768D72D}"/>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8" name="Footer Placeholder 7">
            <a:extLst>
              <a:ext uri="{FF2B5EF4-FFF2-40B4-BE49-F238E27FC236}">
                <a16:creationId xmlns:a16="http://schemas.microsoft.com/office/drawing/2014/main" id="{3E701A7F-2065-4ACA-AAB2-22F969CAD0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4AE343-A16B-48E4-A1CE-590C591765D6}"/>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87171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E07D-DE4F-41ED-9CE5-B971629328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0788D-AFA7-408F-AD6B-520A1C104DA7}"/>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4" name="Footer Placeholder 3">
            <a:extLst>
              <a:ext uri="{FF2B5EF4-FFF2-40B4-BE49-F238E27FC236}">
                <a16:creationId xmlns:a16="http://schemas.microsoft.com/office/drawing/2014/main" id="{0F07FB1C-B3AB-44A5-85DC-04B9A49636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5277BE-54DF-4721-BFBC-3EBDD05B5129}"/>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11971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54E75-296E-4391-9FF9-39C5CD9BBA9D}"/>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3" name="Footer Placeholder 2">
            <a:extLst>
              <a:ext uri="{FF2B5EF4-FFF2-40B4-BE49-F238E27FC236}">
                <a16:creationId xmlns:a16="http://schemas.microsoft.com/office/drawing/2014/main" id="{4189B2A7-D389-4F6B-A1F3-AEC7C91585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151D4-021F-446D-AD45-8DE2593B0AE9}"/>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386874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9682-EC14-46D5-AE43-64FE56D86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B7B4FC-C536-44BD-89CD-E1781BB8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35CFC1-314B-4FFE-9B01-CB3E194B0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2909-0156-405C-A0E0-EC2283E6107D}"/>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6" name="Footer Placeholder 5">
            <a:extLst>
              <a:ext uri="{FF2B5EF4-FFF2-40B4-BE49-F238E27FC236}">
                <a16:creationId xmlns:a16="http://schemas.microsoft.com/office/drawing/2014/main" id="{EF72FD7B-FB91-4CF9-8660-46855C0F3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4C19C-4F4A-48A0-92A9-82573E89E95E}"/>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0433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776B-E47B-438E-8982-D99257C29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1E25B3-6BF7-48A3-8D72-3366E1524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598EC7-384D-4FB6-A8B7-79CF66328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2AC8A-064C-4CFA-90BE-ECDB85FA94B4}"/>
              </a:ext>
            </a:extLst>
          </p:cNvPr>
          <p:cNvSpPr>
            <a:spLocks noGrp="1"/>
          </p:cNvSpPr>
          <p:nvPr>
            <p:ph type="dt" sz="half" idx="10"/>
          </p:nvPr>
        </p:nvSpPr>
        <p:spPr/>
        <p:txBody>
          <a:bodyPr/>
          <a:lstStyle/>
          <a:p>
            <a:fld id="{B02E3212-5BD8-4F81-B7C6-C5C0DAE80489}" type="datetimeFigureOut">
              <a:rPr lang="en-IN" smtClean="0"/>
              <a:t>11-01-2024</a:t>
            </a:fld>
            <a:endParaRPr lang="en-IN"/>
          </a:p>
        </p:txBody>
      </p:sp>
      <p:sp>
        <p:nvSpPr>
          <p:cNvPr id="6" name="Footer Placeholder 5">
            <a:extLst>
              <a:ext uri="{FF2B5EF4-FFF2-40B4-BE49-F238E27FC236}">
                <a16:creationId xmlns:a16="http://schemas.microsoft.com/office/drawing/2014/main" id="{1467E3E1-4F57-4D04-805F-BCE720D67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EE236-3068-467D-812B-6C2120D6FE12}"/>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276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1376C-362F-45D9-8FE0-1931CE669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D1CE4-63CE-4C80-BE3A-EECCC7510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9C059-17F0-4CAB-8899-85047158F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E3212-5BD8-4F81-B7C6-C5C0DAE80489}" type="datetimeFigureOut">
              <a:rPr lang="en-IN" smtClean="0"/>
              <a:t>11-01-2024</a:t>
            </a:fld>
            <a:endParaRPr lang="en-IN"/>
          </a:p>
        </p:txBody>
      </p:sp>
      <p:sp>
        <p:nvSpPr>
          <p:cNvPr id="5" name="Footer Placeholder 4">
            <a:extLst>
              <a:ext uri="{FF2B5EF4-FFF2-40B4-BE49-F238E27FC236}">
                <a16:creationId xmlns:a16="http://schemas.microsoft.com/office/drawing/2014/main" id="{052BED4E-7FB1-43FA-9D61-DB175C218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7A075F-C9DA-4CED-87EB-9C0461F70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D74EF-7A26-4C26-8340-A634AC0F8B67}" type="slidenum">
              <a:rPr lang="en-IN" smtClean="0"/>
              <a:t>‹#›</a:t>
            </a:fld>
            <a:endParaRPr lang="en-IN"/>
          </a:p>
        </p:txBody>
      </p:sp>
    </p:spTree>
    <p:extLst>
      <p:ext uri="{BB962C8B-B14F-4D97-AF65-F5344CB8AC3E}">
        <p14:creationId xmlns:p14="http://schemas.microsoft.com/office/powerpoint/2010/main" val="160211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B86B-1756-4B1B-848C-0A5D48051A9C}"/>
              </a:ext>
            </a:extLst>
          </p:cNvPr>
          <p:cNvSpPr>
            <a:spLocks noGrp="1"/>
          </p:cNvSpPr>
          <p:nvPr>
            <p:ph type="title"/>
          </p:nvPr>
        </p:nvSpPr>
        <p:spPr/>
        <p:txBody>
          <a:bodyPr/>
          <a:lstStyle/>
          <a:p>
            <a:r>
              <a:rPr lang="en-IN" b="0" i="0" dirty="0">
                <a:solidFill>
                  <a:srgbClr val="610B38"/>
                </a:solidFill>
                <a:effectLst/>
                <a:latin typeface="erdana"/>
              </a:rPr>
              <a:t>Bayes' Theorem: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BF315A4-61C5-4F4A-BA9A-EA3B6B8A2B9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Bayes' theorem is also known as </a:t>
            </a:r>
            <a:r>
              <a:rPr lang="en-US" b="1" i="0" dirty="0">
                <a:solidFill>
                  <a:srgbClr val="000000"/>
                </a:solidFill>
                <a:effectLst/>
                <a:latin typeface="inter-bold"/>
              </a:rPr>
              <a:t>Bayes' Rule</a:t>
            </a:r>
            <a:r>
              <a:rPr lang="en-US" b="0" i="0" dirty="0">
                <a:solidFill>
                  <a:srgbClr val="000000"/>
                </a:solidFill>
                <a:effectLst/>
                <a:latin typeface="inter-regular"/>
              </a:rPr>
              <a:t> or </a:t>
            </a:r>
            <a:r>
              <a:rPr lang="en-US" b="1" i="0" dirty="0">
                <a:solidFill>
                  <a:srgbClr val="000000"/>
                </a:solidFill>
                <a:effectLst/>
                <a:latin typeface="inter-bold"/>
              </a:rPr>
              <a:t>Bayes' law</a:t>
            </a:r>
            <a:r>
              <a:rPr lang="en-US" b="0" i="0" dirty="0">
                <a:solidFill>
                  <a:srgbClr val="000000"/>
                </a:solidFill>
                <a:effectLst/>
                <a:latin typeface="inter-regular"/>
              </a:rPr>
              <a:t>, which is used to determine the probability of a hypothesis with prior knowledge. It depends on the conditional probability.</a:t>
            </a:r>
          </a:p>
          <a:p>
            <a:pPr algn="just">
              <a:buFont typeface="Arial" panose="020B0604020202020204" pitchFamily="34" charset="0"/>
              <a:buChar char="•"/>
            </a:pPr>
            <a:r>
              <a:rPr lang="en-US" b="0" i="0" dirty="0">
                <a:solidFill>
                  <a:srgbClr val="000000"/>
                </a:solidFill>
                <a:effectLst/>
                <a:latin typeface="inter-regular"/>
              </a:rPr>
              <a:t>The formula for Bayes' theorem is given as:</a:t>
            </a:r>
          </a:p>
          <a:p>
            <a:br>
              <a:rPr lang="en-US" dirty="0"/>
            </a:br>
            <a:endParaRPr lang="en-IN" dirty="0"/>
          </a:p>
        </p:txBody>
      </p:sp>
      <p:pic>
        <p:nvPicPr>
          <p:cNvPr id="5" name="Picture 4">
            <a:extLst>
              <a:ext uri="{FF2B5EF4-FFF2-40B4-BE49-F238E27FC236}">
                <a16:creationId xmlns:a16="http://schemas.microsoft.com/office/drawing/2014/main" id="{F67E9519-AF37-4180-8FA4-B1484179422B}"/>
              </a:ext>
            </a:extLst>
          </p:cNvPr>
          <p:cNvPicPr>
            <a:picLocks noChangeAspect="1"/>
          </p:cNvPicPr>
          <p:nvPr/>
        </p:nvPicPr>
        <p:blipFill>
          <a:blip r:embed="rId2"/>
          <a:stretch>
            <a:fillRect/>
          </a:stretch>
        </p:blipFill>
        <p:spPr>
          <a:xfrm>
            <a:off x="2981740" y="3455505"/>
            <a:ext cx="4293704" cy="1615911"/>
          </a:xfrm>
          <a:prstGeom prst="rect">
            <a:avLst/>
          </a:prstGeom>
        </p:spPr>
      </p:pic>
      <p:sp>
        <p:nvSpPr>
          <p:cNvPr id="7" name="TextBox 6">
            <a:extLst>
              <a:ext uri="{FF2B5EF4-FFF2-40B4-BE49-F238E27FC236}">
                <a16:creationId xmlns:a16="http://schemas.microsoft.com/office/drawing/2014/main" id="{5BC3C516-D185-4BF6-9747-2FA4CABBA12E}"/>
              </a:ext>
            </a:extLst>
          </p:cNvPr>
          <p:cNvSpPr txBox="1"/>
          <p:nvPr/>
        </p:nvSpPr>
        <p:spPr>
          <a:xfrm>
            <a:off x="838200" y="4545496"/>
            <a:ext cx="8756374" cy="2031325"/>
          </a:xfrm>
          <a:prstGeom prst="rect">
            <a:avLst/>
          </a:prstGeom>
          <a:noFill/>
        </p:spPr>
        <p:txBody>
          <a:bodyPr wrap="square">
            <a:spAutoFit/>
          </a:bodyPr>
          <a:lstStyle/>
          <a:p>
            <a:pPr algn="just"/>
            <a:r>
              <a:rPr lang="en-US" b="1" i="0" dirty="0">
                <a:solidFill>
                  <a:srgbClr val="333333"/>
                </a:solidFill>
                <a:effectLst/>
                <a:latin typeface="inter-bold"/>
              </a:rPr>
              <a:t>Where,</a:t>
            </a:r>
            <a:endParaRPr lang="en-US" b="0" i="0" dirty="0">
              <a:solidFill>
                <a:srgbClr val="333333"/>
              </a:solidFill>
              <a:effectLst/>
              <a:latin typeface="inter-regular"/>
            </a:endParaRPr>
          </a:p>
          <a:p>
            <a:pPr algn="just"/>
            <a:r>
              <a:rPr lang="en-US" b="1" i="0" dirty="0">
                <a:solidFill>
                  <a:srgbClr val="333333"/>
                </a:solidFill>
                <a:effectLst/>
                <a:latin typeface="inter-bold"/>
              </a:rPr>
              <a:t>P(A|B) is Posterior probability</a:t>
            </a:r>
            <a:r>
              <a:rPr lang="en-US" b="0" i="0" dirty="0">
                <a:solidFill>
                  <a:srgbClr val="333333"/>
                </a:solidFill>
                <a:effectLst/>
                <a:latin typeface="inter-regular"/>
              </a:rPr>
              <a:t>: Probability of hypothesis A on the observed event B.</a:t>
            </a:r>
          </a:p>
          <a:p>
            <a:pPr algn="just"/>
            <a:r>
              <a:rPr lang="en-US" b="1" i="0" dirty="0">
                <a:solidFill>
                  <a:srgbClr val="333333"/>
                </a:solidFill>
                <a:effectLst/>
                <a:latin typeface="inter-bold"/>
              </a:rPr>
              <a:t>P(B|A) is Likelihood probability</a:t>
            </a:r>
            <a:r>
              <a:rPr lang="en-US" b="0" i="0" dirty="0">
                <a:solidFill>
                  <a:srgbClr val="333333"/>
                </a:solidFill>
                <a:effectLst/>
                <a:latin typeface="inter-regular"/>
              </a:rPr>
              <a:t>: Probability of the evidence given that the probability of a hypothesis is true.</a:t>
            </a:r>
          </a:p>
          <a:p>
            <a:pPr algn="just"/>
            <a:r>
              <a:rPr lang="en-US" b="1" i="0" dirty="0">
                <a:solidFill>
                  <a:srgbClr val="333333"/>
                </a:solidFill>
                <a:effectLst/>
                <a:latin typeface="inter-bold"/>
              </a:rPr>
              <a:t>P(A) is Prior Probability</a:t>
            </a:r>
            <a:r>
              <a:rPr lang="en-US" b="0" i="0" dirty="0">
                <a:solidFill>
                  <a:srgbClr val="333333"/>
                </a:solidFill>
                <a:effectLst/>
                <a:latin typeface="inter-regular"/>
              </a:rPr>
              <a:t>: Probability of hypothesis before observing the evidence.</a:t>
            </a:r>
          </a:p>
          <a:p>
            <a:pPr algn="just"/>
            <a:r>
              <a:rPr lang="en-US" b="1" i="0" dirty="0">
                <a:solidFill>
                  <a:srgbClr val="333333"/>
                </a:solidFill>
                <a:effectLst/>
                <a:latin typeface="inter-bold"/>
              </a:rPr>
              <a:t>P(B) is Marginal Probability</a:t>
            </a:r>
            <a:r>
              <a:rPr lang="en-US" b="0" i="0" dirty="0">
                <a:solidFill>
                  <a:srgbClr val="333333"/>
                </a:solidFill>
                <a:effectLst/>
                <a:latin typeface="inter-regular"/>
              </a:rPr>
              <a:t>: Probability of Evidence.</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38694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6A8728-2C60-4F6D-AD0A-C9B9F66DF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226" y="1583411"/>
            <a:ext cx="9740348" cy="4909464"/>
          </a:xfrm>
        </p:spPr>
      </p:pic>
      <p:sp>
        <p:nvSpPr>
          <p:cNvPr id="7" name="Title 6">
            <a:extLst>
              <a:ext uri="{FF2B5EF4-FFF2-40B4-BE49-F238E27FC236}">
                <a16:creationId xmlns:a16="http://schemas.microsoft.com/office/drawing/2014/main" id="{71C85010-C52C-4678-AE6E-7EE88E407710}"/>
              </a:ext>
            </a:extLst>
          </p:cNvPr>
          <p:cNvSpPr>
            <a:spLocks noGrp="1"/>
          </p:cNvSpPr>
          <p:nvPr>
            <p:ph type="title"/>
          </p:nvPr>
        </p:nvSpPr>
        <p:spPr/>
        <p:txBody>
          <a:bodyPr/>
          <a:lstStyle/>
          <a:p>
            <a:r>
              <a:rPr lang="en-CA" b="1" dirty="0">
                <a:solidFill>
                  <a:srgbClr val="C00000"/>
                </a:solidFill>
              </a:rPr>
              <a:t>Example1</a:t>
            </a:r>
            <a:endParaRPr lang="en-IN" b="1" dirty="0">
              <a:solidFill>
                <a:srgbClr val="C00000"/>
              </a:solidFill>
            </a:endParaRPr>
          </a:p>
        </p:txBody>
      </p:sp>
    </p:spTree>
    <p:extLst>
      <p:ext uri="{BB962C8B-B14F-4D97-AF65-F5344CB8AC3E}">
        <p14:creationId xmlns:p14="http://schemas.microsoft.com/office/powerpoint/2010/main" val="86348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25ADF0-9B2F-495C-BFA3-C749DB636B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1" t="1805"/>
          <a:stretch/>
        </p:blipFill>
        <p:spPr>
          <a:xfrm>
            <a:off x="1" y="235227"/>
            <a:ext cx="12192000" cy="6361042"/>
          </a:xfrm>
        </p:spPr>
      </p:pic>
      <p:sp>
        <p:nvSpPr>
          <p:cNvPr id="6" name="TextBox 5">
            <a:extLst>
              <a:ext uri="{FF2B5EF4-FFF2-40B4-BE49-F238E27FC236}">
                <a16:creationId xmlns:a16="http://schemas.microsoft.com/office/drawing/2014/main" id="{E01E0B64-A79F-4D05-B827-C2F4E91B6483}"/>
              </a:ext>
            </a:extLst>
          </p:cNvPr>
          <p:cNvSpPr txBox="1"/>
          <p:nvPr/>
        </p:nvSpPr>
        <p:spPr>
          <a:xfrm flipH="1">
            <a:off x="6770646" y="892867"/>
            <a:ext cx="2313719" cy="371060"/>
          </a:xfrm>
          <a:prstGeom prst="rect">
            <a:avLst/>
          </a:prstGeom>
          <a:noFill/>
        </p:spPr>
        <p:txBody>
          <a:bodyPr wrap="square" rtlCol="0">
            <a:spAutoFit/>
          </a:bodyPr>
          <a:lstStyle/>
          <a:p>
            <a:r>
              <a:rPr lang="en-CA" b="1" dirty="0">
                <a:solidFill>
                  <a:srgbClr val="C00000"/>
                </a:solidFill>
              </a:rPr>
              <a:t>Prior probability </a:t>
            </a:r>
            <a:endParaRPr lang="en-IN" b="1" dirty="0">
              <a:solidFill>
                <a:srgbClr val="C00000"/>
              </a:solidFill>
            </a:endParaRPr>
          </a:p>
        </p:txBody>
      </p:sp>
      <p:sp>
        <p:nvSpPr>
          <p:cNvPr id="7" name="TextBox 6">
            <a:extLst>
              <a:ext uri="{FF2B5EF4-FFF2-40B4-BE49-F238E27FC236}">
                <a16:creationId xmlns:a16="http://schemas.microsoft.com/office/drawing/2014/main" id="{CC0D4DFF-4AE6-43D9-B1C2-AD5B20DE46DA}"/>
              </a:ext>
            </a:extLst>
          </p:cNvPr>
          <p:cNvSpPr txBox="1"/>
          <p:nvPr/>
        </p:nvSpPr>
        <p:spPr>
          <a:xfrm>
            <a:off x="6096000" y="2796209"/>
            <a:ext cx="2663687" cy="369332"/>
          </a:xfrm>
          <a:prstGeom prst="rect">
            <a:avLst/>
          </a:prstGeom>
          <a:noFill/>
        </p:spPr>
        <p:txBody>
          <a:bodyPr wrap="square" rtlCol="0">
            <a:spAutoFit/>
          </a:bodyPr>
          <a:lstStyle/>
          <a:p>
            <a:r>
              <a:rPr lang="en-CA" b="1" dirty="0">
                <a:solidFill>
                  <a:srgbClr val="C00000"/>
                </a:solidFill>
              </a:rPr>
              <a:t>Likelihood probability</a:t>
            </a:r>
            <a:endParaRPr lang="en-IN" b="1" dirty="0">
              <a:solidFill>
                <a:srgbClr val="C00000"/>
              </a:solidFill>
            </a:endParaRPr>
          </a:p>
        </p:txBody>
      </p:sp>
    </p:spTree>
    <p:extLst>
      <p:ext uri="{BB962C8B-B14F-4D97-AF65-F5344CB8AC3E}">
        <p14:creationId xmlns:p14="http://schemas.microsoft.com/office/powerpoint/2010/main" val="375856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F08CB-6763-4637-93C6-3411EF80F9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96"/>
          <a:stretch/>
        </p:blipFill>
        <p:spPr>
          <a:xfrm>
            <a:off x="-171615" y="185531"/>
            <a:ext cx="12363615" cy="6672469"/>
          </a:xfrm>
        </p:spPr>
      </p:pic>
      <p:sp>
        <p:nvSpPr>
          <p:cNvPr id="6" name="TextBox 5">
            <a:extLst>
              <a:ext uri="{FF2B5EF4-FFF2-40B4-BE49-F238E27FC236}">
                <a16:creationId xmlns:a16="http://schemas.microsoft.com/office/drawing/2014/main" id="{12FBC1EE-47BA-4914-B084-62E27E2D0AAA}"/>
              </a:ext>
            </a:extLst>
          </p:cNvPr>
          <p:cNvSpPr txBox="1"/>
          <p:nvPr/>
        </p:nvSpPr>
        <p:spPr>
          <a:xfrm>
            <a:off x="6010192" y="2120348"/>
            <a:ext cx="4125425" cy="369332"/>
          </a:xfrm>
          <a:prstGeom prst="rect">
            <a:avLst/>
          </a:prstGeom>
          <a:solidFill>
            <a:schemeClr val="accent6">
              <a:lumMod val="20000"/>
              <a:lumOff val="80000"/>
            </a:schemeClr>
          </a:solidFill>
        </p:spPr>
        <p:txBody>
          <a:bodyPr wrap="none" rtlCol="0">
            <a:spAutoFit/>
          </a:bodyPr>
          <a:lstStyle/>
          <a:p>
            <a:r>
              <a:rPr lang="en-CA" dirty="0">
                <a:solidFill>
                  <a:srgbClr val="C00000"/>
                </a:solidFill>
              </a:rPr>
              <a:t>ai= set of attributes, </a:t>
            </a:r>
            <a:r>
              <a:rPr lang="en-CA" dirty="0" err="1">
                <a:solidFill>
                  <a:srgbClr val="C00000"/>
                </a:solidFill>
              </a:rPr>
              <a:t>vj</a:t>
            </a:r>
            <a:r>
              <a:rPr lang="en-CA" dirty="0">
                <a:solidFill>
                  <a:srgbClr val="C00000"/>
                </a:solidFill>
              </a:rPr>
              <a:t>= possible outcome</a:t>
            </a:r>
            <a:endParaRPr lang="en-IN" dirty="0">
              <a:solidFill>
                <a:srgbClr val="C00000"/>
              </a:solidFill>
            </a:endParaRPr>
          </a:p>
        </p:txBody>
      </p:sp>
    </p:spTree>
    <p:extLst>
      <p:ext uri="{BB962C8B-B14F-4D97-AF65-F5344CB8AC3E}">
        <p14:creationId xmlns:p14="http://schemas.microsoft.com/office/powerpoint/2010/main" val="241144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AE0C-A06A-4171-9A08-39E6939DB93C}"/>
              </a:ext>
            </a:extLst>
          </p:cNvPr>
          <p:cNvSpPr>
            <a:spLocks noGrp="1"/>
          </p:cNvSpPr>
          <p:nvPr>
            <p:ph type="title"/>
          </p:nvPr>
        </p:nvSpPr>
        <p:spPr/>
        <p:txBody>
          <a:bodyPr/>
          <a:lstStyle/>
          <a:p>
            <a:r>
              <a:rPr lang="en-CA" b="1" dirty="0">
                <a:solidFill>
                  <a:srgbClr val="C00000"/>
                </a:solidFill>
              </a:rPr>
              <a:t>Example-2</a:t>
            </a:r>
            <a:endParaRPr lang="en-IN" b="1" dirty="0">
              <a:solidFill>
                <a:srgbClr val="C00000"/>
              </a:solidFill>
            </a:endParaRPr>
          </a:p>
        </p:txBody>
      </p:sp>
      <p:pic>
        <p:nvPicPr>
          <p:cNvPr id="5" name="Content Placeholder 4">
            <a:extLst>
              <a:ext uri="{FF2B5EF4-FFF2-40B4-BE49-F238E27FC236}">
                <a16:creationId xmlns:a16="http://schemas.microsoft.com/office/drawing/2014/main" id="{BC9EF3A1-ACA9-4891-BC69-9EA93E1E2F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6" y="1690688"/>
            <a:ext cx="11343861" cy="4496549"/>
          </a:xfrm>
        </p:spPr>
      </p:pic>
    </p:spTree>
    <p:extLst>
      <p:ext uri="{BB962C8B-B14F-4D97-AF65-F5344CB8AC3E}">
        <p14:creationId xmlns:p14="http://schemas.microsoft.com/office/powerpoint/2010/main" val="253263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52D7-0E15-481D-AA98-07761FED48FA}"/>
              </a:ext>
            </a:extLst>
          </p:cNvPr>
          <p:cNvSpPr>
            <a:spLocks noGrp="1"/>
          </p:cNvSpPr>
          <p:nvPr>
            <p:ph type="title"/>
          </p:nvPr>
        </p:nvSpPr>
        <p:spPr/>
        <p:txBody>
          <a:bodyPr>
            <a:normAutofit/>
          </a:bodyPr>
          <a:lstStyle/>
          <a:p>
            <a:r>
              <a:rPr lang="en-CA" b="1" dirty="0">
                <a:solidFill>
                  <a:srgbClr val="000000"/>
                </a:solidFill>
                <a:latin typeface="Montserrat" panose="020B0604020202020204" pitchFamily="2" charset="0"/>
              </a:rPr>
              <a:t>Brute force Bayes concept learning</a:t>
            </a:r>
            <a:endParaRPr lang="en-IN" b="1" dirty="0"/>
          </a:p>
        </p:txBody>
      </p:sp>
      <p:sp>
        <p:nvSpPr>
          <p:cNvPr id="7" name="Content Placeholder 6">
            <a:extLst>
              <a:ext uri="{FF2B5EF4-FFF2-40B4-BE49-F238E27FC236}">
                <a16:creationId xmlns:a16="http://schemas.microsoft.com/office/drawing/2014/main" id="{B2D86CA5-CE98-4021-831C-E226200A2835}"/>
              </a:ext>
            </a:extLst>
          </p:cNvPr>
          <p:cNvSpPr>
            <a:spLocks noGrp="1"/>
          </p:cNvSpPr>
          <p:nvPr>
            <p:ph idx="1"/>
          </p:nvPr>
        </p:nvSpPr>
        <p:spPr/>
        <p:txBody>
          <a:bodyPr/>
          <a:lstStyle/>
          <a:p>
            <a:pPr marL="0" indent="0">
              <a:buNone/>
            </a:pPr>
            <a:r>
              <a:rPr lang="en-US" dirty="0">
                <a:solidFill>
                  <a:srgbClr val="000000"/>
                </a:solidFill>
                <a:latin typeface="Montserrat" panose="020B0604020202020204" pitchFamily="2" charset="0"/>
              </a:rPr>
              <a:t>The learner considers some set of candidate hypotheses H and is interested in finding the most probable hypothesis </a:t>
            </a:r>
            <a:r>
              <a:rPr lang="en-US" b="1" dirty="0">
                <a:solidFill>
                  <a:srgbClr val="000000"/>
                </a:solidFill>
                <a:latin typeface="Montserrat" panose="020B0604020202020204" pitchFamily="2" charset="0"/>
              </a:rPr>
              <a:t>h E H </a:t>
            </a:r>
            <a:r>
              <a:rPr lang="en-US" dirty="0">
                <a:solidFill>
                  <a:srgbClr val="000000"/>
                </a:solidFill>
                <a:latin typeface="Montserrat" panose="020B0604020202020204" pitchFamily="2" charset="0"/>
              </a:rPr>
              <a:t>given the observed data D (</a:t>
            </a:r>
            <a:r>
              <a:rPr lang="en-US" b="1" dirty="0">
                <a:solidFill>
                  <a:srgbClr val="000000"/>
                </a:solidFill>
                <a:latin typeface="Montserrat" panose="020B0604020202020204" pitchFamily="2" charset="0"/>
              </a:rPr>
              <a:t>or at least one of the maximally probable if there are several</a:t>
            </a:r>
            <a:r>
              <a:rPr lang="en-US" dirty="0">
                <a:solidFill>
                  <a:srgbClr val="000000"/>
                </a:solidFill>
                <a:latin typeface="Montserrat" panose="020B0604020202020204" pitchFamily="2" charset="0"/>
              </a:rPr>
              <a:t>). </a:t>
            </a:r>
          </a:p>
          <a:p>
            <a:pPr marL="0" indent="0">
              <a:buNone/>
            </a:pPr>
            <a:r>
              <a:rPr lang="en-US" dirty="0">
                <a:solidFill>
                  <a:srgbClr val="000000"/>
                </a:solidFill>
                <a:latin typeface="Montserrat" panose="020B0604020202020204" pitchFamily="2" charset="0"/>
              </a:rPr>
              <a:t>Any such maximally probable hypothesis is called a maximum a posteriori (MAP) hypothesis</a:t>
            </a:r>
          </a:p>
          <a:p>
            <a:pPr marL="0" indent="0">
              <a:buNone/>
            </a:pPr>
            <a:endParaRPr lang="en-US" dirty="0"/>
          </a:p>
          <a:p>
            <a:pPr marL="0" indent="0">
              <a:buNone/>
            </a:pPr>
            <a:r>
              <a:rPr lang="en-US" b="1" i="0" dirty="0">
                <a:solidFill>
                  <a:srgbClr val="000000"/>
                </a:solidFill>
                <a:effectLst/>
                <a:latin typeface="Montserrat" panose="020B0604020202020204" pitchFamily="2" charset="0"/>
              </a:rPr>
              <a:t>Bayes theorem calculates the probability of each possible hypothesis and outputs the most probable one. </a:t>
            </a:r>
          </a:p>
          <a:p>
            <a:pPr marL="0" indent="0">
              <a:buNone/>
            </a:pPr>
            <a:endParaRPr lang="en-IN" dirty="0"/>
          </a:p>
        </p:txBody>
      </p:sp>
    </p:spTree>
    <p:extLst>
      <p:ext uri="{BB962C8B-B14F-4D97-AF65-F5344CB8AC3E}">
        <p14:creationId xmlns:p14="http://schemas.microsoft.com/office/powerpoint/2010/main" val="328555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298-3DC4-46C0-ADF6-CD7A8809C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6B8A43-377D-44DD-9763-F3F1AECB0AD0}"/>
              </a:ext>
            </a:extLst>
          </p:cNvPr>
          <p:cNvSpPr>
            <a:spLocks noGrp="1"/>
          </p:cNvSpPr>
          <p:nvPr>
            <p:ph idx="1"/>
          </p:nvPr>
        </p:nvSpPr>
        <p:spPr/>
        <p:txBody>
          <a:bodyPr/>
          <a:lstStyle/>
          <a:p>
            <a:r>
              <a:rPr lang="en-US" dirty="0"/>
              <a:t>We can determine the </a:t>
            </a:r>
            <a:r>
              <a:rPr lang="en-US" b="1" dirty="0"/>
              <a:t>(</a:t>
            </a:r>
            <a:r>
              <a:rPr lang="en-US" b="1" dirty="0">
                <a:solidFill>
                  <a:srgbClr val="000000"/>
                </a:solidFill>
                <a:latin typeface="Montserrat" panose="020B0604020202020204" pitchFamily="2" charset="0"/>
              </a:rPr>
              <a:t>maximum a posteriori )</a:t>
            </a:r>
            <a:r>
              <a:rPr lang="en-US" b="1" dirty="0"/>
              <a:t>MAP</a:t>
            </a:r>
            <a:r>
              <a:rPr lang="en-US" dirty="0"/>
              <a:t> hypotheses by using Bayes theorem to calculate the posterior probability of each candidate hypothesis. More precisely, we will say that MAP is a MAP hypothesis provided</a:t>
            </a:r>
          </a:p>
          <a:p>
            <a:endParaRPr lang="en-US" dirty="0"/>
          </a:p>
          <a:p>
            <a:endParaRPr lang="en-IN" dirty="0"/>
          </a:p>
        </p:txBody>
      </p:sp>
      <p:pic>
        <p:nvPicPr>
          <p:cNvPr id="5" name="Picture 4">
            <a:extLst>
              <a:ext uri="{FF2B5EF4-FFF2-40B4-BE49-F238E27FC236}">
                <a16:creationId xmlns:a16="http://schemas.microsoft.com/office/drawing/2014/main" id="{35C9E3E3-7867-4522-B7F7-4FD08DA04866}"/>
              </a:ext>
            </a:extLst>
          </p:cNvPr>
          <p:cNvPicPr>
            <a:picLocks noChangeAspect="1"/>
          </p:cNvPicPr>
          <p:nvPr/>
        </p:nvPicPr>
        <p:blipFill rotWithShape="1">
          <a:blip r:embed="rId2"/>
          <a:srcRect l="-1" r="-313" b="31891"/>
          <a:stretch/>
        </p:blipFill>
        <p:spPr>
          <a:xfrm>
            <a:off x="3020942" y="3429000"/>
            <a:ext cx="6886518" cy="2587487"/>
          </a:xfrm>
          <a:prstGeom prst="rect">
            <a:avLst/>
          </a:prstGeom>
        </p:spPr>
      </p:pic>
    </p:spTree>
    <p:extLst>
      <p:ext uri="{BB962C8B-B14F-4D97-AF65-F5344CB8AC3E}">
        <p14:creationId xmlns:p14="http://schemas.microsoft.com/office/powerpoint/2010/main" val="136017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494C-A8D8-40B3-A10D-9F5EA6AFE23A}"/>
              </a:ext>
            </a:extLst>
          </p:cNvPr>
          <p:cNvSpPr>
            <a:spLocks noGrp="1"/>
          </p:cNvSpPr>
          <p:nvPr>
            <p:ph type="title"/>
          </p:nvPr>
        </p:nvSpPr>
        <p:spPr/>
        <p:txBody>
          <a:bodyPr/>
          <a:lstStyle/>
          <a:p>
            <a:r>
              <a:rPr lang="en-IN" b="1" dirty="0"/>
              <a:t>BRUTE-FORCE MAP LEARNING algorithm</a:t>
            </a:r>
          </a:p>
        </p:txBody>
      </p:sp>
      <p:pic>
        <p:nvPicPr>
          <p:cNvPr id="5" name="Content Placeholder 4">
            <a:extLst>
              <a:ext uri="{FF2B5EF4-FFF2-40B4-BE49-F238E27FC236}">
                <a16:creationId xmlns:a16="http://schemas.microsoft.com/office/drawing/2014/main" id="{0CFF3625-93F0-4FA0-BD18-FA284618E783}"/>
              </a:ext>
            </a:extLst>
          </p:cNvPr>
          <p:cNvPicPr>
            <a:picLocks noGrp="1" noChangeAspect="1"/>
          </p:cNvPicPr>
          <p:nvPr>
            <p:ph idx="1"/>
          </p:nvPr>
        </p:nvPicPr>
        <p:blipFill>
          <a:blip r:embed="rId2"/>
          <a:stretch>
            <a:fillRect/>
          </a:stretch>
        </p:blipFill>
        <p:spPr>
          <a:xfrm>
            <a:off x="384639" y="1458257"/>
            <a:ext cx="11697282" cy="3657082"/>
          </a:xfrm>
        </p:spPr>
      </p:pic>
    </p:spTree>
    <p:extLst>
      <p:ext uri="{BB962C8B-B14F-4D97-AF65-F5344CB8AC3E}">
        <p14:creationId xmlns:p14="http://schemas.microsoft.com/office/powerpoint/2010/main" val="257124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AC4E-A8E8-444E-8290-23AF449DD288}"/>
              </a:ext>
            </a:extLst>
          </p:cNvPr>
          <p:cNvSpPr>
            <a:spLocks noGrp="1"/>
          </p:cNvSpPr>
          <p:nvPr>
            <p:ph type="title"/>
          </p:nvPr>
        </p:nvSpPr>
        <p:spPr/>
        <p:txBody>
          <a:bodyPr/>
          <a:lstStyle/>
          <a:p>
            <a:endParaRPr lang="en-IN" b="1" dirty="0"/>
          </a:p>
        </p:txBody>
      </p:sp>
      <p:pic>
        <p:nvPicPr>
          <p:cNvPr id="5" name="Content Placeholder 4">
            <a:extLst>
              <a:ext uri="{FF2B5EF4-FFF2-40B4-BE49-F238E27FC236}">
                <a16:creationId xmlns:a16="http://schemas.microsoft.com/office/drawing/2014/main" id="{BF99F272-E39E-401B-8BAF-F201BED59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72" y="1825625"/>
            <a:ext cx="10219656" cy="4351338"/>
          </a:xfrm>
        </p:spPr>
      </p:pic>
    </p:spTree>
    <p:extLst>
      <p:ext uri="{BB962C8B-B14F-4D97-AF65-F5344CB8AC3E}">
        <p14:creationId xmlns:p14="http://schemas.microsoft.com/office/powerpoint/2010/main" val="138938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43A7-BA53-427B-BA00-85BD5F23A9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7F1BAA-B2BA-48A4-BCEE-8C1C53056411}"/>
              </a:ext>
            </a:extLst>
          </p:cNvPr>
          <p:cNvSpPr>
            <a:spLocks noGrp="1"/>
          </p:cNvSpPr>
          <p:nvPr>
            <p:ph idx="1"/>
          </p:nvPr>
        </p:nvSpPr>
        <p:spPr>
          <a:xfrm>
            <a:off x="838199" y="1825625"/>
            <a:ext cx="10783957" cy="4351338"/>
          </a:xfrm>
        </p:spPr>
        <p:txBody>
          <a:bodyPr>
            <a:noAutofit/>
          </a:bodyPr>
          <a:lstStyle/>
          <a:p>
            <a:r>
              <a:rPr lang="en-CA" sz="3200" dirty="0"/>
              <a:t>To calculate </a:t>
            </a:r>
            <a:r>
              <a:rPr lang="pt-BR" sz="3200" dirty="0"/>
              <a:t>P(h) and P(D1h), some assumptions are needed</a:t>
            </a:r>
          </a:p>
          <a:p>
            <a:endParaRPr lang="pt-BR" sz="3200" dirty="0"/>
          </a:p>
          <a:p>
            <a:r>
              <a:rPr lang="en-US" sz="3200" dirty="0"/>
              <a:t>1. The training data D is noise free (i.e., di = c(xi)). </a:t>
            </a:r>
          </a:p>
          <a:p>
            <a:endParaRPr lang="en-US" sz="3200" dirty="0"/>
          </a:p>
          <a:p>
            <a:r>
              <a:rPr lang="en-US" sz="3200" dirty="0"/>
              <a:t>2. The target concept c is contained in the hypothesis space H</a:t>
            </a:r>
          </a:p>
          <a:p>
            <a:endParaRPr lang="en-US" sz="3200" dirty="0"/>
          </a:p>
          <a:p>
            <a:r>
              <a:rPr lang="en-US" sz="3200" dirty="0"/>
              <a:t> 3. We have no a priori reason to believe that any hypothesis is more probable than any other. </a:t>
            </a:r>
            <a:endParaRPr lang="en-IN" sz="3200" dirty="0"/>
          </a:p>
        </p:txBody>
      </p:sp>
    </p:spTree>
    <p:extLst>
      <p:ext uri="{BB962C8B-B14F-4D97-AF65-F5344CB8AC3E}">
        <p14:creationId xmlns:p14="http://schemas.microsoft.com/office/powerpoint/2010/main" val="237849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1966-A7BD-4D67-9F3D-E6B948D422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26AF995-98F6-43E9-B832-19A25269C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334" y="1825625"/>
            <a:ext cx="9703332" cy="4351338"/>
          </a:xfrm>
        </p:spPr>
      </p:pic>
    </p:spTree>
    <p:extLst>
      <p:ext uri="{BB962C8B-B14F-4D97-AF65-F5344CB8AC3E}">
        <p14:creationId xmlns:p14="http://schemas.microsoft.com/office/powerpoint/2010/main" val="27707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DED7BD-DF84-4DAB-A55F-EA5D5992AF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17"/>
          <a:stretch/>
        </p:blipFill>
        <p:spPr>
          <a:xfrm>
            <a:off x="1252330" y="667060"/>
            <a:ext cx="9687340" cy="5523880"/>
          </a:xfrm>
        </p:spPr>
      </p:pic>
      <p:sp>
        <p:nvSpPr>
          <p:cNvPr id="6" name="TextBox 5">
            <a:extLst>
              <a:ext uri="{FF2B5EF4-FFF2-40B4-BE49-F238E27FC236}">
                <a16:creationId xmlns:a16="http://schemas.microsoft.com/office/drawing/2014/main" id="{BE3637EF-0FC4-4D73-B619-24D4A99EABFA}"/>
              </a:ext>
            </a:extLst>
          </p:cNvPr>
          <p:cNvSpPr txBox="1"/>
          <p:nvPr/>
        </p:nvSpPr>
        <p:spPr>
          <a:xfrm flipH="1">
            <a:off x="9011478" y="4147930"/>
            <a:ext cx="3770907" cy="369332"/>
          </a:xfrm>
          <a:prstGeom prst="rect">
            <a:avLst/>
          </a:prstGeom>
          <a:noFill/>
        </p:spPr>
        <p:txBody>
          <a:bodyPr wrap="square" rtlCol="0">
            <a:spAutoFit/>
          </a:bodyPr>
          <a:lstStyle/>
          <a:p>
            <a:r>
              <a:rPr lang="en-CA" dirty="0">
                <a:solidFill>
                  <a:srgbClr val="C00000"/>
                </a:solidFill>
              </a:rPr>
              <a:t>Multiply both sides by P(A)</a:t>
            </a:r>
            <a:endParaRPr lang="en-IN" dirty="0">
              <a:solidFill>
                <a:srgbClr val="C00000"/>
              </a:solidFill>
            </a:endParaRPr>
          </a:p>
        </p:txBody>
      </p:sp>
      <p:cxnSp>
        <p:nvCxnSpPr>
          <p:cNvPr id="13" name="Connector: Curved 12">
            <a:extLst>
              <a:ext uri="{FF2B5EF4-FFF2-40B4-BE49-F238E27FC236}">
                <a16:creationId xmlns:a16="http://schemas.microsoft.com/office/drawing/2014/main" id="{2C7909C8-58CD-443F-A777-A126BFE8C9E3}"/>
              </a:ext>
            </a:extLst>
          </p:cNvPr>
          <p:cNvCxnSpPr/>
          <p:nvPr/>
        </p:nvCxnSpPr>
        <p:spPr>
          <a:xfrm rot="16200000" flipV="1">
            <a:off x="7139610" y="3561522"/>
            <a:ext cx="2259495" cy="689113"/>
          </a:xfrm>
          <a:prstGeom prst="curvedConnector3">
            <a:avLst>
              <a:gd name="adj1" fmla="val 74047"/>
            </a:avLst>
          </a:prstGeom>
          <a:ln w="381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6259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EFE3-65E2-4132-ABDA-C39CB666BE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6DC33E-0E3A-4E16-9FFB-B7EE7386E242}"/>
              </a:ext>
            </a:extLst>
          </p:cNvPr>
          <p:cNvSpPr>
            <a:spLocks noGrp="1"/>
          </p:cNvSpPr>
          <p:nvPr>
            <p:ph idx="1"/>
          </p:nvPr>
        </p:nvSpPr>
        <p:spPr/>
        <p:txBody>
          <a:bodyPr/>
          <a:lstStyle/>
          <a:p>
            <a:r>
              <a:rPr lang="en-US" dirty="0"/>
              <a:t>Since we assume noise-free training data, the probability of observing classification di given h is just 1 if di = h(xi) and 0 if di = h(xi)</a:t>
            </a:r>
          </a:p>
          <a:p>
            <a:endParaRPr lang="en-US" dirty="0"/>
          </a:p>
          <a:p>
            <a:endParaRPr lang="en-IN" dirty="0"/>
          </a:p>
        </p:txBody>
      </p:sp>
      <p:pic>
        <p:nvPicPr>
          <p:cNvPr id="4" name="Picture 3">
            <a:extLst>
              <a:ext uri="{FF2B5EF4-FFF2-40B4-BE49-F238E27FC236}">
                <a16:creationId xmlns:a16="http://schemas.microsoft.com/office/drawing/2014/main" id="{6071C62C-B9ED-4BD8-A61E-70E46805A505}"/>
              </a:ext>
            </a:extLst>
          </p:cNvPr>
          <p:cNvPicPr>
            <a:picLocks noChangeAspect="1"/>
          </p:cNvPicPr>
          <p:nvPr/>
        </p:nvPicPr>
        <p:blipFill>
          <a:blip r:embed="rId2"/>
          <a:stretch>
            <a:fillRect/>
          </a:stretch>
        </p:blipFill>
        <p:spPr>
          <a:xfrm>
            <a:off x="2556444" y="3314593"/>
            <a:ext cx="6408213" cy="1658068"/>
          </a:xfrm>
          <a:prstGeom prst="rect">
            <a:avLst/>
          </a:prstGeom>
        </p:spPr>
      </p:pic>
    </p:spTree>
    <p:extLst>
      <p:ext uri="{BB962C8B-B14F-4D97-AF65-F5344CB8AC3E}">
        <p14:creationId xmlns:p14="http://schemas.microsoft.com/office/powerpoint/2010/main" val="95098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34D3-0C95-497C-AB24-C7817A6653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844FF75-D20E-473F-922E-7AA29EBF1059}"/>
              </a:ext>
            </a:extLst>
          </p:cNvPr>
          <p:cNvPicPr>
            <a:picLocks noGrp="1" noChangeAspect="1"/>
          </p:cNvPicPr>
          <p:nvPr>
            <p:ph idx="1"/>
          </p:nvPr>
        </p:nvPicPr>
        <p:blipFill>
          <a:blip r:embed="rId2"/>
          <a:stretch>
            <a:fillRect/>
          </a:stretch>
        </p:blipFill>
        <p:spPr>
          <a:xfrm>
            <a:off x="636104" y="-549274"/>
            <a:ext cx="10919791" cy="7659486"/>
          </a:xfrm>
        </p:spPr>
      </p:pic>
    </p:spTree>
    <p:extLst>
      <p:ext uri="{BB962C8B-B14F-4D97-AF65-F5344CB8AC3E}">
        <p14:creationId xmlns:p14="http://schemas.microsoft.com/office/powerpoint/2010/main" val="26645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7C27-2719-4051-82FC-EB7EE2DF19B5}"/>
              </a:ext>
            </a:extLst>
          </p:cNvPr>
          <p:cNvSpPr>
            <a:spLocks noGrp="1"/>
          </p:cNvSpPr>
          <p:nvPr>
            <p:ph type="title"/>
          </p:nvPr>
        </p:nvSpPr>
        <p:spPr/>
        <p:txBody>
          <a:bodyPr/>
          <a:lstStyle/>
          <a:p>
            <a:r>
              <a:rPr lang="en-CA" b="1" dirty="0"/>
              <a:t>How to use naive bayes to check whether the patient has cancer or not</a:t>
            </a:r>
            <a:endParaRPr lang="en-IN" dirty="0"/>
          </a:p>
        </p:txBody>
      </p:sp>
      <p:pic>
        <p:nvPicPr>
          <p:cNvPr id="5" name="Content Placeholder 4">
            <a:extLst>
              <a:ext uri="{FF2B5EF4-FFF2-40B4-BE49-F238E27FC236}">
                <a16:creationId xmlns:a16="http://schemas.microsoft.com/office/drawing/2014/main" id="{25BB7CE8-F03C-4131-8707-516A563F4F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2" r="1878"/>
          <a:stretch/>
        </p:blipFill>
        <p:spPr>
          <a:xfrm>
            <a:off x="317284" y="1496291"/>
            <a:ext cx="11557432" cy="5361709"/>
          </a:xfrm>
        </p:spPr>
      </p:pic>
    </p:spTree>
    <p:extLst>
      <p:ext uri="{BB962C8B-B14F-4D97-AF65-F5344CB8AC3E}">
        <p14:creationId xmlns:p14="http://schemas.microsoft.com/office/powerpoint/2010/main" val="314087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C1F3-B28D-4D98-856D-EC1233E269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45144D-D241-4CFB-9FA7-EC1F1C508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39" y="623454"/>
            <a:ext cx="12277478" cy="5275479"/>
          </a:xfrm>
        </p:spPr>
      </p:pic>
    </p:spTree>
    <p:extLst>
      <p:ext uri="{BB962C8B-B14F-4D97-AF65-F5344CB8AC3E}">
        <p14:creationId xmlns:p14="http://schemas.microsoft.com/office/powerpoint/2010/main" val="177337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5924-9DB0-4E37-A440-8106FD21C7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31353F0-E92F-4FA7-9993-8921AC1107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81" y="665018"/>
            <a:ext cx="12020282" cy="5334000"/>
          </a:xfrm>
        </p:spPr>
      </p:pic>
    </p:spTree>
    <p:extLst>
      <p:ext uri="{BB962C8B-B14F-4D97-AF65-F5344CB8AC3E}">
        <p14:creationId xmlns:p14="http://schemas.microsoft.com/office/powerpoint/2010/main" val="335487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AC86-11AA-4A89-AB53-83D9461DFE8D}"/>
              </a:ext>
            </a:extLst>
          </p:cNvPr>
          <p:cNvSpPr>
            <a:spLocks noGrp="1"/>
          </p:cNvSpPr>
          <p:nvPr>
            <p:ph type="title"/>
          </p:nvPr>
        </p:nvSpPr>
        <p:spPr/>
        <p:txBody>
          <a:bodyPr/>
          <a:lstStyle/>
          <a:p>
            <a:r>
              <a:rPr lang="en-CA" b="1" dirty="0"/>
              <a:t>Maximum likelihood and least squared error hypothesis</a:t>
            </a:r>
            <a:endParaRPr lang="en-IN" b="1" dirty="0"/>
          </a:p>
        </p:txBody>
      </p:sp>
      <p:pic>
        <p:nvPicPr>
          <p:cNvPr id="5" name="Content Placeholder 4">
            <a:extLst>
              <a:ext uri="{FF2B5EF4-FFF2-40B4-BE49-F238E27FC236}">
                <a16:creationId xmlns:a16="http://schemas.microsoft.com/office/drawing/2014/main" id="{C9DABD8E-7BE2-403B-B1E9-D35F03683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259" y="1579418"/>
            <a:ext cx="10570125" cy="4913457"/>
          </a:xfrm>
        </p:spPr>
      </p:pic>
      <p:cxnSp>
        <p:nvCxnSpPr>
          <p:cNvPr id="4" name="Straight Connector 3">
            <a:extLst>
              <a:ext uri="{FF2B5EF4-FFF2-40B4-BE49-F238E27FC236}">
                <a16:creationId xmlns:a16="http://schemas.microsoft.com/office/drawing/2014/main" id="{89AAD692-4F61-4BC1-9C88-3A982113BD65}"/>
              </a:ext>
            </a:extLst>
          </p:cNvPr>
          <p:cNvCxnSpPr/>
          <p:nvPr/>
        </p:nvCxnSpPr>
        <p:spPr>
          <a:xfrm flipV="1">
            <a:off x="6722083" y="1276576"/>
            <a:ext cx="1343891" cy="1066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68342A-5250-49B6-8D8A-2381DE96723A}"/>
              </a:ext>
            </a:extLst>
          </p:cNvPr>
          <p:cNvSpPr txBox="1"/>
          <p:nvPr/>
        </p:nvSpPr>
        <p:spPr>
          <a:xfrm>
            <a:off x="8065974" y="975157"/>
            <a:ext cx="3179618" cy="954107"/>
          </a:xfrm>
          <a:prstGeom prst="rect">
            <a:avLst/>
          </a:prstGeom>
          <a:noFill/>
        </p:spPr>
        <p:txBody>
          <a:bodyPr wrap="square" rtlCol="0">
            <a:spAutoFit/>
          </a:bodyPr>
          <a:lstStyle/>
          <a:p>
            <a:r>
              <a:rPr lang="en-CA" sz="2800" dirty="0">
                <a:solidFill>
                  <a:srgbClr val="FF0000"/>
                </a:solidFill>
              </a:rPr>
              <a:t>directly not possible with bayes </a:t>
            </a:r>
            <a:endParaRPr lang="en-IN" sz="2800" dirty="0">
              <a:solidFill>
                <a:srgbClr val="FF0000"/>
              </a:solidFill>
            </a:endParaRPr>
          </a:p>
        </p:txBody>
      </p:sp>
    </p:spTree>
    <p:extLst>
      <p:ext uri="{BB962C8B-B14F-4D97-AF65-F5344CB8AC3E}">
        <p14:creationId xmlns:p14="http://schemas.microsoft.com/office/powerpoint/2010/main" val="318906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AC8D-0681-4223-9A11-510A3D16148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3242411-8BEA-4294-A7A3-9ADEE17A9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1891007" cy="5564620"/>
          </a:xfrm>
        </p:spPr>
      </p:pic>
    </p:spTree>
    <p:extLst>
      <p:ext uri="{BB962C8B-B14F-4D97-AF65-F5344CB8AC3E}">
        <p14:creationId xmlns:p14="http://schemas.microsoft.com/office/powerpoint/2010/main" val="2703231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116A82-5CE9-4122-9D7C-3D894CAFD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2" y="1825625"/>
            <a:ext cx="7909675" cy="4351338"/>
          </a:xfrm>
        </p:spPr>
      </p:pic>
      <p:sp>
        <p:nvSpPr>
          <p:cNvPr id="3" name="TextBox 2">
            <a:extLst>
              <a:ext uri="{FF2B5EF4-FFF2-40B4-BE49-F238E27FC236}">
                <a16:creationId xmlns:a16="http://schemas.microsoft.com/office/drawing/2014/main" id="{9CB47E48-2692-48C6-8426-38C44D6B3CB3}"/>
              </a:ext>
            </a:extLst>
          </p:cNvPr>
          <p:cNvSpPr txBox="1"/>
          <p:nvPr/>
        </p:nvSpPr>
        <p:spPr>
          <a:xfrm flipH="1">
            <a:off x="872835" y="681037"/>
            <a:ext cx="6359236" cy="1384995"/>
          </a:xfrm>
          <a:prstGeom prst="rect">
            <a:avLst/>
          </a:prstGeom>
          <a:noFill/>
        </p:spPr>
        <p:txBody>
          <a:bodyPr wrap="square" rtlCol="0">
            <a:spAutoFit/>
          </a:bodyPr>
          <a:lstStyle/>
          <a:p>
            <a:r>
              <a:rPr lang="en-CA" sz="2800" b="1" dirty="0"/>
              <a:t>If the target values are normally distributed , the probability density function is </a:t>
            </a:r>
            <a:endParaRPr lang="en-IN" sz="2800" b="1" dirty="0"/>
          </a:p>
        </p:txBody>
      </p:sp>
      <p:sp>
        <p:nvSpPr>
          <p:cNvPr id="4" name="TextBox 3">
            <a:extLst>
              <a:ext uri="{FF2B5EF4-FFF2-40B4-BE49-F238E27FC236}">
                <a16:creationId xmlns:a16="http://schemas.microsoft.com/office/drawing/2014/main" id="{B8869CD6-7B55-4503-9B0E-D74314DC2C4E}"/>
              </a:ext>
            </a:extLst>
          </p:cNvPr>
          <p:cNvSpPr txBox="1"/>
          <p:nvPr/>
        </p:nvSpPr>
        <p:spPr>
          <a:xfrm>
            <a:off x="7232071" y="3429000"/>
            <a:ext cx="2410693" cy="369332"/>
          </a:xfrm>
          <a:prstGeom prst="rect">
            <a:avLst/>
          </a:prstGeom>
          <a:noFill/>
        </p:spPr>
        <p:txBody>
          <a:bodyPr wrap="square" rtlCol="0">
            <a:spAutoFit/>
          </a:bodyPr>
          <a:lstStyle/>
          <a:p>
            <a:r>
              <a:rPr lang="en-CA" dirty="0"/>
              <a:t>Standard deviation</a:t>
            </a:r>
            <a:endParaRPr lang="en-IN" dirty="0"/>
          </a:p>
        </p:txBody>
      </p:sp>
      <p:sp>
        <p:nvSpPr>
          <p:cNvPr id="6" name="TextBox 5">
            <a:extLst>
              <a:ext uri="{FF2B5EF4-FFF2-40B4-BE49-F238E27FC236}">
                <a16:creationId xmlns:a16="http://schemas.microsoft.com/office/drawing/2014/main" id="{12F972FE-38C8-4F87-86A6-DD7A1CA757BD}"/>
              </a:ext>
            </a:extLst>
          </p:cNvPr>
          <p:cNvSpPr txBox="1"/>
          <p:nvPr/>
        </p:nvSpPr>
        <p:spPr>
          <a:xfrm>
            <a:off x="8298871" y="1495486"/>
            <a:ext cx="2410693" cy="369332"/>
          </a:xfrm>
          <a:prstGeom prst="rect">
            <a:avLst/>
          </a:prstGeom>
          <a:noFill/>
        </p:spPr>
        <p:txBody>
          <a:bodyPr wrap="square" rtlCol="0">
            <a:spAutoFit/>
          </a:bodyPr>
          <a:lstStyle/>
          <a:p>
            <a:r>
              <a:rPr lang="en-CA" dirty="0"/>
              <a:t>Input         mean</a:t>
            </a:r>
            <a:endParaRPr lang="en-IN" dirty="0"/>
          </a:p>
        </p:txBody>
      </p:sp>
      <p:cxnSp>
        <p:nvCxnSpPr>
          <p:cNvPr id="8" name="Straight Connector 7">
            <a:extLst>
              <a:ext uri="{FF2B5EF4-FFF2-40B4-BE49-F238E27FC236}">
                <a16:creationId xmlns:a16="http://schemas.microsoft.com/office/drawing/2014/main" id="{F2CB0C52-C349-4E89-88D8-12F1615C1C19}"/>
              </a:ext>
            </a:extLst>
          </p:cNvPr>
          <p:cNvCxnSpPr/>
          <p:nvPr/>
        </p:nvCxnSpPr>
        <p:spPr>
          <a:xfrm>
            <a:off x="6823998" y="3161206"/>
            <a:ext cx="1856508" cy="33013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97C1EC2-AC01-4E0F-997D-EC0DEA9C549C}"/>
              </a:ext>
            </a:extLst>
          </p:cNvPr>
          <p:cNvCxnSpPr/>
          <p:nvPr/>
        </p:nvCxnSpPr>
        <p:spPr>
          <a:xfrm flipV="1">
            <a:off x="7827818" y="1825625"/>
            <a:ext cx="609599" cy="36933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B63EFCC-B469-47AE-BAEB-C786FD9F685E}"/>
              </a:ext>
            </a:extLst>
          </p:cNvPr>
          <p:cNvCxnSpPr/>
          <p:nvPr/>
        </p:nvCxnSpPr>
        <p:spPr>
          <a:xfrm flipV="1">
            <a:off x="8298871" y="1864818"/>
            <a:ext cx="1025238" cy="3296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835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a:extLst>
              <a:ext uri="{FF2B5EF4-FFF2-40B4-BE49-F238E27FC236}">
                <a16:creationId xmlns:a16="http://schemas.microsoft.com/office/drawing/2014/main" id="{19D0B3B9-5376-4908-9554-BF82E958B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67" y="471054"/>
            <a:ext cx="11587065" cy="5721928"/>
          </a:xfrm>
        </p:spPr>
      </p:pic>
    </p:spTree>
    <p:extLst>
      <p:ext uri="{BB962C8B-B14F-4D97-AF65-F5344CB8AC3E}">
        <p14:creationId xmlns:p14="http://schemas.microsoft.com/office/powerpoint/2010/main" val="384263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A0C6-08FC-4FDA-8327-B3280968BA2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2F6B37-4CEB-4C0E-B7DD-5E6054FEB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909" y="1825625"/>
            <a:ext cx="9636181" cy="4351338"/>
          </a:xfrm>
        </p:spPr>
      </p:pic>
    </p:spTree>
    <p:extLst>
      <p:ext uri="{BB962C8B-B14F-4D97-AF65-F5344CB8AC3E}">
        <p14:creationId xmlns:p14="http://schemas.microsoft.com/office/powerpoint/2010/main" val="324278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8128-B2D9-41C5-B3DB-E696E44A38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6942A62-1577-4AE6-9F50-A640DAEFD1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88" r="10388"/>
          <a:stretch/>
        </p:blipFill>
        <p:spPr>
          <a:xfrm>
            <a:off x="838200" y="272360"/>
            <a:ext cx="10266106" cy="5811838"/>
          </a:xfrm>
        </p:spPr>
      </p:pic>
    </p:spTree>
    <p:extLst>
      <p:ext uri="{BB962C8B-B14F-4D97-AF65-F5344CB8AC3E}">
        <p14:creationId xmlns:p14="http://schemas.microsoft.com/office/powerpoint/2010/main" val="2400480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E007-925B-40E0-84A2-20B4C6DFD8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54A961-F117-46EC-BFCF-4A7D48985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099" y="293399"/>
            <a:ext cx="11353802" cy="6271202"/>
          </a:xfrm>
        </p:spPr>
      </p:pic>
    </p:spTree>
    <p:extLst>
      <p:ext uri="{BB962C8B-B14F-4D97-AF65-F5344CB8AC3E}">
        <p14:creationId xmlns:p14="http://schemas.microsoft.com/office/powerpoint/2010/main" val="3100859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112E-20D2-4599-9FA8-5E36DAA192B9}"/>
              </a:ext>
            </a:extLst>
          </p:cNvPr>
          <p:cNvSpPr>
            <a:spLocks noGrp="1"/>
          </p:cNvSpPr>
          <p:nvPr>
            <p:ph type="title"/>
          </p:nvPr>
        </p:nvSpPr>
        <p:spPr/>
        <p:txBody>
          <a:bodyPr/>
          <a:lstStyle/>
          <a:p>
            <a:r>
              <a:rPr lang="en-CA" b="1" dirty="0"/>
              <a:t>Bayesian Belief network</a:t>
            </a:r>
            <a:endParaRPr lang="en-IN" dirty="0"/>
          </a:p>
        </p:txBody>
      </p:sp>
      <p:sp>
        <p:nvSpPr>
          <p:cNvPr id="3" name="Content Placeholder 2">
            <a:extLst>
              <a:ext uri="{FF2B5EF4-FFF2-40B4-BE49-F238E27FC236}">
                <a16:creationId xmlns:a16="http://schemas.microsoft.com/office/drawing/2014/main" id="{813F409F-3E23-4E4A-9AAD-95AA7BA50BFB}"/>
              </a:ext>
            </a:extLst>
          </p:cNvPr>
          <p:cNvSpPr>
            <a:spLocks noGrp="1"/>
          </p:cNvSpPr>
          <p:nvPr>
            <p:ph idx="1"/>
          </p:nvPr>
        </p:nvSpPr>
        <p:spPr/>
        <p:txBody>
          <a:bodyPr/>
          <a:lstStyle/>
          <a:p>
            <a:r>
              <a:rPr lang="en-CA" dirty="0"/>
              <a:t>It represents the joint probability distribution for a set of variables.</a:t>
            </a:r>
          </a:p>
          <a:p>
            <a:pPr marL="0" indent="0">
              <a:buNone/>
            </a:pPr>
            <a:endParaRPr lang="en-CA" dirty="0"/>
          </a:p>
          <a:p>
            <a:pPr marL="0" indent="0">
              <a:buNone/>
            </a:pPr>
            <a:r>
              <a:rPr lang="en-CA" dirty="0"/>
              <a:t>2 important concepts</a:t>
            </a:r>
          </a:p>
          <a:p>
            <a:pPr marL="0" indent="0">
              <a:buNone/>
            </a:pPr>
            <a:r>
              <a:rPr lang="en-CA" dirty="0"/>
              <a:t>   Directed acyclic graph(DAG)</a:t>
            </a:r>
          </a:p>
          <a:p>
            <a:pPr marL="0" indent="0">
              <a:buNone/>
            </a:pPr>
            <a:r>
              <a:rPr lang="en-CA" dirty="0"/>
              <a:t>    Conditional probability table(CPT)</a:t>
            </a:r>
          </a:p>
          <a:p>
            <a:endParaRPr lang="en-IN" dirty="0"/>
          </a:p>
        </p:txBody>
      </p:sp>
    </p:spTree>
    <p:extLst>
      <p:ext uri="{BB962C8B-B14F-4D97-AF65-F5344CB8AC3E}">
        <p14:creationId xmlns:p14="http://schemas.microsoft.com/office/powerpoint/2010/main" val="4140403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8FB2-5F23-4EDA-BFBB-5B941ED714F4}"/>
              </a:ext>
            </a:extLst>
          </p:cNvPr>
          <p:cNvSpPr>
            <a:spLocks noGrp="1"/>
          </p:cNvSpPr>
          <p:nvPr>
            <p:ph type="title"/>
          </p:nvPr>
        </p:nvSpPr>
        <p:spPr/>
        <p:txBody>
          <a:bodyPr/>
          <a:lstStyle/>
          <a:p>
            <a:r>
              <a:rPr lang="en-CA" b="1" dirty="0"/>
              <a:t>Bayesian Belief network</a:t>
            </a:r>
            <a:endParaRPr lang="en-IN" b="1" dirty="0"/>
          </a:p>
        </p:txBody>
      </p:sp>
      <p:pic>
        <p:nvPicPr>
          <p:cNvPr id="5" name="Content Placeholder 4">
            <a:extLst>
              <a:ext uri="{FF2B5EF4-FFF2-40B4-BE49-F238E27FC236}">
                <a16:creationId xmlns:a16="http://schemas.microsoft.com/office/drawing/2014/main" id="{9162654C-3153-4B7B-BE0F-F4A18DC633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5"/>
          <a:stretch/>
        </p:blipFill>
        <p:spPr>
          <a:xfrm>
            <a:off x="1510145" y="1825625"/>
            <a:ext cx="9313964" cy="4351338"/>
          </a:xfrm>
        </p:spPr>
      </p:pic>
    </p:spTree>
    <p:extLst>
      <p:ext uri="{BB962C8B-B14F-4D97-AF65-F5344CB8AC3E}">
        <p14:creationId xmlns:p14="http://schemas.microsoft.com/office/powerpoint/2010/main" val="1488254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01B1-29EF-4B06-A36B-D9F0628D4B9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EB3C817-1CE7-456A-A67D-6CB400369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0872"/>
            <a:ext cx="10051485" cy="4625254"/>
          </a:xfrm>
        </p:spPr>
      </p:pic>
    </p:spTree>
    <p:extLst>
      <p:ext uri="{BB962C8B-B14F-4D97-AF65-F5344CB8AC3E}">
        <p14:creationId xmlns:p14="http://schemas.microsoft.com/office/powerpoint/2010/main" val="103087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B67D-48A3-497F-8812-3C91581B72A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B951F1-415D-4EFA-81A4-85EDB57E9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040" y="674399"/>
            <a:ext cx="11851728" cy="5509202"/>
          </a:xfrm>
        </p:spPr>
      </p:pic>
    </p:spTree>
    <p:extLst>
      <p:ext uri="{BB962C8B-B14F-4D97-AF65-F5344CB8AC3E}">
        <p14:creationId xmlns:p14="http://schemas.microsoft.com/office/powerpoint/2010/main" val="267276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C0D-F444-4D19-9B41-4BE2BBBE66B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AE14E99-61E1-4C2F-B34F-2979EE9E92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00" b="-14127"/>
          <a:stretch/>
        </p:blipFill>
        <p:spPr>
          <a:xfrm>
            <a:off x="205200" y="365125"/>
            <a:ext cx="11781600" cy="6021820"/>
          </a:xfrm>
        </p:spPr>
      </p:pic>
    </p:spTree>
    <p:extLst>
      <p:ext uri="{BB962C8B-B14F-4D97-AF65-F5344CB8AC3E}">
        <p14:creationId xmlns:p14="http://schemas.microsoft.com/office/powerpoint/2010/main" val="4094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B29C-03B9-42D8-8A8A-FDEB4CAE77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404976-EBAB-4C7E-A39F-23BB02DACD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51" r="11481"/>
          <a:stretch/>
        </p:blipFill>
        <p:spPr>
          <a:xfrm>
            <a:off x="838200" y="583096"/>
            <a:ext cx="10253870" cy="5875825"/>
          </a:xfrm>
        </p:spPr>
      </p:pic>
    </p:spTree>
    <p:extLst>
      <p:ext uri="{BB962C8B-B14F-4D97-AF65-F5344CB8AC3E}">
        <p14:creationId xmlns:p14="http://schemas.microsoft.com/office/powerpoint/2010/main" val="58522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4A41841-F76F-49C3-8263-E2EE998D0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537" y="863978"/>
            <a:ext cx="9502445" cy="5359973"/>
          </a:xfrm>
        </p:spPr>
      </p:pic>
    </p:spTree>
    <p:extLst>
      <p:ext uri="{BB962C8B-B14F-4D97-AF65-F5344CB8AC3E}">
        <p14:creationId xmlns:p14="http://schemas.microsoft.com/office/powerpoint/2010/main" val="402409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B335-3E4B-479E-A731-163749E46D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16C5B5-CD54-42DB-A3AE-B2C3281DA247}"/>
              </a:ext>
            </a:extLst>
          </p:cNvPr>
          <p:cNvSpPr>
            <a:spLocks noGrp="1"/>
          </p:cNvSpPr>
          <p:nvPr>
            <p:ph idx="1"/>
          </p:nvPr>
        </p:nvSpPr>
        <p:spPr/>
        <p:txBody>
          <a:bodyPr>
            <a:normAutofit lnSpcReduction="10000"/>
          </a:bodyPr>
          <a:lstStyle/>
          <a:p>
            <a:r>
              <a:rPr lang="en-US" b="1" i="0" dirty="0">
                <a:solidFill>
                  <a:srgbClr val="000000"/>
                </a:solidFill>
                <a:effectLst/>
                <a:latin typeface="arial" panose="020B0604020202020204" pitchFamily="34" charset="0"/>
              </a:rPr>
              <a:t>Use Bayes' theorem to determine the probability of choosing a queen from a standard deck of 52 cards given that the chosen card is a face card.</a:t>
            </a:r>
          </a:p>
          <a:p>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P(A|B) is the probability of choosing a queen given that a face card is selected. Let:</a:t>
            </a:r>
          </a:p>
          <a:p>
            <a:pPr algn="l">
              <a:buFont typeface="Arial" panose="020B0604020202020204" pitchFamily="34" charset="0"/>
              <a:buChar char="•"/>
            </a:pPr>
            <a:r>
              <a:rPr lang="en-US" b="0" i="0" dirty="0">
                <a:solidFill>
                  <a:srgbClr val="000000"/>
                </a:solidFill>
                <a:effectLst/>
                <a:latin typeface="arial" panose="020B0604020202020204" pitchFamily="34" charset="0"/>
              </a:rPr>
              <a:t>P(A) = probability of choosing a queen</a:t>
            </a:r>
          </a:p>
          <a:p>
            <a:pPr algn="l">
              <a:buFont typeface="Arial" panose="020B0604020202020204" pitchFamily="34" charset="0"/>
              <a:buChar char="•"/>
            </a:pPr>
            <a:r>
              <a:rPr lang="en-US" b="0" i="0" dirty="0">
                <a:solidFill>
                  <a:srgbClr val="000000"/>
                </a:solidFill>
                <a:effectLst/>
                <a:latin typeface="arial" panose="020B0604020202020204" pitchFamily="34" charset="0"/>
              </a:rPr>
              <a:t>P(B) = probability of choosing a face card</a:t>
            </a:r>
          </a:p>
          <a:p>
            <a:pPr algn="l">
              <a:buFont typeface="Arial" panose="020B0604020202020204" pitchFamily="34" charset="0"/>
              <a:buChar char="•"/>
            </a:pPr>
            <a:r>
              <a:rPr lang="en-US" b="0" i="0" dirty="0">
                <a:solidFill>
                  <a:srgbClr val="000000"/>
                </a:solidFill>
                <a:effectLst/>
                <a:latin typeface="arial" panose="020B0604020202020204" pitchFamily="34" charset="0"/>
              </a:rPr>
              <a:t>P(B|A) = probability of the chosen card being a face card given that a queen was selected</a:t>
            </a:r>
          </a:p>
          <a:p>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03DF0821-0643-47A4-B8BE-7060F29A2AD6}"/>
                  </a:ext>
                </a:extLst>
              </p:cNvPr>
              <p:cNvGraphicFramePr>
                <a:graphicFrameLocks noChangeAspect="1"/>
              </p:cNvGraphicFramePr>
              <p:nvPr>
                <p:extLst>
                  <p:ext uri="{D42A27DB-BD31-4B8C-83A1-F6EECF244321}">
                    <p14:modId xmlns:p14="http://schemas.microsoft.com/office/powerpoint/2010/main" val="2066137205"/>
                  </p:ext>
                </p:extLst>
              </p:nvPr>
            </p:nvGraphicFramePr>
            <p:xfrm>
              <a:off x="-2902226" y="5285823"/>
              <a:ext cx="3048000" cy="1714500"/>
            </p:xfrm>
            <a:graphic>
              <a:graphicData uri="http://schemas.microsoft.com/office/powerpoint/2016/slidezoom">
                <pslz:sldZm>
                  <pslz:sldZmObj sldId="268" cId="4183086493">
                    <pslz:zmPr id="{EC144869-C7EB-445D-BC27-6741FDA7EFF0}"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03DF0821-0643-47A4-B8BE-7060F29A2AD6}"/>
                  </a:ext>
                </a:extLst>
              </p:cNvPr>
              <p:cNvPicPr>
                <a:picLocks noGrp="1" noRot="1" noChangeAspect="1" noMove="1" noResize="1" noEditPoints="1" noAdjustHandles="1" noChangeArrowheads="1" noChangeShapeType="1"/>
              </p:cNvPicPr>
              <p:nvPr/>
            </p:nvPicPr>
            <p:blipFill>
              <a:blip r:embed="rId4"/>
              <a:stretch>
                <a:fillRect/>
              </a:stretch>
            </p:blipFill>
            <p:spPr>
              <a:xfrm>
                <a:off x="-2902226" y="528582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8308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83FD-09B9-4D0F-A44E-B4DB948D9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6237B-2B57-4F53-80D7-93C55BDC8FFE}"/>
              </a:ext>
            </a:extLst>
          </p:cNvPr>
          <p:cNvSpPr>
            <a:spLocks noGrp="1"/>
          </p:cNvSpPr>
          <p:nvPr>
            <p:ph idx="1"/>
          </p:nvPr>
        </p:nvSpPr>
        <p:spPr/>
        <p:txBody>
          <a:bodyPr/>
          <a:lstStyle/>
          <a:p>
            <a:pPr algn="l"/>
            <a:r>
              <a:rPr lang="en-US" b="0" i="0" dirty="0">
                <a:solidFill>
                  <a:srgbClr val="000000"/>
                </a:solidFill>
                <a:effectLst/>
                <a:latin typeface="arial" panose="020B0604020202020204" pitchFamily="34" charset="0"/>
              </a:rPr>
              <a:t>There are 52 cards in a standard deck, 40 of which are not face cards, 12 of which are face cards, and 4 of which are queens. Thus:</a:t>
            </a:r>
          </a:p>
          <a:p>
            <a:pPr algn="l">
              <a:buFont typeface="Arial" panose="020B0604020202020204" pitchFamily="34" charset="0"/>
              <a:buChar char="•"/>
            </a:pPr>
            <a:r>
              <a:rPr lang="en-US" b="0" i="0" dirty="0">
                <a:solidFill>
                  <a:srgbClr val="000000"/>
                </a:solidFill>
                <a:effectLst/>
                <a:latin typeface="arial" panose="020B0604020202020204" pitchFamily="34" charset="0"/>
              </a:rPr>
              <a:t>P(A) = 4/52 = 1/13</a:t>
            </a:r>
          </a:p>
          <a:p>
            <a:pPr algn="l">
              <a:buFont typeface="Arial" panose="020B0604020202020204" pitchFamily="34" charset="0"/>
              <a:buChar char="•"/>
            </a:pPr>
            <a:r>
              <a:rPr lang="en-US" b="0" i="0" dirty="0">
                <a:solidFill>
                  <a:srgbClr val="000000"/>
                </a:solidFill>
                <a:effectLst/>
                <a:latin typeface="arial" panose="020B0604020202020204" pitchFamily="34" charset="0"/>
              </a:rPr>
              <a:t>P(B) = 12/52 = 3/13</a:t>
            </a:r>
          </a:p>
          <a:p>
            <a:pPr algn="l">
              <a:buFont typeface="Arial" panose="020B0604020202020204" pitchFamily="34" charset="0"/>
              <a:buChar char="•"/>
            </a:pPr>
            <a:r>
              <a:rPr lang="en-US" b="0" i="0" dirty="0">
                <a:solidFill>
                  <a:srgbClr val="000000"/>
                </a:solidFill>
                <a:effectLst/>
                <a:latin typeface="arial" panose="020B0604020202020204" pitchFamily="34" charset="0"/>
              </a:rPr>
              <a:t>P(B|A) = 1</a:t>
            </a:r>
          </a:p>
          <a:p>
            <a:endParaRPr lang="en-IN" dirty="0"/>
          </a:p>
        </p:txBody>
      </p:sp>
      <p:pic>
        <p:nvPicPr>
          <p:cNvPr id="4" name="Content Placeholder 4">
            <a:extLst>
              <a:ext uri="{FF2B5EF4-FFF2-40B4-BE49-F238E27FC236}">
                <a16:creationId xmlns:a16="http://schemas.microsoft.com/office/drawing/2014/main" id="{77109313-EFB1-4AE3-A7DE-C66D02C81C8A}"/>
              </a:ext>
            </a:extLst>
          </p:cNvPr>
          <p:cNvPicPr>
            <a:picLocks noChangeAspect="1"/>
          </p:cNvPicPr>
          <p:nvPr/>
        </p:nvPicPr>
        <p:blipFill rotWithShape="1">
          <a:blip r:embed="rId2"/>
          <a:srcRect l="42792" t="21815"/>
          <a:stretch/>
        </p:blipFill>
        <p:spPr>
          <a:xfrm>
            <a:off x="4336124" y="3100663"/>
            <a:ext cx="7484815" cy="2332382"/>
          </a:xfrm>
          <a:prstGeom prst="rect">
            <a:avLst/>
          </a:prstGeom>
        </p:spPr>
      </p:pic>
    </p:spTree>
    <p:extLst>
      <p:ext uri="{BB962C8B-B14F-4D97-AF65-F5344CB8AC3E}">
        <p14:creationId xmlns:p14="http://schemas.microsoft.com/office/powerpoint/2010/main" val="67134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014F-F068-42FA-90AC-0EE467BF9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3BB0A-01CB-4CCB-8D67-DE9A4937EF97}"/>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Naive Bayes algorithm is a supervised learning algorithm, which is based on </a:t>
            </a:r>
            <a:r>
              <a:rPr lang="en-US" b="1" i="0" dirty="0">
                <a:solidFill>
                  <a:srgbClr val="000000"/>
                </a:solidFill>
                <a:effectLst/>
                <a:latin typeface="inter-bold"/>
              </a:rPr>
              <a:t>Bayes theorem</a:t>
            </a:r>
            <a:r>
              <a:rPr lang="en-US" b="0" i="0" dirty="0">
                <a:solidFill>
                  <a:srgbClr val="000000"/>
                </a:solidFill>
                <a:effectLst/>
                <a:latin typeface="inter-regular"/>
              </a:rPr>
              <a:t> and used for solving classification problems.</a:t>
            </a:r>
          </a:p>
          <a:p>
            <a:pPr algn="just">
              <a:buFont typeface="Arial" panose="020B0604020202020204" pitchFamily="34" charset="0"/>
              <a:buChar char="•"/>
            </a:pPr>
            <a:r>
              <a:rPr lang="en-US" b="0" i="0" dirty="0">
                <a:solidFill>
                  <a:srgbClr val="000000"/>
                </a:solidFill>
                <a:effectLst/>
                <a:latin typeface="inter-regular"/>
              </a:rPr>
              <a:t>It is mainly used in </a:t>
            </a:r>
            <a:r>
              <a:rPr lang="en-US" b="0" i="1" dirty="0">
                <a:solidFill>
                  <a:srgbClr val="000000"/>
                </a:solidFill>
                <a:effectLst/>
                <a:latin typeface="inter-regular"/>
              </a:rPr>
              <a:t>text classification</a:t>
            </a:r>
            <a:r>
              <a:rPr lang="en-US" b="0" i="0" dirty="0">
                <a:solidFill>
                  <a:srgbClr val="000000"/>
                </a:solidFill>
                <a:effectLst/>
                <a:latin typeface="inter-regular"/>
              </a:rPr>
              <a:t> that includes a high-dimensional training dataset.</a:t>
            </a:r>
          </a:p>
          <a:p>
            <a:pPr algn="just">
              <a:buFont typeface="Arial" panose="020B0604020202020204" pitchFamily="34" charset="0"/>
              <a:buChar char="•"/>
            </a:pPr>
            <a:r>
              <a:rPr lang="en-US" b="0" i="0" dirty="0">
                <a:solidFill>
                  <a:srgbClr val="000000"/>
                </a:solidFill>
                <a:effectLst/>
                <a:latin typeface="inter-regular"/>
              </a:rPr>
              <a:t>Naive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b="1" i="0" dirty="0">
                <a:solidFill>
                  <a:srgbClr val="000000"/>
                </a:solidFill>
                <a:effectLst/>
                <a:latin typeface="inter-bold"/>
              </a:rPr>
              <a:t>It is a probabilistic classifier, which means it predicts on the basis of the probability of an object</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Some popular examples of Naive Bayes Algorithm are </a:t>
            </a:r>
            <a:r>
              <a:rPr lang="en-US" b="1" i="0" dirty="0">
                <a:solidFill>
                  <a:srgbClr val="000000"/>
                </a:solidFill>
                <a:effectLst/>
                <a:latin typeface="inter-bold"/>
              </a:rPr>
              <a:t>spam filtration, Sentimental analysis, and classifying articles</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235119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8832-1C21-4032-A7F6-21B3D109150A}"/>
              </a:ext>
            </a:extLst>
          </p:cNvPr>
          <p:cNvSpPr>
            <a:spLocks noGrp="1"/>
          </p:cNvSpPr>
          <p:nvPr>
            <p:ph type="title"/>
          </p:nvPr>
        </p:nvSpPr>
        <p:spPr/>
        <p:txBody>
          <a:bodyPr>
            <a:normAutofit fontScale="90000"/>
          </a:bodyPr>
          <a:lstStyle/>
          <a:p>
            <a:br>
              <a:rPr lang="en-US" b="0" i="0">
                <a:solidFill>
                  <a:srgbClr val="610B38"/>
                </a:solidFill>
                <a:effectLst/>
                <a:latin typeface="erdana"/>
              </a:rPr>
            </a:br>
            <a:r>
              <a:rPr lang="en-US" b="0" i="0">
                <a:solidFill>
                  <a:srgbClr val="610B38"/>
                </a:solidFill>
                <a:effectLst/>
                <a:latin typeface="erdana"/>
              </a:rPr>
              <a:t>Why </a:t>
            </a:r>
            <a:r>
              <a:rPr lang="en-US" b="0" i="0" dirty="0">
                <a:solidFill>
                  <a:srgbClr val="610B38"/>
                </a:solidFill>
                <a:effectLst/>
                <a:latin typeface="erdana"/>
              </a:rPr>
              <a:t>is it called Naive Bayes?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5A72438-6FF1-465E-BD5D-CE42E028D00B}"/>
              </a:ext>
            </a:extLst>
          </p:cNvPr>
          <p:cNvSpPr>
            <a:spLocks noGrp="1"/>
          </p:cNvSpPr>
          <p:nvPr>
            <p:ph idx="1"/>
          </p:nvPr>
        </p:nvSpPr>
        <p:spPr/>
        <p:txBody>
          <a:bodyPr/>
          <a:lstStyle/>
          <a:p>
            <a:pPr algn="just"/>
            <a:r>
              <a:rPr lang="en-US" b="0" i="0" dirty="0">
                <a:solidFill>
                  <a:srgbClr val="333333"/>
                </a:solidFill>
                <a:effectLst/>
                <a:latin typeface="inter-regular"/>
              </a:rPr>
              <a:t>The Naive Bayes algorithm is comprised of two words </a:t>
            </a:r>
            <a:r>
              <a:rPr lang="en-US" b="1" i="0" dirty="0">
                <a:solidFill>
                  <a:srgbClr val="333333"/>
                </a:solidFill>
                <a:effectLst/>
                <a:latin typeface="inter-regular"/>
              </a:rPr>
              <a:t>Naive and Bayes</a:t>
            </a:r>
            <a:r>
              <a:rPr lang="en-US" b="0" i="0" dirty="0">
                <a:solidFill>
                  <a:srgbClr val="333333"/>
                </a:solidFill>
                <a:effectLst/>
                <a:latin typeface="inter-regular"/>
              </a:rPr>
              <a:t>, Which can be described as:</a:t>
            </a:r>
          </a:p>
          <a:p>
            <a:pPr algn="just">
              <a:buFont typeface="Arial" panose="020B0604020202020204" pitchFamily="34" charset="0"/>
              <a:buChar char="•"/>
            </a:pPr>
            <a:r>
              <a:rPr lang="en-US" b="1" i="0" dirty="0">
                <a:solidFill>
                  <a:srgbClr val="000000"/>
                </a:solidFill>
                <a:effectLst/>
                <a:latin typeface="inter-bold"/>
              </a:rPr>
              <a:t>Naive</a:t>
            </a:r>
            <a:r>
              <a:rPr lang="en-US" b="0" i="0" dirty="0">
                <a:solidFill>
                  <a:srgbClr val="000000"/>
                </a:solidFill>
                <a:effectLst/>
                <a:latin typeface="inter-regular"/>
              </a:rPr>
              <a:t>: It is called Naive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b="1" i="0" dirty="0">
                <a:solidFill>
                  <a:srgbClr val="000000"/>
                </a:solidFill>
                <a:effectLst/>
                <a:latin typeface="inter-bold"/>
              </a:rPr>
              <a:t>Bayes</a:t>
            </a:r>
            <a:r>
              <a:rPr lang="en-US" b="0" i="0" dirty="0">
                <a:solidFill>
                  <a:srgbClr val="000000"/>
                </a:solidFill>
                <a:effectLst/>
                <a:latin typeface="inter-regular"/>
              </a:rPr>
              <a:t>: It is called Bayes because it depends on the principle of </a:t>
            </a:r>
            <a:r>
              <a:rPr lang="en-US" dirty="0">
                <a:solidFill>
                  <a:srgbClr val="000000"/>
                </a:solidFill>
                <a:latin typeface="inter-regular"/>
                <a:hlinkClick r:id="rId2">
                  <a:extLst>
                    <a:ext uri="{A12FA001-AC4F-418D-AE19-62706E023703}">
                      <ahyp:hlinkClr xmlns:ahyp="http://schemas.microsoft.com/office/drawing/2018/hyperlinkcolor" val="tx"/>
                    </a:ext>
                  </a:extLst>
                </a:hlinkClick>
              </a:rPr>
              <a:t>Bayes' Theorem</a:t>
            </a:r>
            <a:r>
              <a:rPr lang="en-US" dirty="0">
                <a:solidFill>
                  <a:srgbClr val="000000"/>
                </a:solidFill>
                <a:latin typeface="inter-regular"/>
              </a:rPr>
              <a:t>.</a:t>
            </a:r>
          </a:p>
          <a:p>
            <a:endParaRPr lang="en-IN" dirty="0"/>
          </a:p>
        </p:txBody>
      </p:sp>
    </p:spTree>
    <p:extLst>
      <p:ext uri="{BB962C8B-B14F-4D97-AF65-F5344CB8AC3E}">
        <p14:creationId xmlns:p14="http://schemas.microsoft.com/office/powerpoint/2010/main" val="337350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6183</TotalTime>
  <Words>823</Words>
  <Application>Microsoft Office PowerPoint</Application>
  <PresentationFormat>Widescreen</PresentationFormat>
  <Paragraphs>62</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Calibri</vt:lpstr>
      <vt:lpstr>Calibri Light</vt:lpstr>
      <vt:lpstr>erdana</vt:lpstr>
      <vt:lpstr>inter-bold</vt:lpstr>
      <vt:lpstr>inter-regular</vt:lpstr>
      <vt:lpstr>Montserrat</vt:lpstr>
      <vt:lpstr>Office Theme</vt:lpstr>
      <vt:lpstr>Bayes' Theorem: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Why is it called Naive Bayes? </vt:lpstr>
      <vt:lpstr>Example1</vt:lpstr>
      <vt:lpstr>PowerPoint Presentation</vt:lpstr>
      <vt:lpstr>PowerPoint Presentation</vt:lpstr>
      <vt:lpstr>Example-2</vt:lpstr>
      <vt:lpstr>Brute force Bayes concept learning</vt:lpstr>
      <vt:lpstr>PowerPoint Presentation</vt:lpstr>
      <vt:lpstr>BRUTE-FORCE MAP LEARNING algorithm</vt:lpstr>
      <vt:lpstr>PowerPoint Presentation</vt:lpstr>
      <vt:lpstr>PowerPoint Presentation</vt:lpstr>
      <vt:lpstr>PowerPoint Presentation</vt:lpstr>
      <vt:lpstr>PowerPoint Presentation</vt:lpstr>
      <vt:lpstr>PowerPoint Presentation</vt:lpstr>
      <vt:lpstr>How to use naive bayes to check whether the patient has cancer or not</vt:lpstr>
      <vt:lpstr>PowerPoint Presentation</vt:lpstr>
      <vt:lpstr>PowerPoint Presentation</vt:lpstr>
      <vt:lpstr>Maximum likelihood and least squared error hypothesis</vt:lpstr>
      <vt:lpstr>PowerPoint Presentation</vt:lpstr>
      <vt:lpstr>PowerPoint Presentation</vt:lpstr>
      <vt:lpstr>PowerPoint Presentation</vt:lpstr>
      <vt:lpstr>PowerPoint Presentation</vt:lpstr>
      <vt:lpstr>PowerPoint Presentation</vt:lpstr>
      <vt:lpstr>Bayesian Belief network</vt:lpstr>
      <vt:lpstr>Bayesian Belief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Navie bayes</dc:title>
  <dc:creator>Administrator</dc:creator>
  <cp:lastModifiedBy>Administrator</cp:lastModifiedBy>
  <cp:revision>24</cp:revision>
  <dcterms:created xsi:type="dcterms:W3CDTF">2023-12-29T04:40:11Z</dcterms:created>
  <dcterms:modified xsi:type="dcterms:W3CDTF">2024-01-11T05:47:43Z</dcterms:modified>
</cp:coreProperties>
</file>