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22" r:id="rId1"/>
  </p:sldMasterIdLst>
  <p:sldIdLst>
    <p:sldId id="265" r:id="rId2"/>
    <p:sldId id="256" r:id="rId3"/>
    <p:sldId id="272" r:id="rId4"/>
    <p:sldId id="267" r:id="rId5"/>
    <p:sldId id="269" r:id="rId6"/>
    <p:sldId id="270" r:id="rId7"/>
    <p:sldId id="271" r:id="rId8"/>
    <p:sldId id="261" r:id="rId9"/>
    <p:sldId id="263" r:id="rId10"/>
    <p:sldId id="264"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ini projects" id="{79834147-8863-43CF-9845-8F720877EB70}">
          <p14:sldIdLst>
            <p14:sldId id="265"/>
            <p14:sldId id="256"/>
            <p14:sldId id="272"/>
            <p14:sldId id="267"/>
            <p14:sldId id="269"/>
            <p14:sldId id="270"/>
            <p14:sldId id="271"/>
            <p14:sldId id="261"/>
            <p14:sldId id="263"/>
            <p14:sldId id="264"/>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BE029A"/>
    <a:srgbClr val="080808"/>
    <a:srgbClr val="E927FD"/>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59" autoAdjust="0"/>
  </p:normalViewPr>
  <p:slideViewPr>
    <p:cSldViewPr snapToGrid="0">
      <p:cViewPr varScale="1">
        <p:scale>
          <a:sx n="78" d="100"/>
          <a:sy n="78" d="100"/>
        </p:scale>
        <p:origin x="456" y="138"/>
      </p:cViewPr>
      <p:guideLst/>
    </p:cSldViewPr>
  </p:slideViewPr>
  <p:notesTextViewPr>
    <p:cViewPr>
      <p:scale>
        <a:sx n="1" d="1"/>
        <a:sy n="1" d="1"/>
      </p:scale>
      <p:origin x="0" y="0"/>
    </p:cViewPr>
  </p:notesTextViewPr>
  <p:sorterViewPr>
    <p:cViewPr>
      <p:scale>
        <a:sx n="100" d="100"/>
        <a:sy n="100" d="100"/>
      </p:scale>
      <p:origin x="0" y="-258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7978707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4091225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9325108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8041268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5264393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5/5/2023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510566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5/5/2023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2255007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9816327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3028015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739962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862950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5/5/2023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2077337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5/5/2023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3510592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29736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5/5/2023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7655074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5760125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2016947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78000"/>
                <a:shade val="100000"/>
                <a:hueMod val="136000"/>
                <a:satMod val="160000"/>
                <a:lumMod val="105000"/>
              </a:schemeClr>
            </a:gs>
            <a:gs pos="100000">
              <a:schemeClr val="bg2">
                <a:shade val="92000"/>
                <a:satMod val="170000"/>
                <a:lumMod val="96000"/>
              </a:schemeClr>
            </a:gs>
          </a:gsLst>
          <a:lin ang="5400000" scaled="0"/>
          <a:tileRect/>
        </a:gradFill>
        <a:effectLst/>
      </p:bgPr>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smtClean="0"/>
              <a:pPr/>
              <a:t>5/5/2023</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18385927"/>
      </p:ext>
    </p:extLst>
  </p:cSld>
  <p:clrMap bg1="lt1" tx1="dk1" bg2="lt2" tx2="dk2" accent1="accent1" accent2="accent2" accent3="accent3" accent4="accent4" accent5="accent5" accent6="accent6" hlink="hlink" folHlink="folHlink"/>
  <p:sldLayoutIdLst>
    <p:sldLayoutId id="2147483923" r:id="rId1"/>
    <p:sldLayoutId id="2147483924" r:id="rId2"/>
    <p:sldLayoutId id="2147483925" r:id="rId3"/>
    <p:sldLayoutId id="2147483926" r:id="rId4"/>
    <p:sldLayoutId id="2147483927" r:id="rId5"/>
    <p:sldLayoutId id="2147483928" r:id="rId6"/>
    <p:sldLayoutId id="2147483929" r:id="rId7"/>
    <p:sldLayoutId id="2147483930" r:id="rId8"/>
    <p:sldLayoutId id="2147483931" r:id="rId9"/>
    <p:sldLayoutId id="2147483932" r:id="rId10"/>
    <p:sldLayoutId id="2147483933" r:id="rId11"/>
    <p:sldLayoutId id="2147483934" r:id="rId12"/>
    <p:sldLayoutId id="2147483935" r:id="rId13"/>
    <p:sldLayoutId id="2147483936" r:id="rId14"/>
    <p:sldLayoutId id="2147483937" r:id="rId15"/>
    <p:sldLayoutId id="2147483938" r:id="rId16"/>
    <p:sldLayoutId id="2147483939" r:id="rId17"/>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python.org/"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p:spPr>
        <p:txBody>
          <a:bodyPr>
            <a:normAutofit/>
            <a:scene3d>
              <a:camera prst="perspectiveAbove"/>
              <a:lightRig rig="threePt" dir="t"/>
            </a:scene3d>
          </a:bodyPr>
          <a:lstStyle/>
          <a:p>
            <a:r>
              <a:rPr lang="en-IN" sz="6000" u="sng" dirty="0">
                <a:solidFill>
                  <a:srgbClr val="FF6600"/>
                </a:solidFill>
                <a:latin typeface="Times New Roman" panose="02020603050405020304" pitchFamily="18" charset="0"/>
                <a:cs typeface="Times New Roman" panose="02020603050405020304" pitchFamily="18" charset="0"/>
              </a:rPr>
              <a:t>DREAM HOME🏠</a:t>
            </a:r>
            <a:r>
              <a:rPr lang="en-US" sz="6000" u="sng" dirty="0">
                <a:solidFill>
                  <a:srgbClr val="FF6600"/>
                </a:solidFill>
                <a:latin typeface="Times New Roman" panose="02020603050405020304" pitchFamily="18" charset="0"/>
                <a:cs typeface="Times New Roman" panose="02020603050405020304" pitchFamily="18" charset="0"/>
              </a:rPr>
              <a:t/>
            </a:r>
            <a:br>
              <a:rPr lang="en-US" sz="6000" u="sng" dirty="0">
                <a:solidFill>
                  <a:srgbClr val="FF6600"/>
                </a:solidFill>
                <a:latin typeface="Times New Roman" panose="02020603050405020304" pitchFamily="18" charset="0"/>
                <a:cs typeface="Times New Roman" panose="02020603050405020304" pitchFamily="18" charset="0"/>
              </a:rPr>
            </a:br>
            <a:r>
              <a:rPr lang="en-US" sz="2000" u="sng" dirty="0">
                <a:solidFill>
                  <a:srgbClr val="BE029A"/>
                </a:solidFill>
                <a:latin typeface="Times New Roman" panose="02020603050405020304" pitchFamily="18" charset="0"/>
                <a:cs typeface="Times New Roman" panose="02020603050405020304" pitchFamily="18" charset="0"/>
              </a:rPr>
              <a:t>HOUSE PRICE PREDICTION SYSTEM </a:t>
            </a:r>
            <a:r>
              <a:rPr lang="en-IN" sz="2000" u="sng" dirty="0">
                <a:solidFill>
                  <a:srgbClr val="BE029A"/>
                </a:solidFill>
                <a:latin typeface="Times New Roman" panose="02020603050405020304" pitchFamily="18" charset="0"/>
                <a:cs typeface="Times New Roman" panose="02020603050405020304" pitchFamily="18" charset="0"/>
              </a:rPr>
              <a:t>💻</a:t>
            </a:r>
            <a:endParaRPr lang="en-US" sz="2000" u="sng" dirty="0">
              <a:solidFill>
                <a:srgbClr val="BE029A"/>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913775" y="2367092"/>
            <a:ext cx="10363826" cy="3424107"/>
          </a:xfrm>
        </p:spPr>
        <p:txBody>
          <a:bodyPr>
            <a:normAutofit fontScale="92500" lnSpcReduction="10000"/>
          </a:bodyPr>
          <a:lstStyle/>
          <a:p>
            <a:pPr marL="0" indent="0" algn="ctr">
              <a:buNone/>
            </a:pPr>
            <a:r>
              <a:rPr lang="en-IN" sz="3600" b="1" dirty="0" smtClean="0">
                <a:solidFill>
                  <a:srgbClr val="FF6600"/>
                </a:solidFill>
                <a:effectLst>
                  <a:outerShdw blurRad="50800" dist="38100" dir="13500000" algn="br" rotWithShape="0">
                    <a:prstClr val="black">
                      <a:alpha val="40000"/>
                    </a:prstClr>
                  </a:outerShdw>
                </a:effectLst>
                <a:latin typeface="Times New Roman" panose="02020603050405020304" pitchFamily="18" charset="0"/>
                <a:cs typeface="Times New Roman" panose="02020603050405020304" pitchFamily="18" charset="0"/>
              </a:rPr>
              <a:t>TEAM MEMBERS</a:t>
            </a:r>
          </a:p>
          <a:p>
            <a:pPr marL="457200" indent="-457200">
              <a:buFont typeface="+mj-lt"/>
              <a:buAutoNum type="arabicPeriod"/>
            </a:pPr>
            <a:r>
              <a:rPr lang="en-IN" b="1" dirty="0" smtClean="0">
                <a:latin typeface="Times New Roman" panose="02020603050405020304" pitchFamily="18" charset="0"/>
                <a:ea typeface="Verdana" panose="020B0604030504040204" pitchFamily="34" charset="0"/>
                <a:cs typeface="Times New Roman" panose="02020603050405020304" pitchFamily="18" charset="0"/>
              </a:rPr>
              <a:t>ESWARAN.G	          - 712220104010</a:t>
            </a:r>
          </a:p>
          <a:p>
            <a:pPr marL="457200" indent="-457200">
              <a:buFont typeface="+mj-lt"/>
              <a:buAutoNum type="arabicPeriod"/>
            </a:pPr>
            <a:r>
              <a:rPr lang="en-IN" b="1" dirty="0">
                <a:latin typeface="Times New Roman" panose="02020603050405020304" pitchFamily="18" charset="0"/>
                <a:ea typeface="Verdana" panose="020B0604030504040204" pitchFamily="34" charset="0"/>
                <a:cs typeface="Times New Roman" panose="02020603050405020304" pitchFamily="18" charset="0"/>
              </a:rPr>
              <a:t>RAJNISH </a:t>
            </a:r>
            <a:r>
              <a:rPr lang="en-IN" b="1" dirty="0" smtClean="0">
                <a:latin typeface="Times New Roman" panose="02020603050405020304" pitchFamily="18" charset="0"/>
                <a:ea typeface="Verdana" panose="020B0604030504040204" pitchFamily="34" charset="0"/>
                <a:cs typeface="Times New Roman" panose="02020603050405020304" pitchFamily="18" charset="0"/>
              </a:rPr>
              <a:t>KUMAR </a:t>
            </a:r>
            <a:r>
              <a:rPr lang="en-IN" b="1" dirty="0">
                <a:latin typeface="Times New Roman" panose="02020603050405020304" pitchFamily="18" charset="0"/>
                <a:ea typeface="Verdana" panose="020B0604030504040204" pitchFamily="34" charset="0"/>
                <a:cs typeface="Times New Roman" panose="02020603050405020304" pitchFamily="18" charset="0"/>
              </a:rPr>
              <a:t>	</a:t>
            </a:r>
            <a:r>
              <a:rPr lang="en-IN" b="1" dirty="0" smtClean="0">
                <a:latin typeface="Times New Roman" panose="02020603050405020304" pitchFamily="18" charset="0"/>
                <a:ea typeface="Verdana" panose="020B0604030504040204" pitchFamily="34" charset="0"/>
                <a:cs typeface="Times New Roman" panose="02020603050405020304" pitchFamily="18" charset="0"/>
              </a:rPr>
              <a:t>          - 712220104030</a:t>
            </a:r>
          </a:p>
          <a:p>
            <a:pPr marL="457200" indent="-457200">
              <a:buFont typeface="+mj-lt"/>
              <a:buAutoNum type="arabicPeriod"/>
            </a:pPr>
            <a:r>
              <a:rPr lang="en-IN" b="1" dirty="0" smtClean="0">
                <a:latin typeface="Times New Roman" panose="02020603050405020304" pitchFamily="18" charset="0"/>
                <a:ea typeface="Verdana" panose="020B0604030504040204" pitchFamily="34" charset="0"/>
                <a:cs typeface="Times New Roman" panose="02020603050405020304" pitchFamily="18" charset="0"/>
              </a:rPr>
              <a:t>SWETHA </a:t>
            </a:r>
            <a:r>
              <a:rPr lang="en-IN" b="1" dirty="0">
                <a:latin typeface="Times New Roman" panose="02020603050405020304" pitchFamily="18" charset="0"/>
                <a:ea typeface="Verdana" panose="020B0604030504040204" pitchFamily="34" charset="0"/>
                <a:cs typeface="Times New Roman" panose="02020603050405020304" pitchFamily="18" charset="0"/>
              </a:rPr>
              <a:t>.</a:t>
            </a:r>
            <a:r>
              <a:rPr lang="en-IN" b="1" dirty="0" smtClean="0">
                <a:latin typeface="Times New Roman" panose="02020603050405020304" pitchFamily="18" charset="0"/>
                <a:ea typeface="Verdana" panose="020B0604030504040204" pitchFamily="34" charset="0"/>
                <a:cs typeface="Times New Roman" panose="02020603050405020304" pitchFamily="18" charset="0"/>
              </a:rPr>
              <a:t>T	          	          - 712220104051</a:t>
            </a:r>
          </a:p>
          <a:p>
            <a:pPr marL="457200" indent="-457200">
              <a:buFont typeface="+mj-lt"/>
              <a:buAutoNum type="arabicPeriod"/>
            </a:pPr>
            <a:r>
              <a:rPr lang="en-IN" b="1" dirty="0" smtClean="0">
                <a:latin typeface="Times New Roman" panose="02020603050405020304" pitchFamily="18" charset="0"/>
                <a:ea typeface="Verdana" panose="020B0604030504040204" pitchFamily="34" charset="0"/>
                <a:cs typeface="Times New Roman" panose="02020603050405020304" pitchFamily="18" charset="0"/>
              </a:rPr>
              <a:t>Gopala Krishna            -712220104016</a:t>
            </a:r>
            <a:endParaRPr lang="en-IN" b="1" dirty="0">
              <a:latin typeface="Times New Roman" panose="02020603050405020304" pitchFamily="18" charset="0"/>
              <a:ea typeface="Verdana" panose="020B0604030504040204" pitchFamily="34" charset="0"/>
              <a:cs typeface="Times New Roman" panose="02020603050405020304" pitchFamily="18" charset="0"/>
            </a:endParaRPr>
          </a:p>
          <a:p>
            <a:pPr marL="0" indent="0">
              <a:buNone/>
            </a:pPr>
            <a:r>
              <a:rPr lang="en-IN" b="1" dirty="0" smtClean="0">
                <a:solidFill>
                  <a:schemeClr val="accent2">
                    <a:lumMod val="75000"/>
                  </a:schemeClr>
                </a:solidFill>
                <a:latin typeface="Verdana" panose="020B0604030504040204" pitchFamily="34" charset="0"/>
                <a:ea typeface="Verdana" panose="020B0604030504040204" pitchFamily="34" charset="0"/>
              </a:rPr>
              <a:t>								</a:t>
            </a:r>
          </a:p>
          <a:p>
            <a:pPr marL="0" indent="0">
              <a:buNone/>
            </a:pPr>
            <a:r>
              <a:rPr lang="en-IN" b="1" dirty="0">
                <a:solidFill>
                  <a:schemeClr val="accent2">
                    <a:lumMod val="75000"/>
                  </a:schemeClr>
                </a:solidFill>
                <a:latin typeface="Verdana" panose="020B0604030504040204" pitchFamily="34" charset="0"/>
                <a:ea typeface="Verdana" panose="020B0604030504040204" pitchFamily="34" charset="0"/>
              </a:rPr>
              <a:t>	</a:t>
            </a:r>
            <a:r>
              <a:rPr lang="en-IN" b="1" dirty="0" smtClean="0">
                <a:solidFill>
                  <a:schemeClr val="accent2">
                    <a:lumMod val="75000"/>
                  </a:schemeClr>
                </a:solidFill>
                <a:latin typeface="Verdana" panose="020B0604030504040204" pitchFamily="34" charset="0"/>
                <a:ea typeface="Verdana" panose="020B0604030504040204" pitchFamily="34" charset="0"/>
              </a:rPr>
              <a:t>					</a:t>
            </a:r>
            <a:r>
              <a:rPr lang="en-IN" sz="1400" b="1" dirty="0" smtClean="0">
                <a:solidFill>
                  <a:schemeClr val="accent2">
                    <a:lumMod val="75000"/>
                  </a:schemeClr>
                </a:solidFill>
                <a:latin typeface="Times New Roman" panose="02020603050405020304" pitchFamily="18" charset="0"/>
                <a:ea typeface="Verdana" panose="020B0604030504040204" pitchFamily="34" charset="0"/>
                <a:cs typeface="Times New Roman" panose="02020603050405020304" pitchFamily="18" charset="0"/>
              </a:rPr>
              <a:t>Guided by – </a:t>
            </a:r>
            <a:r>
              <a:rPr lang="en-IN" sz="1500" b="1" dirty="0" err="1" smtClean="0">
                <a:solidFill>
                  <a:schemeClr val="accent2">
                    <a:lumMod val="75000"/>
                  </a:schemeClr>
                </a:solidFill>
                <a:latin typeface="Times New Roman" panose="02020603050405020304" pitchFamily="18" charset="0"/>
                <a:ea typeface="Verdana" panose="020B0604030504040204" pitchFamily="34" charset="0"/>
                <a:cs typeface="Times New Roman" panose="02020603050405020304" pitchFamily="18" charset="0"/>
              </a:rPr>
              <a:t>D</a:t>
            </a:r>
            <a:r>
              <a:rPr lang="en-IN" sz="1500" b="1" cap="none" dirty="0" err="1" smtClean="0">
                <a:solidFill>
                  <a:schemeClr val="accent2">
                    <a:lumMod val="75000"/>
                  </a:schemeClr>
                </a:solidFill>
                <a:latin typeface="Times New Roman" panose="02020603050405020304" pitchFamily="18" charset="0"/>
                <a:ea typeface="Verdana" panose="020B0604030504040204" pitchFamily="34" charset="0"/>
                <a:cs typeface="Times New Roman" panose="02020603050405020304" pitchFamily="18" charset="0"/>
              </a:rPr>
              <a:t>r.</a:t>
            </a:r>
            <a:r>
              <a:rPr lang="en-IN" sz="1500" b="1" cap="none" dirty="0" smtClean="0">
                <a:solidFill>
                  <a:schemeClr val="accent2">
                    <a:lumMod val="75000"/>
                  </a:schemeClr>
                </a:solidFill>
                <a:latin typeface="Times New Roman" panose="02020603050405020304" pitchFamily="18" charset="0"/>
                <a:ea typeface="Verdana" panose="020B0604030504040204" pitchFamily="34" charset="0"/>
                <a:cs typeface="Times New Roman" panose="02020603050405020304" pitchFamily="18" charset="0"/>
              </a:rPr>
              <a:t> </a:t>
            </a:r>
            <a:r>
              <a:rPr lang="en-IN" sz="1500" b="1" dirty="0" err="1" smtClean="0">
                <a:solidFill>
                  <a:schemeClr val="accent2">
                    <a:lumMod val="75000"/>
                  </a:schemeClr>
                </a:solidFill>
                <a:latin typeface="Times New Roman" panose="02020603050405020304" pitchFamily="18" charset="0"/>
                <a:ea typeface="Verdana" panose="020B0604030504040204" pitchFamily="34" charset="0"/>
                <a:cs typeface="Times New Roman" panose="02020603050405020304" pitchFamily="18" charset="0"/>
              </a:rPr>
              <a:t>S.Vijaya</a:t>
            </a:r>
            <a:r>
              <a:rPr lang="en-IN" sz="1500" b="1" dirty="0" smtClean="0">
                <a:solidFill>
                  <a:schemeClr val="accent2">
                    <a:lumMod val="75000"/>
                  </a:schemeClr>
                </a:solidFill>
                <a:latin typeface="Times New Roman" panose="02020603050405020304" pitchFamily="18" charset="0"/>
                <a:ea typeface="Verdana" panose="020B0604030504040204" pitchFamily="34" charset="0"/>
                <a:cs typeface="Times New Roman" panose="02020603050405020304" pitchFamily="18" charset="0"/>
              </a:rPr>
              <a:t> Lakshmi </a:t>
            </a:r>
            <a:r>
              <a:rPr lang="en-IN" sz="1500" b="1" dirty="0" err="1" smtClean="0">
                <a:solidFill>
                  <a:schemeClr val="accent2">
                    <a:lumMod val="75000"/>
                  </a:schemeClr>
                </a:solidFill>
                <a:latin typeface="Times New Roman" panose="02020603050405020304" pitchFamily="18" charset="0"/>
                <a:ea typeface="Verdana" panose="020B0604030504040204" pitchFamily="34" charset="0"/>
                <a:cs typeface="Times New Roman" panose="02020603050405020304" pitchFamily="18" charset="0"/>
              </a:rPr>
              <a:t>hod</a:t>
            </a:r>
            <a:r>
              <a:rPr lang="en-IN" sz="1500" b="1" dirty="0" smtClean="0">
                <a:solidFill>
                  <a:schemeClr val="accent2">
                    <a:lumMod val="75000"/>
                  </a:schemeClr>
                </a:solidFill>
                <a:latin typeface="Times New Roman" panose="02020603050405020304" pitchFamily="18" charset="0"/>
                <a:ea typeface="Verdana" panose="020B0604030504040204" pitchFamily="34" charset="0"/>
                <a:cs typeface="Times New Roman" panose="02020603050405020304" pitchFamily="18" charset="0"/>
              </a:rPr>
              <a:t>/</a:t>
            </a:r>
            <a:r>
              <a:rPr lang="en-IN" sz="1500" b="1" dirty="0" err="1" smtClean="0">
                <a:solidFill>
                  <a:schemeClr val="accent2">
                    <a:lumMod val="75000"/>
                  </a:schemeClr>
                </a:solidFill>
                <a:latin typeface="Times New Roman" panose="02020603050405020304" pitchFamily="18" charset="0"/>
                <a:ea typeface="Verdana" panose="020B0604030504040204" pitchFamily="34" charset="0"/>
                <a:cs typeface="Times New Roman" panose="02020603050405020304" pitchFamily="18" charset="0"/>
              </a:rPr>
              <a:t>cse</a:t>
            </a:r>
            <a:endParaRPr lang="en-IN" sz="1500" b="1" dirty="0" smtClean="0">
              <a:solidFill>
                <a:schemeClr val="accent2">
                  <a:lumMod val="75000"/>
                </a:schemeClr>
              </a:solidFill>
              <a:latin typeface="Times New Roman" panose="02020603050405020304" pitchFamily="18" charset="0"/>
              <a:ea typeface="Verdana" panose="020B0604030504040204" pitchFamily="34"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1439" y="10778"/>
            <a:ext cx="2975571" cy="82232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148253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70344" y="379782"/>
            <a:ext cx="9586186" cy="946933"/>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4800" dirty="0" smtClean="0">
                <a:solidFill>
                  <a:srgbClr val="FF6600"/>
                </a:solidFill>
                <a:effectLst/>
                <a:latin typeface="Times New Roman" panose="02020603050405020304" pitchFamily="18" charset="0"/>
                <a:cs typeface="Times New Roman" panose="02020603050405020304" pitchFamily="18" charset="0"/>
              </a:rPr>
              <a:t>LITERATURE SURVEY</a:t>
            </a:r>
            <a:endParaRPr lang="en-US" sz="4800" dirty="0">
              <a:solidFill>
                <a:srgbClr val="FF6600"/>
              </a:solidFill>
              <a:effectLst/>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082658749"/>
              </p:ext>
            </p:extLst>
          </p:nvPr>
        </p:nvGraphicFramePr>
        <p:xfrm>
          <a:off x="470344" y="1055180"/>
          <a:ext cx="11125310" cy="5464890"/>
        </p:xfrm>
        <a:graphic>
          <a:graphicData uri="http://schemas.openxmlformats.org/drawingml/2006/table">
            <a:tbl>
              <a:tblPr firstRow="1" bandRow="1">
                <a:tableStyleId>{5C22544A-7EE6-4342-B048-85BDC9FD1C3A}</a:tableStyleId>
              </a:tblPr>
              <a:tblGrid>
                <a:gridCol w="608379">
                  <a:extLst>
                    <a:ext uri="{9D8B030D-6E8A-4147-A177-3AD203B41FA5}">
                      <a16:colId xmlns:a16="http://schemas.microsoft.com/office/drawing/2014/main" val="20000"/>
                    </a:ext>
                  </a:extLst>
                </a:gridCol>
                <a:gridCol w="1099407">
                  <a:extLst>
                    <a:ext uri="{9D8B030D-6E8A-4147-A177-3AD203B41FA5}">
                      <a16:colId xmlns:a16="http://schemas.microsoft.com/office/drawing/2014/main" val="20001"/>
                    </a:ext>
                  </a:extLst>
                </a:gridCol>
                <a:gridCol w="2111027">
                  <a:extLst>
                    <a:ext uri="{9D8B030D-6E8A-4147-A177-3AD203B41FA5}">
                      <a16:colId xmlns:a16="http://schemas.microsoft.com/office/drawing/2014/main" val="20002"/>
                    </a:ext>
                  </a:extLst>
                </a:gridCol>
                <a:gridCol w="2786845">
                  <a:extLst>
                    <a:ext uri="{9D8B030D-6E8A-4147-A177-3AD203B41FA5}">
                      <a16:colId xmlns:a16="http://schemas.microsoft.com/office/drawing/2014/main" val="20003"/>
                    </a:ext>
                  </a:extLst>
                </a:gridCol>
                <a:gridCol w="4519652">
                  <a:extLst>
                    <a:ext uri="{9D8B030D-6E8A-4147-A177-3AD203B41FA5}">
                      <a16:colId xmlns:a16="http://schemas.microsoft.com/office/drawing/2014/main" val="20004"/>
                    </a:ext>
                  </a:extLst>
                </a:gridCol>
              </a:tblGrid>
              <a:tr h="93796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itchFamily="18" charset="0"/>
                          <a:cs typeface="Times New Roman" pitchFamily="18" charset="0"/>
                        </a:rPr>
                        <a:t>S. No</a:t>
                      </a:r>
                    </a:p>
                    <a:p>
                      <a:endParaRPr lang="en-US" dirty="0">
                        <a:latin typeface="Times New Roman" pitchFamily="18" charset="0"/>
                        <a:cs typeface="Times New Roman" pitchFamily="18" charset="0"/>
                      </a:endParaRPr>
                    </a:p>
                  </a:txBody>
                  <a:tcPr/>
                </a:tc>
                <a:tc>
                  <a:txBody>
                    <a:bodyPr/>
                    <a:lstStyle/>
                    <a:p>
                      <a:r>
                        <a:rPr lang="en-US" dirty="0">
                          <a:latin typeface="Times New Roman" pitchFamily="18" charset="0"/>
                          <a:cs typeface="Times New Roman" pitchFamily="18" charset="0"/>
                        </a:rPr>
                        <a:t>Year</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itchFamily="18" charset="0"/>
                          <a:cs typeface="Times New Roman" pitchFamily="18" charset="0"/>
                        </a:rPr>
                        <a:t>Author</a:t>
                      </a:r>
                    </a:p>
                    <a:p>
                      <a:endParaRPr lang="en-US"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itchFamily="18" charset="0"/>
                          <a:cs typeface="Times New Roman" pitchFamily="18" charset="0"/>
                        </a:rPr>
                        <a:t>Title of the paper</a:t>
                      </a:r>
                    </a:p>
                    <a:p>
                      <a:endParaRPr lang="en-US" dirty="0">
                        <a:latin typeface="Times New Roman" pitchFamily="18" charset="0"/>
                        <a:cs typeface="Times New Roman" pitchFamily="18" charset="0"/>
                      </a:endParaRPr>
                    </a:p>
                  </a:txBody>
                  <a:tcPr/>
                </a:tc>
                <a:tc>
                  <a:txBody>
                    <a:bodyPr/>
                    <a:lstStyle/>
                    <a:p>
                      <a:pPr algn="ctr"/>
                      <a:r>
                        <a:rPr lang="en-US" dirty="0">
                          <a:latin typeface="Times New Roman" pitchFamily="18" charset="0"/>
                          <a:cs typeface="Times New Roman" pitchFamily="18" charset="0"/>
                        </a:rPr>
                        <a:t>Description</a:t>
                      </a:r>
                    </a:p>
                  </a:txBody>
                  <a:tcPr/>
                </a:tc>
                <a:extLst>
                  <a:ext uri="{0D108BD9-81ED-4DB2-BD59-A6C34878D82A}">
                    <a16:rowId xmlns:a16="http://schemas.microsoft.com/office/drawing/2014/main" val="10000"/>
                  </a:ext>
                </a:extLst>
              </a:tr>
              <a:tr h="2344909">
                <a:tc>
                  <a:txBody>
                    <a:bodyPr/>
                    <a:lstStyle/>
                    <a:p>
                      <a:r>
                        <a:rPr lang="en-IN" dirty="0" smtClean="0">
                          <a:solidFill>
                            <a:schemeClr val="tx1"/>
                          </a:solidFill>
                          <a:latin typeface="Times New Roman" panose="02020603050405020304" pitchFamily="18" charset="0"/>
                          <a:cs typeface="Times New Roman" panose="02020603050405020304" pitchFamily="18" charset="0"/>
                        </a:rPr>
                        <a:t>9</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nSpc>
                          <a:spcPct val="150000"/>
                        </a:lnSpc>
                      </a:pPr>
                      <a:r>
                        <a:rPr lang="en-IN" dirty="0" smtClean="0">
                          <a:solidFill>
                            <a:schemeClr val="tx1"/>
                          </a:solidFill>
                          <a:latin typeface="Times New Roman" pitchFamily="18" charset="0"/>
                          <a:cs typeface="Times New Roman" pitchFamily="18" charset="0"/>
                        </a:rPr>
                        <a:t>2018</a:t>
                      </a:r>
                      <a:endParaRPr lang="en-US" dirty="0">
                        <a:solidFill>
                          <a:schemeClr val="tx1"/>
                        </a:solidFill>
                        <a:latin typeface="Times New Roman" pitchFamily="18" charset="0"/>
                        <a:cs typeface="Times New Roman" pitchFamily="18" charset="0"/>
                      </a:endParaRPr>
                    </a:p>
                  </a:txBody>
                  <a:tcPr/>
                </a:tc>
                <a:tc>
                  <a:txBody>
                    <a:bodyPr/>
                    <a:lstStyle/>
                    <a:p>
                      <a:pPr marL="0" indent="0">
                        <a:buNone/>
                      </a:pPr>
                      <a:r>
                        <a:rPr lang="en-US" dirty="0" err="1" smtClean="0">
                          <a:solidFill>
                            <a:schemeClr val="tx1"/>
                          </a:solidFill>
                          <a:latin typeface="Times New Roman" pitchFamily="18" charset="0"/>
                          <a:cs typeface="Times New Roman" pitchFamily="18" charset="0"/>
                        </a:rPr>
                        <a:t>A.Varma</a:t>
                      </a:r>
                      <a:r>
                        <a:rPr lang="en-US" dirty="0" smtClean="0">
                          <a:solidFill>
                            <a:schemeClr val="tx1"/>
                          </a:solidFill>
                          <a:latin typeface="Times New Roman" pitchFamily="18" charset="0"/>
                          <a:cs typeface="Times New Roman" pitchFamily="18" charset="0"/>
                        </a:rPr>
                        <a:t>,</a:t>
                      </a:r>
                    </a:p>
                    <a:p>
                      <a:pPr marL="0" indent="0">
                        <a:buNone/>
                      </a:pPr>
                      <a:r>
                        <a:rPr lang="en-US" dirty="0" err="1" smtClean="0">
                          <a:solidFill>
                            <a:schemeClr val="tx1"/>
                          </a:solidFill>
                          <a:latin typeface="Times New Roman" pitchFamily="18" charset="0"/>
                          <a:cs typeface="Times New Roman" pitchFamily="18" charset="0"/>
                        </a:rPr>
                        <a:t>A.Sarma</a:t>
                      </a:r>
                      <a:r>
                        <a:rPr lang="en-US" dirty="0" smtClean="0">
                          <a:solidFill>
                            <a:schemeClr val="tx1"/>
                          </a:solidFill>
                          <a:latin typeface="Times New Roman" pitchFamily="18" charset="0"/>
                          <a:cs typeface="Times New Roman" pitchFamily="18" charset="0"/>
                        </a:rPr>
                        <a:t>,</a:t>
                      </a:r>
                    </a:p>
                    <a:p>
                      <a:pPr marL="0" indent="0">
                        <a:buNone/>
                      </a:pPr>
                      <a:r>
                        <a:rPr lang="en-US" dirty="0" smtClean="0">
                          <a:solidFill>
                            <a:schemeClr val="tx1"/>
                          </a:solidFill>
                          <a:latin typeface="Times New Roman" pitchFamily="18" charset="0"/>
                          <a:cs typeface="Times New Roman" pitchFamily="18" charset="0"/>
                        </a:rPr>
                        <a:t>S. </a:t>
                      </a:r>
                      <a:r>
                        <a:rPr lang="en-US" dirty="0" err="1" smtClean="0">
                          <a:solidFill>
                            <a:schemeClr val="tx1"/>
                          </a:solidFill>
                          <a:latin typeface="Times New Roman" pitchFamily="18" charset="0"/>
                          <a:cs typeface="Times New Roman" pitchFamily="18" charset="0"/>
                        </a:rPr>
                        <a:t>Doshi</a:t>
                      </a:r>
                      <a:r>
                        <a:rPr lang="en-US" dirty="0" smtClean="0">
                          <a:solidFill>
                            <a:schemeClr val="tx1"/>
                          </a:solidFill>
                          <a:latin typeface="Times New Roman" pitchFamily="18" charset="0"/>
                          <a:cs typeface="Times New Roman" pitchFamily="18" charset="0"/>
                        </a:rPr>
                        <a:t>,</a:t>
                      </a:r>
                    </a:p>
                    <a:p>
                      <a:pPr marL="0" indent="0">
                        <a:buNone/>
                      </a:pPr>
                      <a:r>
                        <a:rPr lang="en-US" dirty="0" smtClean="0">
                          <a:solidFill>
                            <a:schemeClr val="tx1"/>
                          </a:solidFill>
                          <a:latin typeface="Times New Roman" pitchFamily="18" charset="0"/>
                          <a:cs typeface="Times New Roman" pitchFamily="18" charset="0"/>
                        </a:rPr>
                        <a:t>R. Nair</a:t>
                      </a:r>
                      <a:endParaRPr lang="en-US" dirty="0">
                        <a:solidFill>
                          <a:schemeClr val="tx1"/>
                        </a:solidFill>
                        <a:latin typeface="Times New Roman" pitchFamily="18" charset="0"/>
                        <a:cs typeface="Times New Roman" pitchFamily="18" charset="0"/>
                      </a:endParaRPr>
                    </a:p>
                  </a:txBody>
                  <a:tcPr/>
                </a:tc>
                <a:tc>
                  <a:txBody>
                    <a:bodyPr/>
                    <a:lstStyle/>
                    <a:p>
                      <a:r>
                        <a:rPr lang="en-US" dirty="0" smtClean="0">
                          <a:solidFill>
                            <a:schemeClr val="tx1"/>
                          </a:solidFill>
                          <a:latin typeface="Times New Roman" pitchFamily="18" charset="0"/>
                          <a:cs typeface="Times New Roman" pitchFamily="18" charset="0"/>
                        </a:rPr>
                        <a:t>House</a:t>
                      </a:r>
                      <a:r>
                        <a:rPr lang="en-US" baseline="0" dirty="0" smtClean="0">
                          <a:solidFill>
                            <a:schemeClr val="tx1"/>
                          </a:solidFill>
                          <a:latin typeface="Times New Roman" pitchFamily="18" charset="0"/>
                          <a:cs typeface="Times New Roman" pitchFamily="18" charset="0"/>
                        </a:rPr>
                        <a:t> </a:t>
                      </a:r>
                      <a:r>
                        <a:rPr lang="en-US" dirty="0" smtClean="0">
                          <a:solidFill>
                            <a:schemeClr val="tx1"/>
                          </a:solidFill>
                          <a:latin typeface="Times New Roman" pitchFamily="18" charset="0"/>
                          <a:cs typeface="Times New Roman" pitchFamily="18" charset="0"/>
                        </a:rPr>
                        <a:t>price prediction using machine learning and neural networks.</a:t>
                      </a:r>
                      <a:endParaRPr lang="en-US" dirty="0">
                        <a:solidFill>
                          <a:schemeClr val="tx1"/>
                        </a:solidFill>
                        <a:latin typeface="Times New Roman" pitchFamily="18" charset="0"/>
                        <a:cs typeface="Times New Roman" pitchFamily="18" charset="0"/>
                      </a:endParaRPr>
                    </a:p>
                  </a:txBody>
                  <a:tcPr/>
                </a:tc>
                <a:tc>
                  <a:txBody>
                    <a:bodyPr/>
                    <a:lstStyle/>
                    <a:p>
                      <a:pPr>
                        <a:lnSpc>
                          <a:spcPct val="150000"/>
                        </a:lnSpc>
                      </a:pP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Neural networks work better at predictive analytics because of the hidden layers. Linear regression models use only input and output nodes to make predictions. The neural network also uses the hidden layer to make predictions more accurate. That's because it 'learns' the way a human does.</a:t>
                      </a:r>
                      <a:endParaRPr lang="en-US" sz="16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2182017">
                <a:tc>
                  <a:txBody>
                    <a:bodyPr/>
                    <a:lstStyle/>
                    <a:p>
                      <a:r>
                        <a:rPr lang="en-IN" dirty="0" smtClean="0">
                          <a:solidFill>
                            <a:schemeClr val="tx1"/>
                          </a:solidFill>
                          <a:latin typeface="Times New Roman" panose="02020603050405020304" pitchFamily="18" charset="0"/>
                          <a:cs typeface="Times New Roman" panose="02020603050405020304" pitchFamily="18" charset="0"/>
                        </a:rPr>
                        <a:t>10</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nSpc>
                          <a:spcPct val="150000"/>
                        </a:lnSpc>
                      </a:pPr>
                      <a:r>
                        <a:rPr lang="en-IN" dirty="0" smtClean="0">
                          <a:solidFill>
                            <a:schemeClr val="tx1"/>
                          </a:solidFill>
                          <a:latin typeface="Times New Roman" pitchFamily="18" charset="0"/>
                          <a:cs typeface="Times New Roman" pitchFamily="18" charset="0"/>
                        </a:rPr>
                        <a:t>2018</a:t>
                      </a:r>
                      <a:endParaRPr lang="en-US" dirty="0">
                        <a:solidFill>
                          <a:schemeClr val="tx1"/>
                        </a:solidFill>
                        <a:latin typeface="Times New Roman" pitchFamily="18" charset="0"/>
                        <a:cs typeface="Times New Roman" pitchFamily="18" charset="0"/>
                      </a:endParaRPr>
                    </a:p>
                  </a:txBody>
                  <a:tcPr/>
                </a:tc>
                <a:tc>
                  <a:txBody>
                    <a:bodyPr/>
                    <a:lstStyle/>
                    <a:p>
                      <a:pPr>
                        <a:lnSpc>
                          <a:spcPct val="150000"/>
                        </a:lnSpc>
                      </a:pPr>
                      <a:r>
                        <a:rPr lang="en-US" dirty="0" smtClean="0">
                          <a:solidFill>
                            <a:schemeClr val="tx1"/>
                          </a:solidFill>
                          <a:latin typeface="Times New Roman" pitchFamily="18" charset="0"/>
                          <a:cs typeface="Times New Roman" pitchFamily="18" charset="0"/>
                        </a:rPr>
                        <a:t>P. A. </a:t>
                      </a:r>
                      <a:r>
                        <a:rPr lang="en-US" dirty="0" err="1" smtClean="0">
                          <a:solidFill>
                            <a:schemeClr val="tx1"/>
                          </a:solidFill>
                          <a:latin typeface="Times New Roman" pitchFamily="18" charset="0"/>
                          <a:cs typeface="Times New Roman" pitchFamily="18" charset="0"/>
                        </a:rPr>
                        <a:t>Viktorovich</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P.V.Aleksandrovich</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K.I.Leopoldovich</a:t>
                      </a:r>
                      <a:r>
                        <a:rPr lang="en-US" dirty="0" smtClean="0">
                          <a:solidFill>
                            <a:schemeClr val="tx1"/>
                          </a:solidFill>
                          <a:latin typeface="Times New Roman" pitchFamily="18" charset="0"/>
                          <a:cs typeface="Times New Roman" pitchFamily="18" charset="0"/>
                        </a:rPr>
                        <a:t>, </a:t>
                      </a:r>
                    </a:p>
                    <a:p>
                      <a:pPr>
                        <a:lnSpc>
                          <a:spcPct val="150000"/>
                        </a:lnSpc>
                      </a:pPr>
                      <a:r>
                        <a:rPr lang="en-US" dirty="0" smtClean="0">
                          <a:solidFill>
                            <a:schemeClr val="tx1"/>
                          </a:solidFill>
                          <a:latin typeface="Times New Roman" pitchFamily="18" charset="0"/>
                          <a:cs typeface="Times New Roman" pitchFamily="18" charset="0"/>
                        </a:rPr>
                        <a:t>P. I. </a:t>
                      </a:r>
                      <a:r>
                        <a:rPr lang="en-US" dirty="0" err="1" smtClean="0">
                          <a:solidFill>
                            <a:schemeClr val="tx1"/>
                          </a:solidFill>
                          <a:latin typeface="Times New Roman" pitchFamily="18" charset="0"/>
                          <a:cs typeface="Times New Roman" pitchFamily="18" charset="0"/>
                        </a:rPr>
                        <a:t>Vasilevna</a:t>
                      </a:r>
                      <a:endParaRPr lang="en-US" dirty="0">
                        <a:solidFill>
                          <a:schemeClr val="tx1"/>
                        </a:solidFill>
                        <a:latin typeface="Times New Roman" pitchFamily="18" charset="0"/>
                        <a:cs typeface="Times New Roman" pitchFamily="18" charset="0"/>
                      </a:endParaRPr>
                    </a:p>
                  </a:txBody>
                  <a:tcPr/>
                </a:tc>
                <a:tc>
                  <a:txBody>
                    <a:bodyPr/>
                    <a:lstStyle/>
                    <a:p>
                      <a:r>
                        <a:rPr lang="en-US" dirty="0" smtClean="0">
                          <a:solidFill>
                            <a:schemeClr val="tx1"/>
                          </a:solidFill>
                          <a:latin typeface="Times New Roman" pitchFamily="18" charset="0"/>
                          <a:cs typeface="Times New Roman" pitchFamily="18" charset="0"/>
                        </a:rPr>
                        <a:t>Predicting sales</a:t>
                      </a:r>
                    </a:p>
                    <a:p>
                      <a:r>
                        <a:rPr lang="en-US" dirty="0" smtClean="0">
                          <a:solidFill>
                            <a:schemeClr val="tx1"/>
                          </a:solidFill>
                          <a:latin typeface="Times New Roman" pitchFamily="18" charset="0"/>
                          <a:cs typeface="Times New Roman" pitchFamily="18" charset="0"/>
                        </a:rPr>
                        <a:t>prices of the houses using regression methods of </a:t>
                      </a:r>
                    </a:p>
                    <a:p>
                      <a:r>
                        <a:rPr lang="en-US" dirty="0" smtClean="0">
                          <a:solidFill>
                            <a:schemeClr val="tx1"/>
                          </a:solidFill>
                          <a:latin typeface="Times New Roman" pitchFamily="18" charset="0"/>
                          <a:cs typeface="Times New Roman" pitchFamily="18" charset="0"/>
                        </a:rPr>
                        <a:t>machine learning.</a:t>
                      </a:r>
                      <a:endParaRPr lang="en-US" dirty="0">
                        <a:solidFill>
                          <a:schemeClr val="tx1"/>
                        </a:solidFill>
                        <a:latin typeface="Times New Roman" pitchFamily="18" charset="0"/>
                        <a:cs typeface="Times New Roman" pitchFamily="18" charset="0"/>
                      </a:endParaRPr>
                    </a:p>
                  </a:txBody>
                  <a:tcPr/>
                </a:tc>
                <a:tc>
                  <a:txBody>
                    <a:bodyPr/>
                    <a:lstStyle/>
                    <a:p>
                      <a:pPr>
                        <a:lnSpc>
                          <a:spcPct val="150000"/>
                        </a:lnSpc>
                      </a:pP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This problem involves predicting the prices of the houses which are continuous and real valued outputs. Thus, this is a Regression Problem</a:t>
                      </a:r>
                      <a:endParaRPr lang="en-US" sz="160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bl>
          </a:graphicData>
        </a:graphic>
      </p:graphicFrame>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7142" y="42172"/>
            <a:ext cx="2934878" cy="81107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6847579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6" y="618517"/>
            <a:ext cx="4532868" cy="878979"/>
          </a:xfrm>
        </p:spPr>
        <p:txBody>
          <a:bodyPr>
            <a:normAutofit/>
          </a:bodyPr>
          <a:lstStyle/>
          <a:p>
            <a:pPr algn="l"/>
            <a:r>
              <a:rPr lang="en-IN" sz="4800" dirty="0" smtClean="0">
                <a:solidFill>
                  <a:srgbClr val="FF6600"/>
                </a:solidFill>
                <a:effectLst/>
                <a:latin typeface="Times New Roman" panose="02020603050405020304" pitchFamily="18" charset="0"/>
                <a:cs typeface="Times New Roman" panose="02020603050405020304" pitchFamily="18" charset="0"/>
              </a:rPr>
              <a:t>CONCLUSION</a:t>
            </a:r>
            <a:endParaRPr lang="en-US" sz="4800" dirty="0">
              <a:solidFill>
                <a:srgbClr val="FF6600"/>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913776" y="1497496"/>
            <a:ext cx="10363826" cy="3424107"/>
          </a:xfrm>
        </p:spPr>
        <p:txBody>
          <a:bodyPr>
            <a:normAutofit/>
          </a:bodyPr>
          <a:lstStyle/>
          <a:p>
            <a:pPr>
              <a:buFont typeface="Wingdings" panose="05000000000000000000" pitchFamily="2" charset="2"/>
              <a:buChar char="Ø"/>
            </a:pPr>
            <a:r>
              <a:rPr lang="en-US" cap="none" dirty="0" smtClean="0">
                <a:latin typeface="Times New Roman" panose="02020603050405020304" pitchFamily="18" charset="0"/>
                <a:cs typeface="Times New Roman" panose="02020603050405020304" pitchFamily="18" charset="0"/>
              </a:rPr>
              <a:t>House price prediction can help the developer determine the selling price of a house and can help the customer to arrange the right time to purchase and construct a house.</a:t>
            </a:r>
          </a:p>
          <a:p>
            <a:pPr>
              <a:buFont typeface="Wingdings" panose="05000000000000000000" pitchFamily="2" charset="2"/>
              <a:buChar char="Ø"/>
            </a:pPr>
            <a:r>
              <a:rPr lang="en-US" cap="none" dirty="0" smtClean="0">
                <a:latin typeface="Times New Roman" panose="02020603050405020304" pitchFamily="18" charset="0"/>
                <a:cs typeface="Times New Roman" panose="02020603050405020304" pitchFamily="18" charset="0"/>
              </a:rPr>
              <a:t> There are three factors that influence the price of a house which include physical conditions, concept and location.</a:t>
            </a:r>
          </a:p>
          <a:p>
            <a:pPr>
              <a:buFont typeface="Wingdings" panose="05000000000000000000" pitchFamily="2" charset="2"/>
              <a:buChar char="Ø"/>
            </a:pPr>
            <a:r>
              <a:rPr lang="en-US" cap="none" dirty="0" smtClean="0">
                <a:latin typeface="Times New Roman" panose="02020603050405020304" pitchFamily="18" charset="0"/>
                <a:cs typeface="Times New Roman" panose="02020603050405020304" pitchFamily="18" charset="0"/>
              </a:rPr>
              <a:t>The </a:t>
            </a:r>
            <a:r>
              <a:rPr lang="en-US" cap="none" dirty="0">
                <a:latin typeface="Times New Roman" panose="02020603050405020304" pitchFamily="18" charset="0"/>
                <a:cs typeface="Times New Roman" panose="02020603050405020304" pitchFamily="18" charset="0"/>
              </a:rPr>
              <a:t>main aim of our project is to </a:t>
            </a:r>
            <a:r>
              <a:rPr lang="en-US" cap="none" dirty="0" smtClean="0">
                <a:latin typeface="Times New Roman" panose="02020603050405020304" pitchFamily="18" charset="0"/>
                <a:cs typeface="Times New Roman" panose="02020603050405020304" pitchFamily="18" charset="0"/>
              </a:rPr>
              <a:t>predict </a:t>
            </a:r>
            <a:r>
              <a:rPr lang="en-US" cap="none" dirty="0">
                <a:latin typeface="Times New Roman" panose="02020603050405020304" pitchFamily="18" charset="0"/>
                <a:cs typeface="Times New Roman" panose="02020603050405020304" pitchFamily="18" charset="0"/>
              </a:rPr>
              <a:t>accurate price of house without any loss.</a:t>
            </a:r>
            <a:endParaRPr lang="en-US" cap="none"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cap="none" dirty="0">
              <a:solidFill>
                <a:schemeClr val="accent2">
                  <a:lumMod val="75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7142" y="42172"/>
            <a:ext cx="2934878" cy="81107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2113878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74425" y="900676"/>
            <a:ext cx="8637073" cy="1132519"/>
          </a:xfrm>
        </p:spPr>
        <p:txBody>
          <a:bodyPr>
            <a:normAutofit/>
          </a:bodyPr>
          <a:lstStyle/>
          <a:p>
            <a:r>
              <a:rPr lang="en-IN" sz="6600" dirty="0">
                <a:solidFill>
                  <a:srgbClr val="FF6600"/>
                </a:solidFill>
                <a:effectLst/>
                <a:latin typeface="Times New Roman" panose="02020603050405020304" pitchFamily="18" charset="0"/>
                <a:cs typeface="Times New Roman" panose="02020603050405020304" pitchFamily="18" charset="0"/>
              </a:rPr>
              <a:t>AGENDA</a:t>
            </a:r>
            <a:endParaRPr lang="en-US" sz="6600" dirty="0">
              <a:solidFill>
                <a:srgbClr val="FF6600"/>
              </a:solidFill>
              <a:effectLst/>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774425" y="2389302"/>
            <a:ext cx="8637072" cy="4227441"/>
          </a:xfrm>
        </p:spPr>
        <p:txBody>
          <a:bodyPr numCol="2">
            <a:normAutofit/>
          </a:bodyPr>
          <a:lstStyle/>
          <a:p>
            <a:pPr marL="342900" indent="-342900" algn="just">
              <a:buFont typeface="Wingdings" panose="05000000000000000000" pitchFamily="2" charset="2"/>
              <a:buChar char="Ø"/>
            </a:pPr>
            <a:r>
              <a:rPr lang="en-IN" b="1" dirty="0" smtClean="0">
                <a:solidFill>
                  <a:schemeClr val="tx1"/>
                </a:solidFill>
                <a:latin typeface="Times New Roman" pitchFamily="18" charset="0"/>
                <a:cs typeface="Times New Roman" pitchFamily="18" charset="0"/>
              </a:rPr>
              <a:t>ABSTRACT</a:t>
            </a:r>
          </a:p>
          <a:p>
            <a:pPr marL="342900" indent="-342900" algn="just">
              <a:buFont typeface="Wingdings" panose="05000000000000000000" pitchFamily="2" charset="2"/>
              <a:buChar char="Ø"/>
            </a:pPr>
            <a:r>
              <a:rPr lang="en-IN" b="1" dirty="0" smtClean="0">
                <a:solidFill>
                  <a:schemeClr val="tx1"/>
                </a:solidFill>
                <a:latin typeface="Times New Roman" pitchFamily="18" charset="0"/>
                <a:cs typeface="Times New Roman" pitchFamily="18" charset="0"/>
              </a:rPr>
              <a:t>OBJECTIVE</a:t>
            </a:r>
            <a:endParaRPr lang="en-US" b="1" dirty="0" smtClean="0">
              <a:solidFill>
                <a:schemeClr val="tx1"/>
              </a:solidFill>
              <a:latin typeface="Times New Roman" pitchFamily="18" charset="0"/>
              <a:cs typeface="Times New Roman" pitchFamily="18" charset="0"/>
            </a:endParaRPr>
          </a:p>
          <a:p>
            <a:pPr marL="342900" indent="-342900" algn="just">
              <a:buFont typeface="Wingdings" panose="05000000000000000000" pitchFamily="2" charset="2"/>
              <a:buChar char="Ø"/>
            </a:pPr>
            <a:r>
              <a:rPr lang="en-IN" b="1" dirty="0" smtClean="0">
                <a:solidFill>
                  <a:schemeClr val="tx1"/>
                </a:solidFill>
                <a:latin typeface="Times New Roman" pitchFamily="18" charset="0"/>
                <a:cs typeface="Times New Roman" pitchFamily="18" charset="0"/>
              </a:rPr>
              <a:t>INTRODUCTION</a:t>
            </a:r>
            <a:endParaRPr lang="en-US" b="1" dirty="0">
              <a:solidFill>
                <a:schemeClr val="tx1"/>
              </a:solidFill>
              <a:latin typeface="Times New Roman" pitchFamily="18" charset="0"/>
              <a:cs typeface="Times New Roman" pitchFamily="18" charset="0"/>
            </a:endParaRPr>
          </a:p>
          <a:p>
            <a:pPr marL="342900" indent="-342900" algn="just">
              <a:buFont typeface="Wingdings" panose="05000000000000000000" pitchFamily="2" charset="2"/>
              <a:buChar char="Ø"/>
            </a:pPr>
            <a:r>
              <a:rPr lang="en-US" b="1" dirty="0" smtClean="0">
                <a:solidFill>
                  <a:schemeClr val="tx1"/>
                </a:solidFill>
                <a:latin typeface="Times New Roman" pitchFamily="18" charset="0"/>
                <a:cs typeface="Times New Roman" pitchFamily="18" charset="0"/>
              </a:rPr>
              <a:t>LITeraTURE SURVEY</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1439" y="10778"/>
            <a:ext cx="2975571" cy="82232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224553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14184" y="880016"/>
            <a:ext cx="10058400" cy="729397"/>
          </a:xfrm>
          <a:prstGeom prst="rect">
            <a:avLst/>
          </a:prstGeom>
        </p:spPr>
        <p:txBody>
          <a:bodyPr>
            <a:normAutofit fontScale="97500" lnSpcReduction="10000"/>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en-US" sz="4800" dirty="0" smtClean="0">
                <a:solidFill>
                  <a:srgbClr val="FF6600"/>
                </a:solidFill>
                <a:effectLst/>
                <a:latin typeface="Times New Roman" panose="02020603050405020304" pitchFamily="18" charset="0"/>
                <a:cs typeface="Times New Roman" panose="02020603050405020304" pitchFamily="18" charset="0"/>
              </a:rPr>
              <a:t>ABSTRACT</a:t>
            </a:r>
            <a:endParaRPr lang="en-US" sz="4800" dirty="0">
              <a:solidFill>
                <a:srgbClr val="FF6600"/>
              </a:solidFill>
              <a:effectLst/>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514184" y="1691093"/>
            <a:ext cx="10488023" cy="4775195"/>
          </a:xfrm>
          <a:prstGeom prst="rect">
            <a:avLst/>
          </a:prstGeom>
        </p:spPr>
        <p:txBody>
          <a:bodyPr spcCol="36000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algn="just">
              <a:lnSpc>
                <a:spcPct val="110000"/>
              </a:lnSpc>
              <a:buFont typeface="Wingdings" panose="05000000000000000000" pitchFamily="2" charset="2"/>
              <a:buChar char="Ø"/>
            </a:pPr>
            <a:r>
              <a:rPr lang="en-US" cap="none" dirty="0" smtClean="0">
                <a:latin typeface="Times New Roman" panose="02020603050405020304" pitchFamily="18" charset="0"/>
                <a:cs typeface="Times New Roman" panose="02020603050405020304" pitchFamily="18" charset="0"/>
              </a:rPr>
              <a:t>In this digital era, people have become more aware on purchasing a new property.</a:t>
            </a:r>
          </a:p>
          <a:p>
            <a:pPr algn="just">
              <a:buFont typeface="Wingdings" panose="05000000000000000000" pitchFamily="2" charset="2"/>
              <a:buChar char="Ø"/>
            </a:pPr>
            <a:r>
              <a:rPr lang="en-US" cap="none" dirty="0" smtClean="0">
                <a:latin typeface="Times New Roman" panose="02020603050405020304" pitchFamily="18" charset="0"/>
                <a:cs typeface="Times New Roman" panose="02020603050405020304" pitchFamily="18" charset="0"/>
              </a:rPr>
              <a:t>Many digital tools have been developed to analyze the property marketing strategies and the buyers' budget constraints.</a:t>
            </a:r>
          </a:p>
          <a:p>
            <a:pPr algn="just">
              <a:buFont typeface="Wingdings" panose="05000000000000000000" pitchFamily="2" charset="2"/>
              <a:buChar char="Ø"/>
            </a:pPr>
            <a:r>
              <a:rPr lang="en-US" cap="none" dirty="0" smtClean="0">
                <a:latin typeface="Times New Roman" panose="02020603050405020304" pitchFamily="18" charset="0"/>
                <a:cs typeface="Times New Roman" panose="02020603050405020304" pitchFamily="18" charset="0"/>
              </a:rPr>
              <a:t> The goal of this paper is to predict house prices for non-home owners based on their financial resources and aspirations.</a:t>
            </a:r>
          </a:p>
          <a:p>
            <a:pPr algn="just">
              <a:buFont typeface="Wingdings" panose="05000000000000000000" pitchFamily="2" charset="2"/>
              <a:buChar char="Ø"/>
            </a:pPr>
            <a:r>
              <a:rPr lang="en-US" cap="none" dirty="0" smtClean="0">
                <a:latin typeface="Times New Roman" panose="02020603050405020304" pitchFamily="18" charset="0"/>
                <a:cs typeface="Times New Roman" panose="02020603050405020304" pitchFamily="18" charset="0"/>
              </a:rPr>
              <a:t>Estimated prices will be calculated by using different tools such as html( hypertext markup language) , </a:t>
            </a:r>
            <a:r>
              <a:rPr lang="en-US" cap="none" dirty="0" err="1" smtClean="0">
                <a:latin typeface="Times New Roman" panose="02020603050405020304" pitchFamily="18" charset="0"/>
                <a:cs typeface="Times New Roman" panose="02020603050405020304" pitchFamily="18" charset="0"/>
              </a:rPr>
              <a:t>css</a:t>
            </a:r>
            <a:r>
              <a:rPr lang="en-US" cap="none" dirty="0" smtClean="0">
                <a:latin typeface="Times New Roman" panose="02020603050405020304" pitchFamily="18" charset="0"/>
                <a:cs typeface="Times New Roman" panose="02020603050405020304" pitchFamily="18" charset="0"/>
              </a:rPr>
              <a:t>(cascading style sheets) and machine learning (python).</a:t>
            </a:r>
          </a:p>
          <a:p>
            <a:pPr algn="just">
              <a:buFont typeface="Wingdings" panose="05000000000000000000" pitchFamily="2" charset="2"/>
              <a:buChar char="Ø"/>
            </a:pPr>
            <a:r>
              <a:rPr lang="en-US" cap="none" dirty="0" smtClean="0">
                <a:latin typeface="Times New Roman" panose="02020603050405020304" pitchFamily="18" charset="0"/>
                <a:cs typeface="Times New Roman" panose="02020603050405020304" pitchFamily="18" charset="0"/>
              </a:rPr>
              <a:t>The motive of this work is to build a prediction model to help in the process of house price prediction.</a:t>
            </a:r>
          </a:p>
          <a:p>
            <a:pPr algn="just">
              <a:buFont typeface="Wingdings" panose="05000000000000000000" pitchFamily="2" charset="2"/>
              <a:buChar char="Ø"/>
            </a:pPr>
            <a:r>
              <a:rPr lang="en-US" cap="none" dirty="0" smtClean="0">
                <a:latin typeface="Times New Roman" panose="02020603050405020304" pitchFamily="18" charset="0"/>
                <a:cs typeface="Times New Roman" panose="02020603050405020304" pitchFamily="18" charset="0"/>
              </a:rPr>
              <a:t>It assist both buyers and seller to have a general view on the current market price and trend.</a:t>
            </a:r>
            <a:endParaRPr lang="en-US" cap="none"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7122" y="28099"/>
            <a:ext cx="2934878" cy="81107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6299329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939" y="730087"/>
            <a:ext cx="5950857" cy="891140"/>
          </a:xfrm>
        </p:spPr>
        <p:txBody>
          <a:bodyPr>
            <a:normAutofit/>
          </a:bodyPr>
          <a:lstStyle/>
          <a:p>
            <a:r>
              <a:rPr lang="en-IN" sz="4800" dirty="0" smtClean="0">
                <a:solidFill>
                  <a:srgbClr val="FF6600"/>
                </a:solidFill>
                <a:effectLst/>
                <a:latin typeface="Times New Roman" panose="02020603050405020304" pitchFamily="18" charset="0"/>
                <a:cs typeface="Times New Roman" panose="02020603050405020304" pitchFamily="18" charset="0"/>
              </a:rPr>
              <a:t>INTRODUCTION</a:t>
            </a:r>
            <a:endParaRPr lang="en-US" sz="4800" dirty="0">
              <a:solidFill>
                <a:srgbClr val="FF6600"/>
              </a:solidFill>
              <a:effectLst/>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sz="half" idx="2"/>
          </p:nvPr>
        </p:nvSpPr>
        <p:spPr>
          <a:xfrm>
            <a:off x="623508" y="1621227"/>
            <a:ext cx="10813118" cy="4819329"/>
          </a:xfrm>
        </p:spPr>
        <p:txBody>
          <a:bodyPr>
            <a:normAutofit/>
          </a:bodyPr>
          <a:lstStyle/>
          <a:p>
            <a:pPr marL="342900" indent="-342900" algn="l">
              <a:buFont typeface="Wingdings" panose="05000000000000000000" pitchFamily="2" charset="2"/>
              <a:buChar char="Ø"/>
            </a:pPr>
            <a:r>
              <a:rPr lang="en-IN" sz="2000" cap="none" dirty="0" smtClean="0">
                <a:latin typeface="Times New Roman" panose="02020603050405020304" pitchFamily="18" charset="0"/>
                <a:cs typeface="Times New Roman" panose="02020603050405020304" pitchFamily="18" charset="0"/>
              </a:rPr>
              <a:t>Problem faced during buying a house.</a:t>
            </a:r>
          </a:p>
          <a:p>
            <a:pPr marL="342900" indent="-342900" algn="l">
              <a:buFont typeface="Wingdings" panose="05000000000000000000" pitchFamily="2" charset="2"/>
              <a:buChar char="Ø"/>
            </a:pPr>
            <a:r>
              <a:rPr lang="en-IN" sz="2000" cap="none" dirty="0" smtClean="0">
                <a:latin typeface="Times New Roman" panose="02020603050405020304" pitchFamily="18" charset="0"/>
                <a:cs typeface="Times New Roman" panose="02020603050405020304" pitchFamily="18" charset="0"/>
              </a:rPr>
              <a:t>Buying a house is stressful thing.</a:t>
            </a:r>
          </a:p>
          <a:p>
            <a:pPr marL="342900" indent="-342900" algn="l">
              <a:buFont typeface="Wingdings" panose="05000000000000000000" pitchFamily="2" charset="2"/>
              <a:buChar char="Ø"/>
            </a:pPr>
            <a:r>
              <a:rPr lang="en-IN" sz="2000" cap="none" dirty="0" smtClean="0">
                <a:latin typeface="Times New Roman" panose="02020603050405020304" pitchFamily="18" charset="0"/>
                <a:cs typeface="Times New Roman" panose="02020603050405020304" pitchFamily="18" charset="0"/>
              </a:rPr>
              <a:t>Buyers are generally not aware of factors that influence  the house prices.</a:t>
            </a:r>
          </a:p>
          <a:p>
            <a:pPr marL="342900" indent="-342900" algn="l">
              <a:buFont typeface="Wingdings" panose="05000000000000000000" pitchFamily="2" charset="2"/>
              <a:buChar char="Ø"/>
            </a:pPr>
            <a:r>
              <a:rPr lang="en-IN" sz="2000" cap="none" dirty="0" smtClean="0">
                <a:latin typeface="Times New Roman" panose="02020603050405020304" pitchFamily="18" charset="0"/>
                <a:cs typeface="Times New Roman" panose="02020603050405020304" pitchFamily="18" charset="0"/>
              </a:rPr>
              <a:t>Many problem are faced during buying a house .</a:t>
            </a:r>
          </a:p>
          <a:p>
            <a:pPr marL="342900" indent="-342900" algn="l">
              <a:buFont typeface="Wingdings" panose="05000000000000000000" pitchFamily="2" charset="2"/>
              <a:buChar char="Ø"/>
            </a:pPr>
            <a:r>
              <a:rPr lang="en-IN" sz="2000" cap="none" dirty="0" smtClean="0">
                <a:latin typeface="Times New Roman" panose="02020603050405020304" pitchFamily="18" charset="0"/>
                <a:cs typeface="Times New Roman" panose="02020603050405020304" pitchFamily="18" charset="0"/>
              </a:rPr>
              <a:t>Hence real estate agents are trusted with the communication between buyers and sellers as well as laying down a legal contract for the transfer. This just create a middle man and increases the cost of houses.</a:t>
            </a:r>
            <a:endParaRPr lang="en-IN" sz="2000" cap="none"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16191" y="29752"/>
            <a:ext cx="2934878" cy="81107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1628951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79228" y="641058"/>
            <a:ext cx="10238377" cy="816483"/>
          </a:xfrm>
          <a:prstGeom prst="rect">
            <a:avLst/>
          </a:prstGeom>
          <a:noFill/>
        </p:spPr>
        <p:txBody>
          <a:bodyP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en-US" sz="4800" dirty="0" smtClean="0">
                <a:solidFill>
                  <a:srgbClr val="FF6600"/>
                </a:solidFill>
                <a:effectLst/>
                <a:latin typeface="Times New Roman" panose="02020603050405020304" pitchFamily="18" charset="0"/>
                <a:cs typeface="Times New Roman" panose="02020603050405020304" pitchFamily="18" charset="0"/>
              </a:rPr>
              <a:t>OBJECTIVE</a:t>
            </a:r>
            <a:endParaRPr lang="en-US" sz="4800" dirty="0">
              <a:solidFill>
                <a:srgbClr val="FF6600"/>
              </a:solidFill>
              <a:effectLst/>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653153" y="1449705"/>
            <a:ext cx="10364452" cy="3424107"/>
          </a:xfrm>
          <a:prstGeom prst="rect">
            <a:avLst/>
          </a:prstGeom>
          <a:noFill/>
        </p:spPr>
        <p:txBody>
          <a:bodyPr>
            <a:normAutofit fontScale="92500" lnSpcReduction="10000"/>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a:lnSpc>
                <a:spcPct val="150000"/>
              </a:lnSpc>
              <a:buFont typeface="Wingdings" panose="05000000000000000000" pitchFamily="2" charset="2"/>
              <a:buChar char="Ø"/>
            </a:pPr>
            <a:r>
              <a:rPr lang="en-IN" cap="none" dirty="0" smtClean="0">
                <a:latin typeface="Times New Roman" panose="02020603050405020304" pitchFamily="18" charset="0"/>
                <a:cs typeface="Times New Roman" panose="02020603050405020304" pitchFamily="18" charset="0"/>
              </a:rPr>
              <a:t>In our project house price will be predicted given explanatory variables that covers many aspects of residential houses</a:t>
            </a:r>
            <a:endParaRPr lang="en-US" cap="none"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cap="none" dirty="0" smtClean="0">
                <a:latin typeface="Times New Roman" panose="02020603050405020304" pitchFamily="18" charset="0"/>
                <a:cs typeface="Times New Roman" panose="02020603050405020304" pitchFamily="18" charset="0"/>
              </a:rPr>
              <a:t> House price prediction can help the developer determine the selling price of a house and can help the customer to arrange the right time to purchase a house. </a:t>
            </a:r>
          </a:p>
          <a:p>
            <a:pPr>
              <a:buFont typeface="Wingdings" panose="05000000000000000000" pitchFamily="2" charset="2"/>
              <a:buChar char="Ø"/>
            </a:pPr>
            <a:r>
              <a:rPr lang="en-US" cap="none" dirty="0" smtClean="0">
                <a:latin typeface="Times New Roman" panose="02020603050405020304" pitchFamily="18" charset="0"/>
                <a:cs typeface="Times New Roman" panose="02020603050405020304" pitchFamily="18" charset="0"/>
              </a:rPr>
              <a:t>There are three factors that influence the price of a house which include physical conditions, concept and location.</a:t>
            </a:r>
          </a:p>
          <a:p>
            <a:pPr>
              <a:buFont typeface="Wingdings" panose="05000000000000000000" pitchFamily="2" charset="2"/>
              <a:buChar char="Ø"/>
            </a:pPr>
            <a:r>
              <a:rPr lang="en-US" cap="none" dirty="0" smtClean="0">
                <a:latin typeface="Times New Roman" panose="02020603050405020304" pitchFamily="18" charset="0"/>
                <a:cs typeface="Times New Roman" panose="02020603050405020304" pitchFamily="18" charset="0"/>
              </a:rPr>
              <a:t>It help the developer to determine the selling price of a house and can help the customer to arrange the right time to purchase a house.</a:t>
            </a:r>
          </a:p>
          <a:p>
            <a:pPr>
              <a:buFont typeface="Wingdings" panose="05000000000000000000" pitchFamily="2" charset="2"/>
              <a:buChar char="Ø"/>
            </a:pPr>
            <a:endParaRPr lang="en-US" cap="none"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cap="none"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7142" y="11302"/>
            <a:ext cx="2934878" cy="811077"/>
          </a:xfrm>
          <a:prstGeom prst="rect">
            <a:avLst/>
          </a:prstGeom>
          <a:noFill/>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8845198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39646" y="481208"/>
            <a:ext cx="6305313" cy="849493"/>
          </a:xfrm>
          <a:prstGeom prst="rect">
            <a:avLst/>
          </a:prstGeom>
        </p:spPr>
        <p:txBody>
          <a:bodyPr>
            <a:normAutofit fontScale="92500"/>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sz="4800" dirty="0" smtClean="0">
                <a:solidFill>
                  <a:srgbClr val="FF6600"/>
                </a:solidFill>
                <a:effectLst/>
                <a:latin typeface="Times New Roman" panose="02020603050405020304" pitchFamily="18" charset="0"/>
                <a:cs typeface="Times New Roman" panose="02020603050405020304" pitchFamily="18" charset="0"/>
              </a:rPr>
              <a:t>LITERATURE SURVEY</a:t>
            </a:r>
            <a:endParaRPr lang="en-US" sz="4800" dirty="0">
              <a:solidFill>
                <a:srgbClr val="FF6600"/>
              </a:solidFill>
              <a:effectLst/>
              <a:latin typeface="Times New Roman" panose="02020603050405020304" pitchFamily="18" charset="0"/>
              <a:cs typeface="Times New Roman" panose="02020603050405020304" pitchFamily="18" charset="0"/>
            </a:endParaRPr>
          </a:p>
        </p:txBody>
      </p:sp>
      <p:graphicFrame>
        <p:nvGraphicFramePr>
          <p:cNvPr id="3" name="Content Placeholder 3"/>
          <p:cNvGraphicFramePr>
            <a:graphicFrameLocks/>
          </p:cNvGraphicFramePr>
          <p:nvPr>
            <p:extLst>
              <p:ext uri="{D42A27DB-BD31-4B8C-83A1-F6EECF244321}">
                <p14:modId xmlns:p14="http://schemas.microsoft.com/office/powerpoint/2010/main" val="437814032"/>
              </p:ext>
            </p:extLst>
          </p:nvPr>
        </p:nvGraphicFramePr>
        <p:xfrm>
          <a:off x="539646" y="1119316"/>
          <a:ext cx="10830719" cy="5148962"/>
        </p:xfrm>
        <a:graphic>
          <a:graphicData uri="http://schemas.openxmlformats.org/drawingml/2006/table">
            <a:tbl>
              <a:tblPr firstRow="1" bandRow="1">
                <a:tableStyleId>{5C22544A-7EE6-4342-B048-85BDC9FD1C3A}</a:tableStyleId>
              </a:tblPr>
              <a:tblGrid>
                <a:gridCol w="1402931">
                  <a:extLst>
                    <a:ext uri="{9D8B030D-6E8A-4147-A177-3AD203B41FA5}">
                      <a16:colId xmlns:a16="http://schemas.microsoft.com/office/drawing/2014/main" val="2124816193"/>
                    </a:ext>
                  </a:extLst>
                </a:gridCol>
                <a:gridCol w="989850">
                  <a:extLst>
                    <a:ext uri="{9D8B030D-6E8A-4147-A177-3AD203B41FA5}">
                      <a16:colId xmlns:a16="http://schemas.microsoft.com/office/drawing/2014/main" val="3776537667"/>
                    </a:ext>
                  </a:extLst>
                </a:gridCol>
                <a:gridCol w="2209416">
                  <a:extLst>
                    <a:ext uri="{9D8B030D-6E8A-4147-A177-3AD203B41FA5}">
                      <a16:colId xmlns:a16="http://schemas.microsoft.com/office/drawing/2014/main" val="865220519"/>
                    </a:ext>
                  </a:extLst>
                </a:gridCol>
                <a:gridCol w="2303632">
                  <a:extLst>
                    <a:ext uri="{9D8B030D-6E8A-4147-A177-3AD203B41FA5}">
                      <a16:colId xmlns:a16="http://schemas.microsoft.com/office/drawing/2014/main" val="3550862803"/>
                    </a:ext>
                  </a:extLst>
                </a:gridCol>
                <a:gridCol w="3924890">
                  <a:extLst>
                    <a:ext uri="{9D8B030D-6E8A-4147-A177-3AD203B41FA5}">
                      <a16:colId xmlns:a16="http://schemas.microsoft.com/office/drawing/2014/main" val="3103678374"/>
                    </a:ext>
                  </a:extLst>
                </a:gridCol>
              </a:tblGrid>
              <a:tr h="72723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itchFamily="18" charset="0"/>
                          <a:cs typeface="Times New Roman" pitchFamily="18" charset="0"/>
                        </a:rPr>
                        <a:t>S. No</a:t>
                      </a:r>
                    </a:p>
                    <a:p>
                      <a:endParaRPr lang="en-US" dirty="0">
                        <a:latin typeface="Times New Roman" pitchFamily="18" charset="0"/>
                        <a:cs typeface="Times New Roman" pitchFamily="18" charset="0"/>
                      </a:endParaRPr>
                    </a:p>
                  </a:txBody>
                  <a:tcPr/>
                </a:tc>
                <a:tc>
                  <a:txBody>
                    <a:bodyPr/>
                    <a:lstStyle/>
                    <a:p>
                      <a:r>
                        <a:rPr lang="en-US" dirty="0">
                          <a:latin typeface="Times New Roman" pitchFamily="18" charset="0"/>
                          <a:cs typeface="Times New Roman" pitchFamily="18" charset="0"/>
                        </a:rPr>
                        <a:t>Year</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itchFamily="18" charset="0"/>
                          <a:cs typeface="Times New Roman" pitchFamily="18" charset="0"/>
                        </a:rPr>
                        <a:t>Author</a:t>
                      </a:r>
                    </a:p>
                    <a:p>
                      <a:endParaRPr lang="en-US"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itchFamily="18" charset="0"/>
                          <a:cs typeface="Times New Roman" pitchFamily="18" charset="0"/>
                        </a:rPr>
                        <a:t>Title of the paper</a:t>
                      </a:r>
                    </a:p>
                    <a:p>
                      <a:endParaRPr lang="en-US" dirty="0">
                        <a:latin typeface="Times New Roman" pitchFamily="18" charset="0"/>
                        <a:cs typeface="Times New Roman" pitchFamily="18" charset="0"/>
                      </a:endParaRPr>
                    </a:p>
                  </a:txBody>
                  <a:tcPr/>
                </a:tc>
                <a:tc>
                  <a:txBody>
                    <a:bodyPr/>
                    <a:lstStyle/>
                    <a:p>
                      <a:pPr algn="ctr"/>
                      <a:r>
                        <a:rPr lang="en-US" dirty="0">
                          <a:latin typeface="Times New Roman" pitchFamily="18" charset="0"/>
                          <a:cs typeface="Times New Roman" pitchFamily="18" charset="0"/>
                        </a:rPr>
                        <a:t>Description</a:t>
                      </a:r>
                    </a:p>
                  </a:txBody>
                  <a:tcPr/>
                </a:tc>
                <a:extLst>
                  <a:ext uri="{0D108BD9-81ED-4DB2-BD59-A6C34878D82A}">
                    <a16:rowId xmlns:a16="http://schemas.microsoft.com/office/drawing/2014/main" val="2311942259"/>
                  </a:ext>
                </a:extLst>
              </a:tr>
              <a:tr h="2017683">
                <a:tc>
                  <a:txBody>
                    <a:bodyPr/>
                    <a:lstStyle/>
                    <a:p>
                      <a:r>
                        <a:rPr lang="en-US" dirty="0">
                          <a:solidFill>
                            <a:schemeClr val="tx1"/>
                          </a:solidFill>
                          <a:latin typeface="Times New Roman" panose="02020603050405020304" pitchFamily="18" charset="0"/>
                          <a:cs typeface="Times New Roman" panose="02020603050405020304" pitchFamily="18" charset="0"/>
                        </a:rPr>
                        <a:t>1</a:t>
                      </a:r>
                    </a:p>
                  </a:txBody>
                  <a:tcPr/>
                </a:tc>
                <a:tc>
                  <a:txBody>
                    <a:bodyPr/>
                    <a:lstStyle/>
                    <a:p>
                      <a:pPr>
                        <a:lnSpc>
                          <a:spcPct val="150000"/>
                        </a:lnSpc>
                      </a:pPr>
                      <a:r>
                        <a:rPr lang="en-IN" dirty="0" smtClean="0">
                          <a:solidFill>
                            <a:schemeClr val="tx1"/>
                          </a:solidFill>
                          <a:latin typeface="Times New Roman" pitchFamily="18" charset="0"/>
                          <a:cs typeface="Times New Roman" pitchFamily="18" charset="0"/>
                        </a:rPr>
                        <a:t>2019</a:t>
                      </a:r>
                      <a:endParaRPr lang="en-US" dirty="0">
                        <a:solidFill>
                          <a:schemeClr val="tx1"/>
                        </a:solidFill>
                        <a:latin typeface="Times New Roman" pitchFamily="18" charset="0"/>
                        <a:cs typeface="Times New Roman" pitchFamily="18" charset="0"/>
                      </a:endParaRPr>
                    </a:p>
                  </a:txBody>
                  <a:tcPr/>
                </a:tc>
                <a:tc>
                  <a:txBody>
                    <a:bodyPr/>
                    <a:lstStyle/>
                    <a:p>
                      <a:pPr>
                        <a:lnSpc>
                          <a:spcPct val="150000"/>
                        </a:lnSpc>
                      </a:pPr>
                      <a:r>
                        <a:rPr lang="en-US" dirty="0" err="1" smtClean="0">
                          <a:solidFill>
                            <a:schemeClr val="tx1"/>
                          </a:solidFill>
                          <a:latin typeface="Times New Roman" pitchFamily="18" charset="0"/>
                          <a:cs typeface="Times New Roman" pitchFamily="18" charset="0"/>
                        </a:rPr>
                        <a:t>G.Naga</a:t>
                      </a:r>
                      <a:r>
                        <a:rPr lang="en-US" dirty="0" smtClean="0">
                          <a:solidFill>
                            <a:schemeClr val="tx1"/>
                          </a:solidFill>
                          <a:latin typeface="Times New Roman" pitchFamily="18" charset="0"/>
                          <a:cs typeface="Times New Roman" pitchFamily="18" charset="0"/>
                        </a:rPr>
                        <a:t> Satish, </a:t>
                      </a:r>
                      <a:r>
                        <a:rPr lang="en-US" dirty="0" err="1" smtClean="0">
                          <a:solidFill>
                            <a:schemeClr val="tx1"/>
                          </a:solidFill>
                          <a:latin typeface="Times New Roman" pitchFamily="18" charset="0"/>
                          <a:cs typeface="Times New Roman" pitchFamily="18" charset="0"/>
                        </a:rPr>
                        <a:t>Ch.V.Raghavendran</a:t>
                      </a:r>
                      <a:r>
                        <a:rPr lang="en-US" dirty="0" smtClean="0">
                          <a:solidFill>
                            <a:schemeClr val="tx1"/>
                          </a:solidFill>
                          <a:latin typeface="Times New Roman" pitchFamily="18" charset="0"/>
                          <a:cs typeface="Times New Roman" pitchFamily="18" charset="0"/>
                        </a:rPr>
                        <a:t>,</a:t>
                      </a:r>
                    </a:p>
                    <a:p>
                      <a:pPr>
                        <a:lnSpc>
                          <a:spcPct val="150000"/>
                        </a:lnSpc>
                      </a:pPr>
                      <a:r>
                        <a:rPr lang="en-US" dirty="0" err="1" smtClean="0">
                          <a:solidFill>
                            <a:schemeClr val="tx1"/>
                          </a:solidFill>
                          <a:latin typeface="Times New Roman" pitchFamily="18" charset="0"/>
                          <a:cs typeface="Times New Roman" pitchFamily="18" charset="0"/>
                        </a:rPr>
                        <a:t>M.D.Sugnana</a:t>
                      </a:r>
                      <a:r>
                        <a:rPr lang="en-US" dirty="0" smtClean="0">
                          <a:solidFill>
                            <a:schemeClr val="tx1"/>
                          </a:solidFill>
                          <a:latin typeface="Times New Roman" pitchFamily="18" charset="0"/>
                          <a:cs typeface="Times New Roman" pitchFamily="18" charset="0"/>
                        </a:rPr>
                        <a:t> Rao, </a:t>
                      </a:r>
                      <a:r>
                        <a:rPr lang="en-US" dirty="0" err="1" smtClean="0">
                          <a:solidFill>
                            <a:schemeClr val="tx1"/>
                          </a:solidFill>
                          <a:latin typeface="Times New Roman" pitchFamily="18" charset="0"/>
                          <a:cs typeface="Times New Roman" pitchFamily="18" charset="0"/>
                        </a:rPr>
                        <a:t>Ch.Srinivasulu</a:t>
                      </a:r>
                      <a:endParaRPr lang="en-US" dirty="0">
                        <a:solidFill>
                          <a:schemeClr val="tx1"/>
                        </a:solidFill>
                        <a:latin typeface="Times New Roman" pitchFamily="18" charset="0"/>
                        <a:cs typeface="Times New Roman" pitchFamily="18" charset="0"/>
                      </a:endParaRPr>
                    </a:p>
                  </a:txBody>
                  <a:tcPr/>
                </a:tc>
                <a:tc>
                  <a:txBody>
                    <a:bodyPr/>
                    <a:lstStyle/>
                    <a:p>
                      <a:r>
                        <a:rPr lang="en-US" dirty="0" smtClean="0">
                          <a:solidFill>
                            <a:schemeClr val="tx1"/>
                          </a:solidFill>
                          <a:latin typeface="Times New Roman" pitchFamily="18" charset="0"/>
                          <a:cs typeface="Times New Roman" pitchFamily="18" charset="0"/>
                        </a:rPr>
                        <a:t>House Price </a:t>
                      </a:r>
                    </a:p>
                    <a:p>
                      <a:r>
                        <a:rPr lang="en-US" dirty="0" smtClean="0">
                          <a:solidFill>
                            <a:schemeClr val="tx1"/>
                          </a:solidFill>
                          <a:latin typeface="Times New Roman" pitchFamily="18" charset="0"/>
                          <a:cs typeface="Times New Roman" pitchFamily="18" charset="0"/>
                        </a:rPr>
                        <a:t>Prediction Using Machine Learning</a:t>
                      </a:r>
                      <a:endParaRPr lang="en-US" dirty="0">
                        <a:solidFill>
                          <a:schemeClr val="tx1"/>
                        </a:solidFill>
                        <a:latin typeface="Times New Roman" pitchFamily="18" charset="0"/>
                        <a:cs typeface="Times New Roman" pitchFamily="18" charset="0"/>
                      </a:endParaRPr>
                    </a:p>
                  </a:txBody>
                  <a:tcPr/>
                </a:tc>
                <a:tc>
                  <a:txBody>
                    <a:bodyPr/>
                    <a:lstStyle/>
                    <a:p>
                      <a:pPr>
                        <a:lnSpc>
                          <a:spcPct val="100000"/>
                        </a:lnSpc>
                      </a:pPr>
                      <a:r>
                        <a:rPr lang="en-US" sz="1400" b="0" i="0" kern="1200" dirty="0" smtClean="0">
                          <a:solidFill>
                            <a:srgbClr val="080808"/>
                          </a:solidFill>
                          <a:effectLst/>
                          <a:latin typeface="Times New Roman" panose="02020603050405020304" pitchFamily="18" charset="0"/>
                          <a:ea typeface="+mn-ea"/>
                          <a:cs typeface="Times New Roman" panose="02020603050405020304" pitchFamily="18" charset="0"/>
                        </a:rPr>
                        <a:t>The objective of the project is to perform data visualization techniques to understand the insight of the data. Machine learning often required to getting the understanding of the data and its insights. This project aims apply various </a:t>
                      </a:r>
                      <a:r>
                        <a:rPr lang="en-US" sz="1400" b="1" i="0" u="sng" kern="1200" dirty="0" smtClean="0">
                          <a:solidFill>
                            <a:srgbClr val="080808"/>
                          </a:solidFill>
                          <a:effectLst/>
                          <a:latin typeface="Times New Roman" panose="02020603050405020304" pitchFamily="18" charset="0"/>
                          <a:ea typeface="+mn-ea"/>
                          <a:cs typeface="Times New Roman" panose="02020603050405020304" pitchFamily="18" charset="0"/>
                          <a:hlinkClick r:id="rId2"/>
                        </a:rPr>
                        <a:t>Python</a:t>
                      </a:r>
                      <a:r>
                        <a:rPr lang="en-US" sz="1400" b="0" i="0" kern="1200" dirty="0" smtClean="0">
                          <a:solidFill>
                            <a:srgbClr val="080808"/>
                          </a:solidFill>
                          <a:effectLst/>
                          <a:latin typeface="Times New Roman" panose="02020603050405020304" pitchFamily="18" charset="0"/>
                          <a:ea typeface="+mn-ea"/>
                          <a:cs typeface="Times New Roman" panose="02020603050405020304" pitchFamily="18" charset="0"/>
                        </a:rPr>
                        <a:t> tools to get a visual understanding of the data and clean it to make it ready to apply machine learning</a:t>
                      </a:r>
                    </a:p>
                    <a:p>
                      <a:pPr>
                        <a:lnSpc>
                          <a:spcPct val="100000"/>
                        </a:lnSpc>
                      </a:pPr>
                      <a:r>
                        <a:rPr lang="en-US" sz="1400" b="0" i="0" kern="1200" dirty="0" smtClean="0">
                          <a:solidFill>
                            <a:srgbClr val="080808"/>
                          </a:solidFill>
                          <a:effectLst/>
                          <a:latin typeface="Times New Roman" panose="02020603050405020304" pitchFamily="18" charset="0"/>
                          <a:ea typeface="+mn-ea"/>
                          <a:cs typeface="Times New Roman" panose="02020603050405020304" pitchFamily="18" charset="0"/>
                        </a:rPr>
                        <a:t>and deep learning models on it.</a:t>
                      </a:r>
                      <a:endParaRPr lang="en-US" sz="1400" dirty="0">
                        <a:solidFill>
                          <a:srgbClr val="080808"/>
                        </a:solidFill>
                        <a:latin typeface="Times New Roman" pitchFamily="18" charset="0"/>
                        <a:cs typeface="Times New Roman" pitchFamily="18" charset="0"/>
                      </a:endParaRPr>
                    </a:p>
                  </a:txBody>
                  <a:tcPr/>
                </a:tc>
                <a:extLst>
                  <a:ext uri="{0D108BD9-81ED-4DB2-BD59-A6C34878D82A}">
                    <a16:rowId xmlns:a16="http://schemas.microsoft.com/office/drawing/2014/main" val="3137357328"/>
                  </a:ext>
                </a:extLst>
              </a:tr>
              <a:tr h="2404048">
                <a:tc>
                  <a:txBody>
                    <a:bodyPr/>
                    <a:lstStyle/>
                    <a:p>
                      <a:r>
                        <a:rPr lang="en-US" dirty="0">
                          <a:solidFill>
                            <a:schemeClr val="tx1"/>
                          </a:solidFill>
                          <a:latin typeface="Times New Roman" panose="02020603050405020304" pitchFamily="18" charset="0"/>
                          <a:cs typeface="Times New Roman" panose="02020603050405020304" pitchFamily="18" charset="0"/>
                        </a:rPr>
                        <a:t>2</a:t>
                      </a:r>
                    </a:p>
                  </a:txBody>
                  <a:tcPr/>
                </a:tc>
                <a:tc>
                  <a:txBody>
                    <a:bodyPr/>
                    <a:lstStyle/>
                    <a:p>
                      <a:pPr>
                        <a:lnSpc>
                          <a:spcPct val="150000"/>
                        </a:lnSpc>
                      </a:pPr>
                      <a:r>
                        <a:rPr lang="en-IN" dirty="0" smtClean="0">
                          <a:solidFill>
                            <a:schemeClr val="tx1"/>
                          </a:solidFill>
                          <a:latin typeface="Times New Roman" pitchFamily="18" charset="0"/>
                          <a:cs typeface="Times New Roman" pitchFamily="18" charset="0"/>
                        </a:rPr>
                        <a:t>2020</a:t>
                      </a:r>
                      <a:endParaRPr lang="en-US" dirty="0">
                        <a:solidFill>
                          <a:schemeClr val="tx1"/>
                        </a:solidFill>
                        <a:latin typeface="Times New Roman" pitchFamily="18" charset="0"/>
                        <a:cs typeface="Times New Roman" pitchFamily="18" charset="0"/>
                      </a:endParaRPr>
                    </a:p>
                  </a:txBody>
                  <a:tcPr/>
                </a:tc>
                <a:tc>
                  <a:txBody>
                    <a:bodyPr/>
                    <a:lstStyle/>
                    <a:p>
                      <a:pPr>
                        <a:lnSpc>
                          <a:spcPct val="150000"/>
                        </a:lnSpc>
                      </a:pPr>
                      <a:r>
                        <a:rPr lang="es-ES" dirty="0" smtClean="0">
                          <a:solidFill>
                            <a:schemeClr val="tx1"/>
                          </a:solidFill>
                          <a:latin typeface="Times New Roman" pitchFamily="18" charset="0"/>
                          <a:cs typeface="Times New Roman" pitchFamily="18" charset="0"/>
                        </a:rPr>
                        <a:t>J. </a:t>
                      </a:r>
                      <a:r>
                        <a:rPr lang="es-ES" dirty="0" err="1" smtClean="0">
                          <a:solidFill>
                            <a:schemeClr val="tx1"/>
                          </a:solidFill>
                          <a:latin typeface="Times New Roman" pitchFamily="18" charset="0"/>
                          <a:cs typeface="Times New Roman" pitchFamily="18" charset="0"/>
                        </a:rPr>
                        <a:t>Manasa</a:t>
                      </a:r>
                      <a:r>
                        <a:rPr lang="es-ES" dirty="0" smtClean="0">
                          <a:solidFill>
                            <a:schemeClr val="tx1"/>
                          </a:solidFill>
                          <a:latin typeface="Times New Roman" pitchFamily="18" charset="0"/>
                          <a:cs typeface="Times New Roman" pitchFamily="18" charset="0"/>
                        </a:rPr>
                        <a:t>, </a:t>
                      </a:r>
                    </a:p>
                    <a:p>
                      <a:pPr>
                        <a:lnSpc>
                          <a:spcPct val="150000"/>
                        </a:lnSpc>
                      </a:pPr>
                      <a:r>
                        <a:rPr lang="es-ES" dirty="0" smtClean="0">
                          <a:solidFill>
                            <a:schemeClr val="tx1"/>
                          </a:solidFill>
                          <a:latin typeface="Times New Roman" pitchFamily="18" charset="0"/>
                          <a:cs typeface="Times New Roman" pitchFamily="18" charset="0"/>
                        </a:rPr>
                        <a:t>R. </a:t>
                      </a:r>
                      <a:r>
                        <a:rPr lang="es-ES" dirty="0" err="1" smtClean="0">
                          <a:solidFill>
                            <a:schemeClr val="tx1"/>
                          </a:solidFill>
                          <a:latin typeface="Times New Roman" pitchFamily="18" charset="0"/>
                          <a:cs typeface="Times New Roman" pitchFamily="18" charset="0"/>
                        </a:rPr>
                        <a:t>Gupta</a:t>
                      </a:r>
                      <a:r>
                        <a:rPr lang="es-ES" dirty="0" smtClean="0">
                          <a:solidFill>
                            <a:schemeClr val="tx1"/>
                          </a:solidFill>
                          <a:latin typeface="Times New Roman" pitchFamily="18" charset="0"/>
                          <a:cs typeface="Times New Roman" pitchFamily="18" charset="0"/>
                        </a:rPr>
                        <a:t>, </a:t>
                      </a:r>
                    </a:p>
                    <a:p>
                      <a:pPr>
                        <a:lnSpc>
                          <a:spcPct val="150000"/>
                        </a:lnSpc>
                      </a:pPr>
                      <a:r>
                        <a:rPr lang="es-ES" dirty="0" smtClean="0">
                          <a:solidFill>
                            <a:schemeClr val="tx1"/>
                          </a:solidFill>
                          <a:latin typeface="Times New Roman" pitchFamily="18" charset="0"/>
                          <a:cs typeface="Times New Roman" pitchFamily="18" charset="0"/>
                        </a:rPr>
                        <a:t>N. </a:t>
                      </a:r>
                      <a:r>
                        <a:rPr lang="es-ES" dirty="0" err="1" smtClean="0">
                          <a:solidFill>
                            <a:schemeClr val="tx1"/>
                          </a:solidFill>
                          <a:latin typeface="Times New Roman" pitchFamily="18" charset="0"/>
                          <a:cs typeface="Times New Roman" pitchFamily="18" charset="0"/>
                        </a:rPr>
                        <a:t>Narahari</a:t>
                      </a:r>
                      <a:endParaRPr lang="en-US" dirty="0">
                        <a:solidFill>
                          <a:schemeClr val="tx1"/>
                        </a:solidFill>
                        <a:latin typeface="Times New Roman" pitchFamily="18" charset="0"/>
                        <a:cs typeface="Times New Roman" pitchFamily="18" charset="0"/>
                      </a:endParaRPr>
                    </a:p>
                  </a:txBody>
                  <a:tcPr/>
                </a:tc>
                <a:tc>
                  <a:txBody>
                    <a:bodyPr/>
                    <a:lstStyle/>
                    <a:p>
                      <a:r>
                        <a:rPr lang="en-US" dirty="0" smtClean="0">
                          <a:solidFill>
                            <a:schemeClr val="tx1"/>
                          </a:solidFill>
                          <a:latin typeface="Times New Roman" pitchFamily="18" charset="0"/>
                          <a:cs typeface="Times New Roman" pitchFamily="18" charset="0"/>
                        </a:rPr>
                        <a:t>Machine learning based predicting house prices using regression techniques</a:t>
                      </a:r>
                      <a:endParaRPr lang="en-US" dirty="0">
                        <a:solidFill>
                          <a:schemeClr val="tx1"/>
                        </a:solidFill>
                        <a:latin typeface="Times New Roman" pitchFamily="18" charset="0"/>
                        <a:cs typeface="Times New Roman" pitchFamily="18" charset="0"/>
                      </a:endParaRPr>
                    </a:p>
                  </a:txBody>
                  <a:tcPr/>
                </a:tc>
                <a:tc>
                  <a:txBody>
                    <a:bodyPr/>
                    <a:lstStyle/>
                    <a:p>
                      <a:pPr>
                        <a:lnSpc>
                          <a:spcPct val="100000"/>
                        </a:lnSpc>
                      </a:pP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The </a:t>
                      </a:r>
                      <a:r>
                        <a:rPr lang="en-US" sz="1600" b="1" i="0" u="sng" kern="1200" dirty="0" smtClean="0">
                          <a:solidFill>
                            <a:srgbClr val="BE029A"/>
                          </a:solidFill>
                          <a:effectLst/>
                          <a:latin typeface="Times New Roman" panose="02020603050405020304" pitchFamily="18" charset="0"/>
                          <a:ea typeface="+mn-ea"/>
                          <a:cs typeface="Times New Roman" panose="02020603050405020304" pitchFamily="18" charset="0"/>
                        </a:rPr>
                        <a:t>Machine learning </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model is given the test data but without the price of the properties in order to predict the price for them given the various features for the properties. The predicted price is then compared to the actual price in the test data.</a:t>
                      </a:r>
                      <a:endParaRPr lang="en-US" sz="1600" dirty="0">
                        <a:latin typeface="Times New Roman" pitchFamily="18" charset="0"/>
                        <a:cs typeface="Times New Roman" pitchFamily="18" charset="0"/>
                      </a:endParaRPr>
                    </a:p>
                  </a:txBody>
                  <a:tcPr/>
                </a:tc>
                <a:extLst>
                  <a:ext uri="{0D108BD9-81ED-4DB2-BD59-A6C34878D82A}">
                    <a16:rowId xmlns:a16="http://schemas.microsoft.com/office/drawing/2014/main" val="3561762199"/>
                  </a:ext>
                </a:extLst>
              </a:tr>
            </a:tbl>
          </a:graphicData>
        </a:graphic>
      </p:graphicFrame>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7142" y="14036"/>
            <a:ext cx="2934878" cy="81107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9390993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64696" y="314545"/>
            <a:ext cx="6934199" cy="704538"/>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4800" dirty="0" smtClean="0">
                <a:solidFill>
                  <a:srgbClr val="FF6600"/>
                </a:solidFill>
                <a:effectLst/>
                <a:latin typeface="Times New Roman" panose="02020603050405020304" pitchFamily="18" charset="0"/>
                <a:cs typeface="Times New Roman" panose="02020603050405020304" pitchFamily="18" charset="0"/>
              </a:rPr>
              <a:t>LITERATURE</a:t>
            </a:r>
            <a:r>
              <a:rPr lang="en-US" dirty="0" smtClean="0">
                <a:solidFill>
                  <a:srgbClr val="FF6600"/>
                </a:solidFill>
                <a:effectLst/>
                <a:latin typeface="Times New Roman" panose="02020603050405020304" pitchFamily="18" charset="0"/>
                <a:cs typeface="Times New Roman" panose="02020603050405020304" pitchFamily="18" charset="0"/>
              </a:rPr>
              <a:t> </a:t>
            </a:r>
            <a:r>
              <a:rPr lang="en-US" sz="4800" dirty="0" smtClean="0">
                <a:solidFill>
                  <a:srgbClr val="FF6600"/>
                </a:solidFill>
                <a:effectLst/>
                <a:latin typeface="Times New Roman" panose="02020603050405020304" pitchFamily="18" charset="0"/>
                <a:cs typeface="Times New Roman" panose="02020603050405020304" pitchFamily="18" charset="0"/>
              </a:rPr>
              <a:t>SURVEY</a:t>
            </a:r>
            <a:endParaRPr lang="en-US" sz="4800" dirty="0">
              <a:solidFill>
                <a:srgbClr val="FF6600"/>
              </a:solidFill>
              <a:effectLst/>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a:xfrm>
            <a:off x="9775825" y="6075834"/>
            <a:ext cx="2416175" cy="325437"/>
          </a:xfrm>
        </p:spPr>
        <p:txBody>
          <a:bodyPr/>
          <a:lstStyle/>
          <a:p>
            <a:pPr>
              <a:defRPr/>
            </a:pPr>
            <a:fld id="{BCCA60C8-289E-4BC4-BE70-7EE8B98E4E6D}" type="slidenum">
              <a:rPr lang="en-US" smtClean="0"/>
              <a:pPr>
                <a:defRPr/>
              </a:pPr>
              <a:t>7</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4037087861"/>
              </p:ext>
            </p:extLst>
          </p:nvPr>
        </p:nvGraphicFramePr>
        <p:xfrm>
          <a:off x="464694" y="1019085"/>
          <a:ext cx="11488766" cy="5467804"/>
        </p:xfrm>
        <a:graphic>
          <a:graphicData uri="http://schemas.openxmlformats.org/drawingml/2006/table">
            <a:tbl>
              <a:tblPr firstRow="1" bandRow="1">
                <a:tableStyleId>{5C22544A-7EE6-4342-B048-85BDC9FD1C3A}</a:tableStyleId>
              </a:tblPr>
              <a:tblGrid>
                <a:gridCol w="619324">
                  <a:extLst>
                    <a:ext uri="{9D8B030D-6E8A-4147-A177-3AD203B41FA5}">
                      <a16:colId xmlns:a16="http://schemas.microsoft.com/office/drawing/2014/main" val="20000"/>
                    </a:ext>
                  </a:extLst>
                </a:gridCol>
                <a:gridCol w="1119182">
                  <a:extLst>
                    <a:ext uri="{9D8B030D-6E8A-4147-A177-3AD203B41FA5}">
                      <a16:colId xmlns:a16="http://schemas.microsoft.com/office/drawing/2014/main" val="20001"/>
                    </a:ext>
                  </a:extLst>
                </a:gridCol>
                <a:gridCol w="2739391">
                  <a:extLst>
                    <a:ext uri="{9D8B030D-6E8A-4147-A177-3AD203B41FA5}">
                      <a16:colId xmlns:a16="http://schemas.microsoft.com/office/drawing/2014/main" val="20002"/>
                    </a:ext>
                  </a:extLst>
                </a:gridCol>
                <a:gridCol w="3076614">
                  <a:extLst>
                    <a:ext uri="{9D8B030D-6E8A-4147-A177-3AD203B41FA5}">
                      <a16:colId xmlns:a16="http://schemas.microsoft.com/office/drawing/2014/main" val="20003"/>
                    </a:ext>
                  </a:extLst>
                </a:gridCol>
                <a:gridCol w="3934255">
                  <a:extLst>
                    <a:ext uri="{9D8B030D-6E8A-4147-A177-3AD203B41FA5}">
                      <a16:colId xmlns:a16="http://schemas.microsoft.com/office/drawing/2014/main" val="20004"/>
                    </a:ext>
                  </a:extLst>
                </a:gridCol>
              </a:tblGrid>
              <a:tr h="85638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Times New Roman" pitchFamily="18" charset="0"/>
                          <a:cs typeface="Times New Roman" pitchFamily="18" charset="0"/>
                        </a:rPr>
                        <a:t>S. No</a:t>
                      </a:r>
                    </a:p>
                    <a:p>
                      <a:endParaRPr lang="en-US" dirty="0">
                        <a:solidFill>
                          <a:schemeClr val="tx1"/>
                        </a:solidFill>
                        <a:latin typeface="Times New Roman" pitchFamily="18" charset="0"/>
                        <a:cs typeface="Times New Roman" pitchFamily="18" charset="0"/>
                      </a:endParaRPr>
                    </a:p>
                  </a:txBody>
                  <a:tcPr/>
                </a:tc>
                <a:tc>
                  <a:txBody>
                    <a:bodyPr/>
                    <a:lstStyle/>
                    <a:p>
                      <a:r>
                        <a:rPr lang="en-US" dirty="0">
                          <a:solidFill>
                            <a:schemeClr val="tx1"/>
                          </a:solidFill>
                          <a:latin typeface="Times New Roman" pitchFamily="18" charset="0"/>
                          <a:cs typeface="Times New Roman" pitchFamily="18" charset="0"/>
                        </a:rPr>
                        <a:t>Year</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Times New Roman" pitchFamily="18" charset="0"/>
                          <a:cs typeface="Times New Roman" pitchFamily="18" charset="0"/>
                        </a:rPr>
                        <a:t>Author</a:t>
                      </a:r>
                    </a:p>
                    <a:p>
                      <a:endParaRPr lang="en-US" dirty="0">
                        <a:solidFill>
                          <a:schemeClr val="tx1"/>
                        </a:solidFill>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Times New Roman" pitchFamily="18" charset="0"/>
                          <a:cs typeface="Times New Roman" pitchFamily="18" charset="0"/>
                        </a:rPr>
                        <a:t>Title of the paper</a:t>
                      </a:r>
                    </a:p>
                    <a:p>
                      <a:pPr marL="0" marR="0" indent="0" algn="ctr" defTabSz="914400" rtl="0" eaLnBrk="1" fontAlgn="auto" latinLnBrk="0" hangingPunct="1">
                        <a:lnSpc>
                          <a:spcPct val="100000"/>
                        </a:lnSpc>
                        <a:spcBef>
                          <a:spcPts val="0"/>
                        </a:spcBef>
                        <a:spcAft>
                          <a:spcPts val="0"/>
                        </a:spcAft>
                        <a:buClrTx/>
                        <a:buSzTx/>
                        <a:buFontTx/>
                        <a:buNone/>
                        <a:tabLst/>
                        <a:defRPr/>
                      </a:pPr>
                      <a:r>
                        <a:rPr lang="en-US" baseline="0" dirty="0">
                          <a:solidFill>
                            <a:schemeClr val="tx1"/>
                          </a:solidFill>
                          <a:latin typeface="Times New Roman" pitchFamily="18" charset="0"/>
                          <a:cs typeface="Times New Roman" pitchFamily="18" charset="0"/>
                        </a:rPr>
                        <a:t> </a:t>
                      </a:r>
                      <a:endParaRPr lang="en-US" dirty="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txBody>
                  <a:tcPr/>
                </a:tc>
                <a:tc>
                  <a:txBody>
                    <a:bodyPr/>
                    <a:lstStyle/>
                    <a:p>
                      <a:pPr algn="ctr"/>
                      <a:r>
                        <a:rPr lang="en-US" dirty="0">
                          <a:solidFill>
                            <a:schemeClr val="tx1"/>
                          </a:solidFill>
                          <a:latin typeface="Times New Roman" pitchFamily="18" charset="0"/>
                          <a:cs typeface="Times New Roman" pitchFamily="18" charset="0"/>
                        </a:rPr>
                        <a:t>Description</a:t>
                      </a:r>
                    </a:p>
                  </a:txBody>
                  <a:tcPr/>
                </a:tc>
                <a:extLst>
                  <a:ext uri="{0D108BD9-81ED-4DB2-BD59-A6C34878D82A}">
                    <a16:rowId xmlns:a16="http://schemas.microsoft.com/office/drawing/2014/main" val="10000"/>
                  </a:ext>
                </a:extLst>
              </a:tr>
              <a:tr h="2140966">
                <a:tc>
                  <a:txBody>
                    <a:bodyPr/>
                    <a:lstStyle/>
                    <a:p>
                      <a:r>
                        <a:rPr lang="en-IN" dirty="0" smtClean="0">
                          <a:solidFill>
                            <a:schemeClr val="tx1"/>
                          </a:solidFill>
                          <a:latin typeface="Times New Roman" panose="02020603050405020304" pitchFamily="18" charset="0"/>
                          <a:cs typeface="Times New Roman" panose="02020603050405020304" pitchFamily="18" charset="0"/>
                        </a:rPr>
                        <a:t>3</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nSpc>
                          <a:spcPct val="150000"/>
                        </a:lnSpc>
                      </a:pPr>
                      <a:r>
                        <a:rPr lang="en-IN" b="0" dirty="0" smtClean="0">
                          <a:solidFill>
                            <a:schemeClr val="tx1"/>
                          </a:solidFill>
                          <a:latin typeface="Times New Roman" pitchFamily="18" charset="0"/>
                          <a:cs typeface="Times New Roman" pitchFamily="18" charset="0"/>
                        </a:rPr>
                        <a:t>2019</a:t>
                      </a:r>
                      <a:endParaRPr lang="en-US" b="0" dirty="0">
                        <a:solidFill>
                          <a:schemeClr val="tx1"/>
                        </a:solidFill>
                        <a:latin typeface="Times New Roman" pitchFamily="18" charset="0"/>
                        <a:cs typeface="Times New Roman" pitchFamily="18" charset="0"/>
                      </a:endParaRPr>
                    </a:p>
                  </a:txBody>
                  <a:tcPr/>
                </a:tc>
                <a:tc>
                  <a:txBody>
                    <a:bodyPr/>
                    <a:lstStyle/>
                    <a:p>
                      <a:pPr>
                        <a:lnSpc>
                          <a:spcPct val="150000"/>
                        </a:lnSpc>
                      </a:pPr>
                      <a:r>
                        <a:rPr lang="en-US" dirty="0" smtClean="0">
                          <a:solidFill>
                            <a:schemeClr val="tx1"/>
                          </a:solidFill>
                          <a:latin typeface="Times New Roman" pitchFamily="18" charset="0"/>
                          <a:cs typeface="Times New Roman" pitchFamily="18" charset="0"/>
                        </a:rPr>
                        <a:t>CH. Raga </a:t>
                      </a:r>
                      <a:r>
                        <a:rPr lang="en-US" dirty="0" err="1" smtClean="0">
                          <a:solidFill>
                            <a:schemeClr val="tx1"/>
                          </a:solidFill>
                          <a:latin typeface="Times New Roman" pitchFamily="18" charset="0"/>
                          <a:cs typeface="Times New Roman" pitchFamily="18" charset="0"/>
                        </a:rPr>
                        <a:t>Madhuri</a:t>
                      </a:r>
                      <a:r>
                        <a:rPr lang="en-US" dirty="0" smtClean="0">
                          <a:solidFill>
                            <a:schemeClr val="tx1"/>
                          </a:solidFill>
                          <a:latin typeface="Times New Roman" pitchFamily="18" charset="0"/>
                          <a:cs typeface="Times New Roman" pitchFamily="18" charset="0"/>
                        </a:rPr>
                        <a:t>, </a:t>
                      </a:r>
                    </a:p>
                    <a:p>
                      <a:pPr>
                        <a:lnSpc>
                          <a:spcPct val="150000"/>
                        </a:lnSpc>
                      </a:pPr>
                      <a:r>
                        <a:rPr lang="en-US" dirty="0" smtClean="0">
                          <a:solidFill>
                            <a:schemeClr val="tx1"/>
                          </a:solidFill>
                          <a:latin typeface="Times New Roman" pitchFamily="18" charset="0"/>
                          <a:cs typeface="Times New Roman" pitchFamily="18" charset="0"/>
                        </a:rPr>
                        <a:t>G. </a:t>
                      </a:r>
                      <a:r>
                        <a:rPr lang="en-US" dirty="0" err="1" smtClean="0">
                          <a:solidFill>
                            <a:schemeClr val="tx1"/>
                          </a:solidFill>
                          <a:latin typeface="Times New Roman" pitchFamily="18" charset="0"/>
                          <a:cs typeface="Times New Roman" pitchFamily="18" charset="0"/>
                        </a:rPr>
                        <a:t>Anuradha</a:t>
                      </a:r>
                      <a:r>
                        <a:rPr lang="en-US" dirty="0" smtClean="0">
                          <a:solidFill>
                            <a:schemeClr val="tx1"/>
                          </a:solidFill>
                          <a:latin typeface="Times New Roman" pitchFamily="18" charset="0"/>
                          <a:cs typeface="Times New Roman" pitchFamily="18" charset="0"/>
                        </a:rPr>
                        <a:t>, </a:t>
                      </a:r>
                    </a:p>
                    <a:p>
                      <a:pPr>
                        <a:lnSpc>
                          <a:spcPct val="150000"/>
                        </a:lnSpc>
                      </a:pPr>
                      <a:r>
                        <a:rPr lang="en-US" dirty="0" smtClean="0">
                          <a:solidFill>
                            <a:schemeClr val="tx1"/>
                          </a:solidFill>
                          <a:latin typeface="Times New Roman" pitchFamily="18" charset="0"/>
                          <a:cs typeface="Times New Roman" pitchFamily="18" charset="0"/>
                        </a:rPr>
                        <a:t>M. Vani </a:t>
                      </a:r>
                      <a:r>
                        <a:rPr lang="en-US" dirty="0" err="1" smtClean="0">
                          <a:solidFill>
                            <a:schemeClr val="tx1"/>
                          </a:solidFill>
                          <a:latin typeface="Times New Roman" pitchFamily="18" charset="0"/>
                          <a:cs typeface="Times New Roman" pitchFamily="18" charset="0"/>
                        </a:rPr>
                        <a:t>Pujitha</a:t>
                      </a:r>
                      <a:endParaRPr lang="en-US" dirty="0">
                        <a:solidFill>
                          <a:schemeClr val="tx1"/>
                        </a:solidFill>
                        <a:latin typeface="Times New Roman" pitchFamily="18" charset="0"/>
                        <a:cs typeface="Times New Roman" pitchFamily="18" charset="0"/>
                      </a:endParaRPr>
                    </a:p>
                  </a:txBody>
                  <a:tcPr/>
                </a:tc>
                <a:tc>
                  <a:txBody>
                    <a:bodyPr/>
                    <a:lstStyle/>
                    <a:p>
                      <a:pPr>
                        <a:lnSpc>
                          <a:spcPct val="150000"/>
                        </a:lnSpc>
                      </a:pPr>
                      <a:r>
                        <a:rPr lang="en-US" dirty="0" smtClean="0">
                          <a:solidFill>
                            <a:schemeClr val="tx1"/>
                          </a:solidFill>
                          <a:latin typeface="Times New Roman" pitchFamily="18" charset="0"/>
                          <a:cs typeface="Times New Roman" pitchFamily="18" charset="0"/>
                        </a:rPr>
                        <a:t>House Price Prediction</a:t>
                      </a:r>
                      <a:r>
                        <a:rPr lang="en-US" baseline="0" dirty="0" smtClean="0">
                          <a:solidFill>
                            <a:schemeClr val="tx1"/>
                          </a:solidFill>
                          <a:latin typeface="Times New Roman" pitchFamily="18" charset="0"/>
                          <a:cs typeface="Times New Roman" pitchFamily="18" charset="0"/>
                        </a:rPr>
                        <a:t> </a:t>
                      </a:r>
                      <a:r>
                        <a:rPr lang="en-US" dirty="0" smtClean="0">
                          <a:solidFill>
                            <a:schemeClr val="tx1"/>
                          </a:solidFill>
                          <a:latin typeface="Times New Roman" pitchFamily="18" charset="0"/>
                          <a:cs typeface="Times New Roman" pitchFamily="18" charset="0"/>
                        </a:rPr>
                        <a:t>Using</a:t>
                      </a:r>
                      <a:r>
                        <a:rPr lang="en-US" baseline="0" dirty="0" smtClean="0">
                          <a:solidFill>
                            <a:schemeClr val="tx1"/>
                          </a:solidFill>
                          <a:latin typeface="Times New Roman" pitchFamily="18" charset="0"/>
                          <a:cs typeface="Times New Roman" pitchFamily="18" charset="0"/>
                        </a:rPr>
                        <a:t> </a:t>
                      </a:r>
                      <a:r>
                        <a:rPr lang="en-US" dirty="0" smtClean="0">
                          <a:solidFill>
                            <a:schemeClr val="tx1"/>
                          </a:solidFill>
                          <a:latin typeface="Times New Roman" pitchFamily="18" charset="0"/>
                          <a:cs typeface="Times New Roman" pitchFamily="18" charset="0"/>
                        </a:rPr>
                        <a:t>Regression</a:t>
                      </a:r>
                      <a:r>
                        <a:rPr lang="en-US" baseline="0" dirty="0" smtClean="0">
                          <a:solidFill>
                            <a:schemeClr val="tx1"/>
                          </a:solidFill>
                          <a:latin typeface="Times New Roman" pitchFamily="18" charset="0"/>
                          <a:cs typeface="Times New Roman" pitchFamily="18" charset="0"/>
                        </a:rPr>
                        <a:t> </a:t>
                      </a:r>
                      <a:r>
                        <a:rPr lang="en-US" dirty="0" smtClean="0">
                          <a:solidFill>
                            <a:schemeClr val="tx1"/>
                          </a:solidFill>
                          <a:latin typeface="Times New Roman" pitchFamily="18" charset="0"/>
                          <a:cs typeface="Times New Roman" pitchFamily="18" charset="0"/>
                        </a:rPr>
                        <a:t>Techniques</a:t>
                      </a:r>
                      <a:endParaRPr lang="en-US" dirty="0">
                        <a:solidFill>
                          <a:schemeClr val="tx1"/>
                        </a:solidFill>
                        <a:latin typeface="Times New Roman" pitchFamily="18" charset="0"/>
                        <a:cs typeface="Times New Roman" pitchFamily="18" charset="0"/>
                      </a:endParaRPr>
                    </a:p>
                  </a:txBody>
                  <a:tcPr/>
                </a:tc>
                <a:tc>
                  <a:txBody>
                    <a:bodyPr/>
                    <a:lstStyle/>
                    <a:p>
                      <a:pPr>
                        <a:lnSpc>
                          <a:spcPct val="150000"/>
                        </a:lnSpc>
                      </a:pPr>
                      <a:r>
                        <a:rPr lang="en-US" sz="1600" b="0" i="0" kern="1200" dirty="0" smtClean="0">
                          <a:solidFill>
                            <a:schemeClr val="tx1"/>
                          </a:solidFill>
                          <a:effectLst/>
                          <a:latin typeface="Times New Roman" panose="02020603050405020304" pitchFamily="18" charset="0"/>
                          <a:ea typeface="+mn-ea"/>
                          <a:cs typeface="Times New Roman" panose="02020603050405020304" pitchFamily="18" charset="0"/>
                        </a:rPr>
                        <a:t>To create a linear model that quantitatively relates house prices with variables such as number of rooms, area, number of bathrooms, etc. To know the accuracy of the model, i.e. how well these variables can predict house prices.</a:t>
                      </a:r>
                      <a:endParaRPr lang="en-US" sz="1600" b="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2267404">
                <a:tc>
                  <a:txBody>
                    <a:bodyPr/>
                    <a:lstStyle/>
                    <a:p>
                      <a:r>
                        <a:rPr lang="en-IN" dirty="0" smtClean="0">
                          <a:solidFill>
                            <a:schemeClr val="tx1"/>
                          </a:solidFill>
                          <a:latin typeface="Times New Roman" panose="02020603050405020304" pitchFamily="18" charset="0"/>
                          <a:cs typeface="Times New Roman" panose="02020603050405020304" pitchFamily="18" charset="0"/>
                        </a:rPr>
                        <a:t>4</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nSpc>
                          <a:spcPct val="150000"/>
                        </a:lnSpc>
                      </a:pPr>
                      <a:r>
                        <a:rPr lang="en-IN" dirty="0" smtClean="0">
                          <a:solidFill>
                            <a:schemeClr val="tx1"/>
                          </a:solidFill>
                          <a:latin typeface="Times New Roman" pitchFamily="18" charset="0"/>
                          <a:cs typeface="Times New Roman" pitchFamily="18" charset="0"/>
                        </a:rPr>
                        <a:t>2017</a:t>
                      </a:r>
                      <a:endParaRPr lang="en-US" dirty="0">
                        <a:solidFill>
                          <a:schemeClr val="tx1"/>
                        </a:solidFill>
                        <a:latin typeface="Times New Roman" pitchFamily="18" charset="0"/>
                        <a:cs typeface="Times New Roman" pitchFamily="18" charset="0"/>
                      </a:endParaRPr>
                    </a:p>
                  </a:txBody>
                  <a:tcPr/>
                </a:tc>
                <a:tc>
                  <a:txBody>
                    <a:bodyPr/>
                    <a:lstStyle/>
                    <a:p>
                      <a:pPr>
                        <a:lnSpc>
                          <a:spcPct val="150000"/>
                        </a:lnSpc>
                      </a:pPr>
                      <a:r>
                        <a:rPr lang="en-US" dirty="0" err="1" smtClean="0">
                          <a:solidFill>
                            <a:schemeClr val="tx1"/>
                          </a:solidFill>
                          <a:latin typeface="Times New Roman" pitchFamily="18" charset="0"/>
                          <a:cs typeface="Times New Roman" pitchFamily="18" charset="0"/>
                        </a:rPr>
                        <a:t>Sifei</a:t>
                      </a:r>
                      <a:r>
                        <a:rPr lang="en-US" dirty="0" smtClean="0">
                          <a:solidFill>
                            <a:schemeClr val="tx1"/>
                          </a:solidFill>
                          <a:latin typeface="Times New Roman" pitchFamily="18" charset="0"/>
                          <a:cs typeface="Times New Roman" pitchFamily="18" charset="0"/>
                        </a:rPr>
                        <a:t> Lu,</a:t>
                      </a:r>
                    </a:p>
                    <a:p>
                      <a:pPr>
                        <a:lnSpc>
                          <a:spcPct val="150000"/>
                        </a:lnSpc>
                      </a:pP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Zengxiang</a:t>
                      </a:r>
                      <a:r>
                        <a:rPr lang="en-US" dirty="0" smtClean="0">
                          <a:solidFill>
                            <a:schemeClr val="tx1"/>
                          </a:solidFill>
                          <a:latin typeface="Times New Roman" pitchFamily="18" charset="0"/>
                          <a:cs typeface="Times New Roman" pitchFamily="18" charset="0"/>
                        </a:rPr>
                        <a:t> Li, </a:t>
                      </a:r>
                    </a:p>
                    <a:p>
                      <a:pPr>
                        <a:lnSpc>
                          <a:spcPct val="150000"/>
                        </a:lnSpc>
                      </a:pPr>
                      <a:r>
                        <a:rPr lang="en-US" dirty="0" smtClean="0">
                          <a:solidFill>
                            <a:schemeClr val="tx1"/>
                          </a:solidFill>
                          <a:latin typeface="Times New Roman" pitchFamily="18" charset="0"/>
                          <a:cs typeface="Times New Roman" pitchFamily="18" charset="0"/>
                        </a:rPr>
                        <a:t>Zheng Qin ,</a:t>
                      </a:r>
                    </a:p>
                    <a:p>
                      <a:pPr>
                        <a:lnSpc>
                          <a:spcPct val="150000"/>
                        </a:lnSpc>
                      </a:pPr>
                      <a:r>
                        <a:rPr lang="en-US" dirty="0" err="1" smtClean="0">
                          <a:solidFill>
                            <a:schemeClr val="tx1"/>
                          </a:solidFill>
                          <a:latin typeface="Times New Roman" pitchFamily="18" charset="0"/>
                          <a:cs typeface="Times New Roman" pitchFamily="18" charset="0"/>
                        </a:rPr>
                        <a:t>Xulei</a:t>
                      </a:r>
                      <a:r>
                        <a:rPr lang="en-US" dirty="0" smtClean="0">
                          <a:solidFill>
                            <a:schemeClr val="tx1"/>
                          </a:solidFill>
                          <a:latin typeface="Times New Roman" pitchFamily="18" charset="0"/>
                          <a:cs typeface="Times New Roman" pitchFamily="18" charset="0"/>
                        </a:rPr>
                        <a:t> Yang, </a:t>
                      </a:r>
                    </a:p>
                    <a:p>
                      <a:pPr>
                        <a:lnSpc>
                          <a:spcPct val="150000"/>
                        </a:lnSpc>
                      </a:pPr>
                      <a:r>
                        <a:rPr lang="en-US" dirty="0" smtClean="0">
                          <a:solidFill>
                            <a:schemeClr val="tx1"/>
                          </a:solidFill>
                          <a:latin typeface="Times New Roman" pitchFamily="18" charset="0"/>
                          <a:cs typeface="Times New Roman" pitchFamily="18" charset="0"/>
                        </a:rPr>
                        <a:t>Rick </a:t>
                      </a:r>
                      <a:r>
                        <a:rPr lang="en-US" dirty="0" err="1" smtClean="0">
                          <a:solidFill>
                            <a:schemeClr val="tx1"/>
                          </a:solidFill>
                          <a:latin typeface="Times New Roman" pitchFamily="18" charset="0"/>
                          <a:cs typeface="Times New Roman" pitchFamily="18" charset="0"/>
                        </a:rPr>
                        <a:t>Siow</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Mong</a:t>
                      </a:r>
                      <a:r>
                        <a:rPr lang="en-US" dirty="0" smtClean="0">
                          <a:solidFill>
                            <a:schemeClr val="tx1"/>
                          </a:solidFill>
                          <a:latin typeface="Times New Roman" pitchFamily="18" charset="0"/>
                          <a:cs typeface="Times New Roman" pitchFamily="18" charset="0"/>
                        </a:rPr>
                        <a:t> Goh</a:t>
                      </a:r>
                      <a:endParaRPr lang="en-US" dirty="0">
                        <a:solidFill>
                          <a:schemeClr val="tx1"/>
                        </a:solidFill>
                        <a:latin typeface="Times New Roman" pitchFamily="18" charset="0"/>
                        <a:cs typeface="Times New Roman" pitchFamily="18" charset="0"/>
                      </a:endParaRPr>
                    </a:p>
                  </a:txBody>
                  <a:tcPr/>
                </a:tc>
                <a:tc>
                  <a:txBody>
                    <a:bodyPr/>
                    <a:lstStyle/>
                    <a:p>
                      <a:r>
                        <a:rPr lang="en-US" dirty="0" smtClean="0">
                          <a:solidFill>
                            <a:schemeClr val="tx1"/>
                          </a:solidFill>
                          <a:latin typeface="Times New Roman" pitchFamily="18" charset="0"/>
                          <a:cs typeface="Times New Roman" pitchFamily="18" charset="0"/>
                        </a:rPr>
                        <a:t>A hybrid regression </a:t>
                      </a:r>
                    </a:p>
                    <a:p>
                      <a:r>
                        <a:rPr lang="en-US" dirty="0" smtClean="0">
                          <a:solidFill>
                            <a:schemeClr val="tx1"/>
                          </a:solidFill>
                          <a:latin typeface="Times New Roman" pitchFamily="18" charset="0"/>
                          <a:cs typeface="Times New Roman" pitchFamily="18" charset="0"/>
                        </a:rPr>
                        <a:t>technique for house prices prediction</a:t>
                      </a:r>
                      <a:endParaRPr lang="en-US" dirty="0">
                        <a:solidFill>
                          <a:schemeClr val="tx1"/>
                        </a:solidFill>
                        <a:latin typeface="Times New Roman" pitchFamily="18" charset="0"/>
                        <a:cs typeface="Times New Roman" pitchFamily="18" charset="0"/>
                      </a:endParaRPr>
                    </a:p>
                  </a:txBody>
                  <a:tcPr/>
                </a:tc>
                <a:tc>
                  <a:txBody>
                    <a:bodyPr/>
                    <a:lstStyle/>
                    <a:p>
                      <a:pPr>
                        <a:lnSpc>
                          <a:spcPct val="150000"/>
                        </a:lnSpc>
                      </a:pPr>
                      <a:r>
                        <a:rPr lang="en-US" sz="1200" b="0" i="0" kern="1200" dirty="0" smtClean="0">
                          <a:solidFill>
                            <a:schemeClr val="tx1"/>
                          </a:solidFill>
                          <a:effectLst/>
                          <a:latin typeface="Times New Roman" panose="02020603050405020304" pitchFamily="18" charset="0"/>
                          <a:ea typeface="+mn-ea"/>
                          <a:cs typeface="Times New Roman" panose="02020603050405020304" pitchFamily="18" charset="0"/>
                        </a:rPr>
                        <a:t>Regression algorithms, on the other hand, predict the continuous value i.e. the expected price of a house; the number of votes that a party is likely to get in general elections, the number of marks a student is expected to score </a:t>
                      </a:r>
                    </a:p>
                    <a:p>
                      <a:pPr>
                        <a:lnSpc>
                          <a:spcPct val="150000"/>
                        </a:lnSpc>
                      </a:pPr>
                      <a:r>
                        <a:rPr lang="en-US" sz="1200" b="0" i="0" kern="1200" dirty="0" smtClean="0">
                          <a:solidFill>
                            <a:schemeClr val="tx1"/>
                          </a:solidFill>
                          <a:effectLst/>
                          <a:latin typeface="Times New Roman" panose="02020603050405020304" pitchFamily="18" charset="0"/>
                          <a:ea typeface="+mn-ea"/>
                          <a:cs typeface="Times New Roman" panose="02020603050405020304" pitchFamily="18" charset="0"/>
                        </a:rPr>
                        <a:t>Hybrid regression analysis is proposed for modeling randomness and fuzziness in a regression model. </a:t>
                      </a:r>
                      <a:endParaRPr lang="en-US" sz="1200" b="0" i="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bl>
          </a:graphicData>
        </a:graphic>
      </p:graphicFrame>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7142" y="0"/>
            <a:ext cx="2934878" cy="81107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6410154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61500" y="395143"/>
            <a:ext cx="10032051" cy="859939"/>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4800" dirty="0" smtClean="0">
                <a:solidFill>
                  <a:srgbClr val="FF6600"/>
                </a:solidFill>
                <a:effectLst/>
                <a:latin typeface="Times New Roman" panose="02020603050405020304" pitchFamily="18" charset="0"/>
                <a:cs typeface="Times New Roman" panose="02020603050405020304" pitchFamily="18" charset="0"/>
              </a:rPr>
              <a:t>LITERATURE SURVEY</a:t>
            </a:r>
            <a:endParaRPr lang="en-US" sz="4800" dirty="0">
              <a:solidFill>
                <a:srgbClr val="FF6600"/>
              </a:solidFill>
              <a:effectLst/>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420522258"/>
              </p:ext>
            </p:extLst>
          </p:nvPr>
        </p:nvGraphicFramePr>
        <p:xfrm>
          <a:off x="479686" y="1100202"/>
          <a:ext cx="11354506" cy="5115680"/>
        </p:xfrm>
        <a:graphic>
          <a:graphicData uri="http://schemas.openxmlformats.org/drawingml/2006/table">
            <a:tbl>
              <a:tblPr firstRow="1" bandRow="1">
                <a:tableStyleId>{5C22544A-7EE6-4342-B048-85BDC9FD1C3A}</a:tableStyleId>
              </a:tblPr>
              <a:tblGrid>
                <a:gridCol w="620913">
                  <a:extLst>
                    <a:ext uri="{9D8B030D-6E8A-4147-A177-3AD203B41FA5}">
                      <a16:colId xmlns:a16="http://schemas.microsoft.com/office/drawing/2014/main" val="20000"/>
                    </a:ext>
                  </a:extLst>
                </a:gridCol>
                <a:gridCol w="1032641">
                  <a:extLst>
                    <a:ext uri="{9D8B030D-6E8A-4147-A177-3AD203B41FA5}">
                      <a16:colId xmlns:a16="http://schemas.microsoft.com/office/drawing/2014/main" val="20001"/>
                    </a:ext>
                  </a:extLst>
                </a:gridCol>
                <a:gridCol w="1979700">
                  <a:extLst>
                    <a:ext uri="{9D8B030D-6E8A-4147-A177-3AD203B41FA5}">
                      <a16:colId xmlns:a16="http://schemas.microsoft.com/office/drawing/2014/main" val="20002"/>
                    </a:ext>
                  </a:extLst>
                </a:gridCol>
                <a:gridCol w="2818869">
                  <a:extLst>
                    <a:ext uri="{9D8B030D-6E8A-4147-A177-3AD203B41FA5}">
                      <a16:colId xmlns:a16="http://schemas.microsoft.com/office/drawing/2014/main" val="20003"/>
                    </a:ext>
                  </a:extLst>
                </a:gridCol>
                <a:gridCol w="4902383">
                  <a:extLst>
                    <a:ext uri="{9D8B030D-6E8A-4147-A177-3AD203B41FA5}">
                      <a16:colId xmlns:a16="http://schemas.microsoft.com/office/drawing/2014/main" val="20004"/>
                    </a:ext>
                  </a:extLst>
                </a:gridCol>
              </a:tblGrid>
              <a:tr h="9578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itchFamily="18" charset="0"/>
                          <a:cs typeface="Times New Roman" pitchFamily="18" charset="0"/>
                        </a:rPr>
                        <a:t>S. No</a:t>
                      </a:r>
                    </a:p>
                    <a:p>
                      <a:endParaRPr lang="en-US" dirty="0">
                        <a:latin typeface="Times New Roman" pitchFamily="18" charset="0"/>
                        <a:cs typeface="Times New Roman" pitchFamily="18" charset="0"/>
                      </a:endParaRPr>
                    </a:p>
                  </a:txBody>
                  <a:tcPr/>
                </a:tc>
                <a:tc>
                  <a:txBody>
                    <a:bodyPr/>
                    <a:lstStyle/>
                    <a:p>
                      <a:r>
                        <a:rPr lang="en-US" dirty="0">
                          <a:latin typeface="Times New Roman" pitchFamily="18" charset="0"/>
                          <a:cs typeface="Times New Roman" pitchFamily="18" charset="0"/>
                        </a:rPr>
                        <a:t>Year</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itchFamily="18" charset="0"/>
                          <a:cs typeface="Times New Roman" pitchFamily="18" charset="0"/>
                        </a:rPr>
                        <a:t>Author</a:t>
                      </a:r>
                    </a:p>
                    <a:p>
                      <a:endParaRPr lang="en-US"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itchFamily="18" charset="0"/>
                          <a:cs typeface="Times New Roman" pitchFamily="18" charset="0"/>
                        </a:rPr>
                        <a:t>Title of the paper</a:t>
                      </a:r>
                    </a:p>
                    <a:p>
                      <a:pPr marL="0" marR="0" indent="0" algn="ctr" defTabSz="914400" rtl="0" eaLnBrk="1" fontAlgn="auto" latinLnBrk="0" hangingPunct="1">
                        <a:lnSpc>
                          <a:spcPct val="100000"/>
                        </a:lnSpc>
                        <a:spcBef>
                          <a:spcPts val="0"/>
                        </a:spcBef>
                        <a:spcAft>
                          <a:spcPts val="0"/>
                        </a:spcAft>
                        <a:buClrTx/>
                        <a:buSzTx/>
                        <a:buFontTx/>
                        <a:buNone/>
                        <a:tabLst/>
                        <a:defRPr/>
                      </a:pPr>
                      <a:r>
                        <a:rPr lang="en-US" baseline="0" dirty="0">
                          <a:latin typeface="Times New Roman" pitchFamily="18" charset="0"/>
                          <a:cs typeface="Times New Roman" pitchFamily="18" charset="0"/>
                        </a:rPr>
                        <a:t> </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txBody>
                  <a:tcPr/>
                </a:tc>
                <a:tc>
                  <a:txBody>
                    <a:bodyPr/>
                    <a:lstStyle/>
                    <a:p>
                      <a:pPr algn="ctr"/>
                      <a:r>
                        <a:rPr lang="en-US" dirty="0">
                          <a:latin typeface="Times New Roman" pitchFamily="18" charset="0"/>
                          <a:cs typeface="Times New Roman" pitchFamily="18" charset="0"/>
                        </a:rPr>
                        <a:t>Description</a:t>
                      </a:r>
                    </a:p>
                  </a:txBody>
                  <a:tcPr/>
                </a:tc>
                <a:extLst>
                  <a:ext uri="{0D108BD9-81ED-4DB2-BD59-A6C34878D82A}">
                    <a16:rowId xmlns:a16="http://schemas.microsoft.com/office/drawing/2014/main" val="10000"/>
                  </a:ext>
                </a:extLst>
              </a:tr>
              <a:tr h="1337835">
                <a:tc>
                  <a:txBody>
                    <a:bodyPr/>
                    <a:lstStyle/>
                    <a:p>
                      <a:r>
                        <a:rPr lang="en-IN" dirty="0" smtClean="0">
                          <a:solidFill>
                            <a:schemeClr val="tx1"/>
                          </a:solidFill>
                          <a:latin typeface="Times New Roman" panose="02020603050405020304" pitchFamily="18" charset="0"/>
                          <a:cs typeface="Times New Roman" panose="02020603050405020304" pitchFamily="18" charset="0"/>
                        </a:rPr>
                        <a:t>5</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nSpc>
                          <a:spcPct val="150000"/>
                        </a:lnSpc>
                      </a:pPr>
                      <a:r>
                        <a:rPr lang="en-IN" dirty="0" smtClean="0">
                          <a:solidFill>
                            <a:schemeClr val="tx1"/>
                          </a:solidFill>
                          <a:latin typeface="Times New Roman" pitchFamily="18" charset="0"/>
                          <a:cs typeface="Times New Roman" pitchFamily="18" charset="0"/>
                        </a:rPr>
                        <a:t>2017</a:t>
                      </a:r>
                      <a:endParaRPr lang="en-US" dirty="0">
                        <a:solidFill>
                          <a:schemeClr val="tx1"/>
                        </a:solidFill>
                        <a:latin typeface="Times New Roman" pitchFamily="18" charset="0"/>
                        <a:cs typeface="Times New Roman" pitchFamily="18" charset="0"/>
                      </a:endParaRPr>
                    </a:p>
                  </a:txBody>
                  <a:tcPr/>
                </a:tc>
                <a:tc>
                  <a:txBody>
                    <a:bodyPr/>
                    <a:lstStyle/>
                    <a:p>
                      <a:pPr>
                        <a:lnSpc>
                          <a:spcPct val="150000"/>
                        </a:lnSpc>
                      </a:pPr>
                      <a:r>
                        <a:rPr lang="en-US" b="0" i="0" dirty="0" err="1" smtClean="0">
                          <a:solidFill>
                            <a:schemeClr val="tx1"/>
                          </a:solidFill>
                          <a:latin typeface="Times New Roman" pitchFamily="18" charset="0"/>
                          <a:cs typeface="Times New Roman" pitchFamily="18" charset="0"/>
                        </a:rPr>
                        <a:t>Bharatiya</a:t>
                      </a:r>
                      <a:r>
                        <a:rPr lang="en-US" b="0" i="0" dirty="0" smtClean="0">
                          <a:solidFill>
                            <a:schemeClr val="tx1"/>
                          </a:solidFill>
                          <a:latin typeface="Times New Roman" pitchFamily="18" charset="0"/>
                          <a:cs typeface="Times New Roman" pitchFamily="18" charset="0"/>
                        </a:rPr>
                        <a:t>, Dinesh</a:t>
                      </a:r>
                      <a:endParaRPr lang="en-US" b="0" i="0" dirty="0">
                        <a:solidFill>
                          <a:schemeClr val="tx1"/>
                        </a:solidFill>
                        <a:latin typeface="Times New Roman" pitchFamily="18" charset="0"/>
                        <a:cs typeface="Times New Roman" pitchFamily="18" charset="0"/>
                      </a:endParaRPr>
                    </a:p>
                  </a:txBody>
                  <a:tcPr/>
                </a:tc>
                <a:tc>
                  <a:txBody>
                    <a:bodyPr/>
                    <a:lstStyle/>
                    <a:p>
                      <a:r>
                        <a:rPr lang="en-US" dirty="0" smtClean="0">
                          <a:solidFill>
                            <a:schemeClr val="tx1"/>
                          </a:solidFill>
                          <a:latin typeface="Times New Roman" pitchFamily="18" charset="0"/>
                          <a:cs typeface="Times New Roman" pitchFamily="18" charset="0"/>
                        </a:rPr>
                        <a:t>Stock market </a:t>
                      </a:r>
                    </a:p>
                    <a:p>
                      <a:r>
                        <a:rPr lang="en-US" dirty="0" smtClean="0">
                          <a:solidFill>
                            <a:schemeClr val="tx1"/>
                          </a:solidFill>
                          <a:latin typeface="Times New Roman" pitchFamily="18" charset="0"/>
                          <a:cs typeface="Times New Roman" pitchFamily="18" charset="0"/>
                        </a:rPr>
                        <a:t>prediction using linear regression</a:t>
                      </a:r>
                      <a:endParaRPr lang="en-US" dirty="0">
                        <a:solidFill>
                          <a:schemeClr val="tx1"/>
                        </a:solidFill>
                        <a:latin typeface="Times New Roman" pitchFamily="18" charset="0"/>
                        <a:cs typeface="Times New Roman" pitchFamily="18" charset="0"/>
                      </a:endParaRPr>
                    </a:p>
                  </a:txBody>
                  <a:tcPr/>
                </a:tc>
                <a:tc>
                  <a:txBody>
                    <a:bodyPr/>
                    <a:lstStyle/>
                    <a:p>
                      <a:pPr>
                        <a:lnSpc>
                          <a:spcPct val="150000"/>
                        </a:lnSpc>
                      </a:pP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Plotting stock prices along a normal distribution</a:t>
                      </a:r>
                      <a:r>
                        <a:rPr lang="en-US" sz="1600" b="0" i="0" kern="1200" baseline="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bell curve</a:t>
                      </a:r>
                      <a:r>
                        <a:rPr lang="en-US" sz="1600" b="0" i="0" kern="1200" baseline="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can allow traders to see when a stock is overbought or oversold.</a:t>
                      </a:r>
                      <a:endParaRPr lang="en-US" sz="1600" b="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2820007">
                <a:tc>
                  <a:txBody>
                    <a:bodyPr/>
                    <a:lstStyle/>
                    <a:p>
                      <a:r>
                        <a:rPr lang="en-IN" dirty="0" smtClean="0">
                          <a:solidFill>
                            <a:schemeClr val="tx1"/>
                          </a:solidFill>
                          <a:latin typeface="Times New Roman" panose="02020603050405020304" pitchFamily="18" charset="0"/>
                          <a:cs typeface="Times New Roman" panose="02020603050405020304" pitchFamily="18" charset="0"/>
                        </a:rPr>
                        <a:t>6</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nSpc>
                          <a:spcPct val="150000"/>
                        </a:lnSpc>
                      </a:pPr>
                      <a:r>
                        <a:rPr lang="en-IN" b="0" dirty="0" smtClean="0">
                          <a:solidFill>
                            <a:schemeClr val="tx1"/>
                          </a:solidFill>
                          <a:latin typeface="Times New Roman" pitchFamily="18" charset="0"/>
                          <a:cs typeface="Times New Roman" pitchFamily="18" charset="0"/>
                        </a:rPr>
                        <a:t>2019</a:t>
                      </a:r>
                      <a:endParaRPr lang="en-US" b="0" dirty="0">
                        <a:solidFill>
                          <a:schemeClr val="tx1"/>
                        </a:solidFill>
                        <a:latin typeface="Times New Roman" pitchFamily="18" charset="0"/>
                        <a:cs typeface="Times New Roman" pitchFamily="18" charset="0"/>
                      </a:endParaRPr>
                    </a:p>
                  </a:txBody>
                  <a:tcPr/>
                </a:tc>
                <a:tc>
                  <a:txBody>
                    <a:bodyPr/>
                    <a:lstStyle/>
                    <a:p>
                      <a:pPr>
                        <a:lnSpc>
                          <a:spcPct val="150000"/>
                        </a:lnSpc>
                      </a:pPr>
                      <a:r>
                        <a:rPr lang="en-US" b="0" dirty="0" smtClean="0">
                          <a:solidFill>
                            <a:schemeClr val="tx1"/>
                          </a:solidFill>
                          <a:latin typeface="Times New Roman" pitchFamily="18" charset="0"/>
                          <a:cs typeface="Times New Roman" pitchFamily="18" charset="0"/>
                        </a:rPr>
                        <a:t>Y. Luo</a:t>
                      </a:r>
                      <a:endParaRPr lang="en-US" b="0" dirty="0">
                        <a:solidFill>
                          <a:schemeClr val="tx1"/>
                        </a:solidFill>
                        <a:latin typeface="Times New Roman" pitchFamily="18" charset="0"/>
                        <a:cs typeface="Times New Roman" pitchFamily="18" charset="0"/>
                      </a:endParaRPr>
                    </a:p>
                  </a:txBody>
                  <a:tcPr/>
                </a:tc>
                <a:tc>
                  <a:txBody>
                    <a:bodyPr/>
                    <a:lstStyle/>
                    <a:p>
                      <a:r>
                        <a:rPr lang="en-US" dirty="0" smtClean="0">
                          <a:solidFill>
                            <a:schemeClr val="tx1"/>
                          </a:solidFill>
                          <a:latin typeface="Times New Roman" pitchFamily="18" charset="0"/>
                          <a:cs typeface="Times New Roman" pitchFamily="18" charset="0"/>
                        </a:rPr>
                        <a:t>Residential asset pricing prediction using</a:t>
                      </a:r>
                    </a:p>
                    <a:p>
                      <a:r>
                        <a:rPr lang="en-US" dirty="0" smtClean="0">
                          <a:solidFill>
                            <a:schemeClr val="tx1"/>
                          </a:solidFill>
                          <a:latin typeface="Times New Roman" pitchFamily="18" charset="0"/>
                          <a:cs typeface="Times New Roman" pitchFamily="18" charset="0"/>
                        </a:rPr>
                        <a:t>machine learning</a:t>
                      </a:r>
                      <a:endParaRPr lang="en-US" dirty="0">
                        <a:solidFill>
                          <a:schemeClr val="tx1"/>
                        </a:solidFill>
                        <a:latin typeface="Times New Roman" pitchFamily="18" charset="0"/>
                        <a:cs typeface="Times New Roman" pitchFamily="18" charset="0"/>
                      </a:endParaRPr>
                    </a:p>
                  </a:txBody>
                  <a:tcPr/>
                </a:tc>
                <a:tc>
                  <a:txBody>
                    <a:bodyPr/>
                    <a:lstStyle/>
                    <a:p>
                      <a:pPr>
                        <a:lnSpc>
                          <a:spcPct val="150000"/>
                        </a:lnSpc>
                      </a:pP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Residential asset price prediction and analysis are prevalent research topics in economy. Most researches focus on macroeconomic perspectives to explain the factors affecting residential asset prices. In this paper we examine some micro factors, like lot area, pool area, that can be used as features to predict house price. </a:t>
                      </a:r>
                      <a:endParaRPr lang="en-US" sz="160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bl>
          </a:graphicData>
        </a:graphic>
      </p:graphicFrame>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7142" y="14036"/>
            <a:ext cx="2934878" cy="81107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8448274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68153" y="294579"/>
            <a:ext cx="9573067" cy="597610"/>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4800" dirty="0" smtClean="0">
                <a:solidFill>
                  <a:srgbClr val="FF6600"/>
                </a:solidFill>
                <a:effectLst/>
                <a:latin typeface="Times New Roman" panose="02020603050405020304" pitchFamily="18" charset="0"/>
                <a:cs typeface="Times New Roman" panose="02020603050405020304" pitchFamily="18" charset="0"/>
              </a:rPr>
              <a:t>LITERATURE SURVEY</a:t>
            </a:r>
            <a:endParaRPr lang="en-US" sz="4800" dirty="0">
              <a:solidFill>
                <a:srgbClr val="FF6600"/>
              </a:solidFill>
              <a:effectLst/>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156704604"/>
              </p:ext>
            </p:extLst>
          </p:nvPr>
        </p:nvGraphicFramePr>
        <p:xfrm>
          <a:off x="460920" y="1004889"/>
          <a:ext cx="11320264" cy="5486400"/>
        </p:xfrm>
        <a:graphic>
          <a:graphicData uri="http://schemas.openxmlformats.org/drawingml/2006/table">
            <a:tbl>
              <a:tblPr firstRow="1" bandRow="1">
                <a:tableStyleId>{5C22544A-7EE6-4342-B048-85BDC9FD1C3A}</a:tableStyleId>
              </a:tblPr>
              <a:tblGrid>
                <a:gridCol w="619040">
                  <a:extLst>
                    <a:ext uri="{9D8B030D-6E8A-4147-A177-3AD203B41FA5}">
                      <a16:colId xmlns:a16="http://schemas.microsoft.com/office/drawing/2014/main" val="20000"/>
                    </a:ext>
                  </a:extLst>
                </a:gridCol>
                <a:gridCol w="1118674">
                  <a:extLst>
                    <a:ext uri="{9D8B030D-6E8A-4147-A177-3AD203B41FA5}">
                      <a16:colId xmlns:a16="http://schemas.microsoft.com/office/drawing/2014/main" val="20001"/>
                    </a:ext>
                  </a:extLst>
                </a:gridCol>
                <a:gridCol w="1996981">
                  <a:extLst>
                    <a:ext uri="{9D8B030D-6E8A-4147-A177-3AD203B41FA5}">
                      <a16:colId xmlns:a16="http://schemas.microsoft.com/office/drawing/2014/main" val="20002"/>
                    </a:ext>
                  </a:extLst>
                </a:gridCol>
                <a:gridCol w="3075159">
                  <a:extLst>
                    <a:ext uri="{9D8B030D-6E8A-4147-A177-3AD203B41FA5}">
                      <a16:colId xmlns:a16="http://schemas.microsoft.com/office/drawing/2014/main" val="20003"/>
                    </a:ext>
                  </a:extLst>
                </a:gridCol>
                <a:gridCol w="4510410">
                  <a:extLst>
                    <a:ext uri="{9D8B030D-6E8A-4147-A177-3AD203B41FA5}">
                      <a16:colId xmlns:a16="http://schemas.microsoft.com/office/drawing/2014/main" val="20004"/>
                    </a:ext>
                  </a:extLst>
                </a:gridCol>
              </a:tblGrid>
              <a:tr h="83968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itchFamily="18" charset="0"/>
                          <a:cs typeface="Times New Roman" pitchFamily="18" charset="0"/>
                        </a:rPr>
                        <a:t>S. No</a:t>
                      </a:r>
                    </a:p>
                    <a:p>
                      <a:endParaRPr lang="en-US" dirty="0">
                        <a:latin typeface="Times New Roman" pitchFamily="18" charset="0"/>
                        <a:cs typeface="Times New Roman" pitchFamily="18" charset="0"/>
                      </a:endParaRPr>
                    </a:p>
                  </a:txBody>
                  <a:tcPr/>
                </a:tc>
                <a:tc>
                  <a:txBody>
                    <a:bodyPr/>
                    <a:lstStyle/>
                    <a:p>
                      <a:r>
                        <a:rPr lang="en-US" dirty="0">
                          <a:latin typeface="Times New Roman" pitchFamily="18" charset="0"/>
                          <a:cs typeface="Times New Roman" pitchFamily="18" charset="0"/>
                        </a:rPr>
                        <a:t>Year</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itchFamily="18" charset="0"/>
                          <a:cs typeface="Times New Roman" pitchFamily="18" charset="0"/>
                        </a:rPr>
                        <a:t>Author</a:t>
                      </a:r>
                    </a:p>
                    <a:p>
                      <a:endParaRPr lang="en-US"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itchFamily="18" charset="0"/>
                          <a:cs typeface="Times New Roman" pitchFamily="18" charset="0"/>
                        </a:rPr>
                        <a:t>Title of the paper</a:t>
                      </a:r>
                    </a:p>
                    <a:p>
                      <a:pPr marL="0" marR="0" indent="0" algn="ctr" defTabSz="914400" rtl="0" eaLnBrk="1" fontAlgn="auto" latinLnBrk="0" hangingPunct="1">
                        <a:lnSpc>
                          <a:spcPct val="100000"/>
                        </a:lnSpc>
                        <a:spcBef>
                          <a:spcPts val="0"/>
                        </a:spcBef>
                        <a:spcAft>
                          <a:spcPts val="0"/>
                        </a:spcAft>
                        <a:buClrTx/>
                        <a:buSzTx/>
                        <a:buFontTx/>
                        <a:buNone/>
                        <a:tabLst/>
                        <a:defRPr/>
                      </a:pPr>
                      <a:r>
                        <a:rPr lang="en-US" baseline="0" dirty="0">
                          <a:latin typeface="Times New Roman" pitchFamily="18" charset="0"/>
                          <a:cs typeface="Times New Roman" pitchFamily="18" charset="0"/>
                        </a:rPr>
                        <a:t> </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txBody>
                  <a:tcPr/>
                </a:tc>
                <a:tc>
                  <a:txBody>
                    <a:bodyPr/>
                    <a:lstStyle/>
                    <a:p>
                      <a:pPr algn="ctr"/>
                      <a:r>
                        <a:rPr lang="en-US" dirty="0">
                          <a:latin typeface="Times New Roman" pitchFamily="18" charset="0"/>
                          <a:cs typeface="Times New Roman" pitchFamily="18" charset="0"/>
                        </a:rPr>
                        <a:t>Description</a:t>
                      </a:r>
                    </a:p>
                  </a:txBody>
                  <a:tcPr/>
                </a:tc>
                <a:extLst>
                  <a:ext uri="{0D108BD9-81ED-4DB2-BD59-A6C34878D82A}">
                    <a16:rowId xmlns:a16="http://schemas.microsoft.com/office/drawing/2014/main" val="10000"/>
                  </a:ext>
                </a:extLst>
              </a:tr>
              <a:tr h="2099209">
                <a:tc>
                  <a:txBody>
                    <a:bodyPr/>
                    <a:lstStyle/>
                    <a:p>
                      <a:r>
                        <a:rPr lang="en-IN" dirty="0" smtClean="0">
                          <a:solidFill>
                            <a:schemeClr val="tx1"/>
                          </a:solidFill>
                          <a:latin typeface="Times New Roman" panose="02020603050405020304" pitchFamily="18" charset="0"/>
                          <a:cs typeface="Times New Roman" panose="02020603050405020304" pitchFamily="18" charset="0"/>
                        </a:rPr>
                        <a:t>7</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nSpc>
                          <a:spcPct val="150000"/>
                        </a:lnSpc>
                      </a:pPr>
                      <a:r>
                        <a:rPr lang="en-IN" b="0" dirty="0" smtClean="0">
                          <a:solidFill>
                            <a:schemeClr val="tx1"/>
                          </a:solidFill>
                          <a:latin typeface="Times New Roman" pitchFamily="18" charset="0"/>
                          <a:cs typeface="Times New Roman" pitchFamily="18" charset="0"/>
                        </a:rPr>
                        <a:t>2018</a:t>
                      </a:r>
                      <a:endParaRPr lang="en-US" b="0" dirty="0">
                        <a:solidFill>
                          <a:schemeClr val="tx1"/>
                        </a:solidFill>
                        <a:latin typeface="Times New Roman" pitchFamily="18" charset="0"/>
                        <a:cs typeface="Times New Roman" pitchFamily="18" charset="0"/>
                      </a:endParaRPr>
                    </a:p>
                  </a:txBody>
                  <a:tcPr/>
                </a:tc>
                <a:tc>
                  <a:txBody>
                    <a:bodyPr/>
                    <a:lstStyle/>
                    <a:p>
                      <a:pPr>
                        <a:lnSpc>
                          <a:spcPct val="150000"/>
                        </a:lnSpc>
                      </a:pPr>
                      <a:r>
                        <a:rPr lang="en-US" dirty="0" smtClean="0">
                          <a:solidFill>
                            <a:schemeClr val="tx1"/>
                          </a:solidFill>
                          <a:latin typeface="Times New Roman" pitchFamily="18" charset="0"/>
                          <a:cs typeface="Times New Roman" pitchFamily="18" charset="0"/>
                        </a:rPr>
                        <a:t>R . </a:t>
                      </a:r>
                      <a:r>
                        <a:rPr lang="en-US" dirty="0" err="1" smtClean="0">
                          <a:solidFill>
                            <a:schemeClr val="tx1"/>
                          </a:solidFill>
                          <a:latin typeface="Times New Roman" pitchFamily="18" charset="0"/>
                          <a:cs typeface="Times New Roman" pitchFamily="18" charset="0"/>
                        </a:rPr>
                        <a:t>sawant</a:t>
                      </a:r>
                      <a:r>
                        <a:rPr lang="en-US" dirty="0" smtClean="0">
                          <a:solidFill>
                            <a:schemeClr val="tx1"/>
                          </a:solidFill>
                          <a:latin typeface="Times New Roman" pitchFamily="18" charset="0"/>
                          <a:cs typeface="Times New Roman" pitchFamily="18" charset="0"/>
                        </a:rPr>
                        <a:t> , </a:t>
                      </a:r>
                    </a:p>
                    <a:p>
                      <a:pPr>
                        <a:lnSpc>
                          <a:spcPct val="150000"/>
                        </a:lnSpc>
                      </a:pPr>
                      <a:r>
                        <a:rPr lang="en-US" dirty="0" smtClean="0">
                          <a:solidFill>
                            <a:schemeClr val="tx1"/>
                          </a:solidFill>
                          <a:latin typeface="Times New Roman" pitchFamily="18" charset="0"/>
                          <a:cs typeface="Times New Roman" pitchFamily="18" charset="0"/>
                        </a:rPr>
                        <a:t>Y. </a:t>
                      </a:r>
                      <a:r>
                        <a:rPr lang="en-US" dirty="0" err="1" smtClean="0">
                          <a:solidFill>
                            <a:schemeClr val="tx1"/>
                          </a:solidFill>
                          <a:latin typeface="Times New Roman" pitchFamily="18" charset="0"/>
                          <a:cs typeface="Times New Roman" pitchFamily="18" charset="0"/>
                        </a:rPr>
                        <a:t>Jangid</a:t>
                      </a:r>
                      <a:r>
                        <a:rPr lang="en-US" dirty="0" smtClean="0">
                          <a:solidFill>
                            <a:schemeClr val="tx1"/>
                          </a:solidFill>
                          <a:latin typeface="Times New Roman" pitchFamily="18" charset="0"/>
                          <a:cs typeface="Times New Roman" pitchFamily="18" charset="0"/>
                        </a:rPr>
                        <a:t> , </a:t>
                      </a:r>
                    </a:p>
                    <a:p>
                      <a:pPr>
                        <a:lnSpc>
                          <a:spcPct val="150000"/>
                        </a:lnSpc>
                      </a:pPr>
                      <a:r>
                        <a:rPr lang="en-US" dirty="0" smtClean="0">
                          <a:solidFill>
                            <a:schemeClr val="tx1"/>
                          </a:solidFill>
                          <a:latin typeface="Times New Roman" pitchFamily="18" charset="0"/>
                          <a:cs typeface="Times New Roman" pitchFamily="18" charset="0"/>
                        </a:rPr>
                        <a:t>T. Tiwari, S. Jain, </a:t>
                      </a:r>
                    </a:p>
                    <a:p>
                      <a:pPr>
                        <a:lnSpc>
                          <a:spcPct val="150000"/>
                        </a:lnSpc>
                      </a:pPr>
                      <a:r>
                        <a:rPr lang="en-US" dirty="0" smtClean="0">
                          <a:solidFill>
                            <a:schemeClr val="tx1"/>
                          </a:solidFill>
                          <a:latin typeface="Times New Roman" pitchFamily="18" charset="0"/>
                          <a:cs typeface="Times New Roman" pitchFamily="18" charset="0"/>
                        </a:rPr>
                        <a:t> A. Gupta</a:t>
                      </a:r>
                      <a:endParaRPr lang="en-US" dirty="0">
                        <a:solidFill>
                          <a:schemeClr val="tx1"/>
                        </a:solidFill>
                        <a:latin typeface="Times New Roman" pitchFamily="18" charset="0"/>
                        <a:cs typeface="Times New Roman" pitchFamily="18" charset="0"/>
                      </a:endParaRPr>
                    </a:p>
                  </a:txBody>
                  <a:tcPr/>
                </a:tc>
                <a:tc>
                  <a:txBody>
                    <a:bodyPr/>
                    <a:lstStyle/>
                    <a:p>
                      <a:pPr>
                        <a:lnSpc>
                          <a:spcPct val="150000"/>
                        </a:lnSpc>
                      </a:pPr>
                      <a:r>
                        <a:rPr lang="en-US" dirty="0" smtClean="0">
                          <a:solidFill>
                            <a:schemeClr val="tx1"/>
                          </a:solidFill>
                          <a:latin typeface="Times New Roman" pitchFamily="18" charset="0"/>
                          <a:cs typeface="Times New Roman" pitchFamily="18" charset="0"/>
                        </a:rPr>
                        <a:t>Comprehensive analysis of housing price prediction in</a:t>
                      </a:r>
                    </a:p>
                    <a:p>
                      <a:pPr>
                        <a:lnSpc>
                          <a:spcPct val="150000"/>
                        </a:lnSpc>
                      </a:pPr>
                      <a:r>
                        <a:rPr lang="en-US" dirty="0" smtClean="0">
                          <a:solidFill>
                            <a:schemeClr val="tx1"/>
                          </a:solidFill>
                          <a:latin typeface="Times New Roman" pitchFamily="18" charset="0"/>
                          <a:cs typeface="Times New Roman" pitchFamily="18" charset="0"/>
                        </a:rPr>
                        <a:t>Pune using multi-featured random forest approach.</a:t>
                      </a:r>
                      <a:endParaRPr lang="en-US" dirty="0">
                        <a:solidFill>
                          <a:schemeClr val="tx1"/>
                        </a:solidFill>
                        <a:latin typeface="Times New Roman" pitchFamily="18" charset="0"/>
                        <a:cs typeface="Times New Roman" pitchFamily="18" charset="0"/>
                      </a:endParaRPr>
                    </a:p>
                  </a:txBody>
                  <a:tcPr/>
                </a:tc>
                <a:tc>
                  <a:txBody>
                    <a:bodyPr/>
                    <a:lstStyle/>
                    <a:p>
                      <a:pPr>
                        <a:lnSpc>
                          <a:spcPct val="150000"/>
                        </a:lnSpc>
                      </a:pP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House price prediction can help the developer determine the selling price of a house and can help the customer to arrange the right time to purchase a house. There are three factors that influence the price of a house which include physical conditions, concept and location.</a:t>
                      </a:r>
                      <a:endParaRPr lang="en-US" sz="16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2099209">
                <a:tc>
                  <a:txBody>
                    <a:bodyPr/>
                    <a:lstStyle/>
                    <a:p>
                      <a:r>
                        <a:rPr lang="en-IN" dirty="0" smtClean="0">
                          <a:solidFill>
                            <a:schemeClr val="tx1"/>
                          </a:solidFill>
                          <a:latin typeface="Times New Roman" panose="02020603050405020304" pitchFamily="18" charset="0"/>
                          <a:cs typeface="Times New Roman" panose="02020603050405020304" pitchFamily="18" charset="0"/>
                        </a:rPr>
                        <a:t>8</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nSpc>
                          <a:spcPct val="150000"/>
                        </a:lnSpc>
                      </a:pPr>
                      <a:r>
                        <a:rPr lang="en-IN" dirty="0" smtClean="0">
                          <a:solidFill>
                            <a:schemeClr val="tx1"/>
                          </a:solidFill>
                          <a:latin typeface="Times New Roman" pitchFamily="18" charset="0"/>
                          <a:cs typeface="Times New Roman" pitchFamily="18" charset="0"/>
                        </a:rPr>
                        <a:t>2016</a:t>
                      </a:r>
                      <a:endParaRPr lang="en-US" dirty="0">
                        <a:solidFill>
                          <a:schemeClr val="tx1"/>
                        </a:solidFill>
                        <a:latin typeface="Times New Roman" pitchFamily="18" charset="0"/>
                        <a:cs typeface="Times New Roman" pitchFamily="18" charset="0"/>
                      </a:endParaRPr>
                    </a:p>
                  </a:txBody>
                  <a:tcPr/>
                </a:tc>
                <a:tc>
                  <a:txBody>
                    <a:bodyPr/>
                    <a:lstStyle/>
                    <a:p>
                      <a:pPr>
                        <a:lnSpc>
                          <a:spcPct val="150000"/>
                        </a:lnSpc>
                      </a:pPr>
                      <a:r>
                        <a:rPr lang="en-US" dirty="0" smtClean="0">
                          <a:solidFill>
                            <a:schemeClr val="tx1"/>
                          </a:solidFill>
                          <a:latin typeface="Times New Roman" pitchFamily="18" charset="0"/>
                          <a:cs typeface="Times New Roman" pitchFamily="18" charset="0"/>
                        </a:rPr>
                        <a:t>W. T. Lim, </a:t>
                      </a:r>
                    </a:p>
                    <a:p>
                      <a:pPr>
                        <a:lnSpc>
                          <a:spcPct val="150000"/>
                        </a:lnSpc>
                      </a:pPr>
                      <a:r>
                        <a:rPr lang="en-US" dirty="0" smtClean="0">
                          <a:solidFill>
                            <a:schemeClr val="tx1"/>
                          </a:solidFill>
                          <a:latin typeface="Times New Roman" pitchFamily="18" charset="0"/>
                          <a:cs typeface="Times New Roman" pitchFamily="18" charset="0"/>
                        </a:rPr>
                        <a:t>L. Wang, </a:t>
                      </a:r>
                    </a:p>
                    <a:p>
                      <a:pPr>
                        <a:lnSpc>
                          <a:spcPct val="150000"/>
                        </a:lnSpc>
                      </a:pPr>
                      <a:r>
                        <a:rPr lang="en-US" dirty="0" smtClean="0">
                          <a:solidFill>
                            <a:schemeClr val="tx1"/>
                          </a:solidFill>
                          <a:latin typeface="Times New Roman" pitchFamily="18" charset="0"/>
                          <a:cs typeface="Times New Roman" pitchFamily="18" charset="0"/>
                        </a:rPr>
                        <a:t>Y. Wang, </a:t>
                      </a:r>
                    </a:p>
                    <a:p>
                      <a:pPr>
                        <a:lnSpc>
                          <a:spcPct val="150000"/>
                        </a:lnSpc>
                      </a:pPr>
                      <a:r>
                        <a:rPr lang="en-US" dirty="0" smtClean="0">
                          <a:solidFill>
                            <a:schemeClr val="tx1"/>
                          </a:solidFill>
                          <a:latin typeface="Times New Roman" pitchFamily="18" charset="0"/>
                          <a:cs typeface="Times New Roman" pitchFamily="18" charset="0"/>
                        </a:rPr>
                        <a:t>Q. Chang</a:t>
                      </a:r>
                      <a:endParaRPr lang="en-US" dirty="0">
                        <a:solidFill>
                          <a:schemeClr val="tx1"/>
                        </a:solidFill>
                        <a:latin typeface="Times New Roman" pitchFamily="18" charset="0"/>
                        <a:cs typeface="Times New Roman" pitchFamily="18" charset="0"/>
                      </a:endParaRPr>
                    </a:p>
                  </a:txBody>
                  <a:tcPr/>
                </a:tc>
                <a:tc>
                  <a:txBody>
                    <a:bodyPr/>
                    <a:lstStyle/>
                    <a:p>
                      <a:pPr>
                        <a:lnSpc>
                          <a:spcPct val="150000"/>
                        </a:lnSpc>
                      </a:pPr>
                      <a:r>
                        <a:rPr lang="en-US" b="0" dirty="0" smtClean="0">
                          <a:solidFill>
                            <a:schemeClr val="tx1"/>
                          </a:solidFill>
                          <a:latin typeface="Times New Roman" pitchFamily="18" charset="0"/>
                          <a:cs typeface="Times New Roman" pitchFamily="18" charset="0"/>
                        </a:rPr>
                        <a:t>Housing price prediction </a:t>
                      </a:r>
                    </a:p>
                    <a:p>
                      <a:pPr>
                        <a:lnSpc>
                          <a:spcPct val="150000"/>
                        </a:lnSpc>
                      </a:pPr>
                      <a:r>
                        <a:rPr lang="en-US" b="0" dirty="0" smtClean="0">
                          <a:solidFill>
                            <a:schemeClr val="tx1"/>
                          </a:solidFill>
                          <a:latin typeface="Times New Roman" pitchFamily="18" charset="0"/>
                          <a:cs typeface="Times New Roman" pitchFamily="18" charset="0"/>
                        </a:rPr>
                        <a:t>using neural networks.</a:t>
                      </a:r>
                      <a:endParaRPr lang="en-US" b="0" dirty="0">
                        <a:solidFill>
                          <a:schemeClr val="tx1"/>
                        </a:solidFill>
                        <a:latin typeface="Times New Roman" pitchFamily="18" charset="0"/>
                        <a:cs typeface="Times New Roman" pitchFamily="18" charset="0"/>
                      </a:endParaRPr>
                    </a:p>
                  </a:txBody>
                  <a:tcPr/>
                </a:tc>
                <a:tc>
                  <a:txBody>
                    <a:bodyPr/>
                    <a:lstStyle/>
                    <a:p>
                      <a:pPr>
                        <a:lnSpc>
                          <a:spcPct val="150000"/>
                        </a:lnSpc>
                      </a:pP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Neural networks work better at predictive analytics because of the hidden layers. Linear regression models use only input and output nodes to make predictions. The neural network also uses the hidden layer to make predictions more accurate. That's because it 'learns' the way a human does.</a:t>
                      </a:r>
                      <a:endParaRPr lang="en-US" sz="1600" b="0" i="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bl>
          </a:graphicData>
        </a:graphic>
      </p:graphicFrame>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7142" y="28104"/>
            <a:ext cx="2934878" cy="81107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5031486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
  <TotalTime>301</TotalTime>
  <Words>1198</Words>
  <Application>Microsoft Office PowerPoint</Application>
  <PresentationFormat>Widescreen</PresentationFormat>
  <Paragraphs>148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Times New Roman</vt:lpstr>
      <vt:lpstr>Tw Cen MT</vt:lpstr>
      <vt:lpstr>Verdana</vt:lpstr>
      <vt:lpstr>Wingdings</vt:lpstr>
      <vt:lpstr>Droplet</vt:lpstr>
      <vt:lpstr>DREAM HOME🏠 HOUSE PRICE PREDICTION SYSTEM 💻</vt:lpstr>
      <vt:lpstr>AGENDA</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creator>RAJNISH KUMAR</dc:creator>
  <cp:lastModifiedBy>RAJNISH KUMAR</cp:lastModifiedBy>
  <cp:revision>43</cp:revision>
  <dcterms:created xsi:type="dcterms:W3CDTF">2023-03-06T15:57:26Z</dcterms:created>
  <dcterms:modified xsi:type="dcterms:W3CDTF">2023-05-05T11:10:59Z</dcterms:modified>
</cp:coreProperties>
</file>