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6" r:id="rId17"/>
    <p:sldId id="1294" r:id="rId18"/>
    <p:sldId id="1295"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Swetha E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au311121205055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 </a:t>
            </a:r>
            <a:r>
              <a:rPr lang="en-US" sz="1100" b="0" i="0" u="none" strike="noStrike" cap="none" dirty="0" err="1">
                <a:solidFill>
                  <a:schemeClr val="tx1"/>
                </a:solidFill>
                <a:latin typeface="Arial"/>
                <a:ea typeface="Arial"/>
                <a:cs typeface="Arial"/>
                <a:sym typeface="Arial"/>
              </a:rPr>
              <a:t>Icam</a:t>
            </a:r>
            <a:r>
              <a:rPr lang="en-US" sz="1100" b="0" i="0" u="none" strike="noStrike" cap="none" dirty="0">
                <a:solidFill>
                  <a:schemeClr val="tx1"/>
                </a:solidFill>
                <a:latin typeface="Arial"/>
                <a:ea typeface="Arial"/>
                <a:cs typeface="Arial"/>
                <a:sym typeface="Arial"/>
              </a:rPr>
              <a:t> College </a:t>
            </a:r>
            <a:r>
              <a:rPr lang="en-US" sz="1100" dirty="0">
                <a:solidFill>
                  <a:schemeClr val="tx1"/>
                </a:solidFill>
              </a:rPr>
              <a:t>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04090" cy="38229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US" sz="1500" b="1" dirty="0">
                <a:effectLst/>
                <a:latin typeface="Times New Roman" panose="02020603050405020304" pitchFamily="18" charset="0"/>
                <a:cs typeface="Times New Roman" panose="02020603050405020304" pitchFamily="18" charset="0"/>
              </a:rPr>
              <a:t>Model Overview</a:t>
            </a:r>
            <a:br>
              <a:rPr lang="en-US" sz="1500" b="1" dirty="0">
                <a:effectLst/>
                <a:latin typeface="Times New Roman" panose="02020603050405020304" pitchFamily="18" charset="0"/>
                <a:cs typeface="Times New Roman" panose="02020603050405020304" pitchFamily="18" charset="0"/>
              </a:rPr>
            </a:br>
            <a:r>
              <a:rPr lang="en-US" sz="1500" b="1"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The music application uses a combination of machine learning algorithms to analyze user data and provide personalized recommendations. The model is trained on a large dataset of user listening history and behavior, and uses this information to predict which songs and artists are most likely to be of interest to each individual user.</a:t>
            </a:r>
            <a:br>
              <a:rPr lang="en-US" sz="1500" dirty="0">
                <a:effectLst/>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en-US" sz="1500" b="1" dirty="0">
                <a:effectLst/>
                <a:latin typeface="Times New Roman" panose="02020603050405020304" pitchFamily="18" charset="0"/>
                <a:cs typeface="Times New Roman" panose="02020603050405020304" pitchFamily="18" charset="0"/>
              </a:rPr>
              <a:t>Results</a:t>
            </a:r>
            <a:br>
              <a:rPr lang="en-US" sz="1500" b="1"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The model has been successful in providing accurate and relevant recommendations to users, resulting in increased engagement and satisfaction. Additionally, the model has been able to identify new and emerging artists and genres, providing users with a wider range of music options.</a:t>
            </a:r>
            <a:br>
              <a:rPr lang="en-US" sz="1500"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39D52AFC-2F92-2036-DDDA-84D8839DFEAF}"/>
              </a:ext>
            </a:extLst>
          </p:cNvPr>
          <p:cNvPicPr>
            <a:picLocks noChangeAspect="1"/>
          </p:cNvPicPr>
          <p:nvPr/>
        </p:nvPicPr>
        <p:blipFill>
          <a:blip r:embed="rId2"/>
          <a:stretch>
            <a:fillRect/>
          </a:stretch>
        </p:blipFill>
        <p:spPr>
          <a:xfrm>
            <a:off x="1843669" y="1098840"/>
            <a:ext cx="5642517" cy="3030516"/>
          </a:xfrm>
          <a:prstGeom prst="rect">
            <a:avLst/>
          </a:prstGeom>
        </p:spPr>
      </p:pic>
      <p:sp>
        <p:nvSpPr>
          <p:cNvPr id="7" name="TextBox 6">
            <a:extLst>
              <a:ext uri="{FF2B5EF4-FFF2-40B4-BE49-F238E27FC236}">
                <a16:creationId xmlns:a16="http://schemas.microsoft.com/office/drawing/2014/main" id="{9938BFEF-AF08-10FB-B8C3-6240880CE8DD}"/>
              </a:ext>
            </a:extLst>
          </p:cNvPr>
          <p:cNvSpPr txBox="1"/>
          <p:nvPr/>
        </p:nvSpPr>
        <p:spPr>
          <a:xfrm>
            <a:off x="943344" y="4268748"/>
            <a:ext cx="7635798" cy="523220"/>
          </a:xfrm>
          <a:prstGeom prst="rect">
            <a:avLst/>
          </a:prstGeom>
          <a:noFill/>
        </p:spPr>
        <p:txBody>
          <a:bodyPr wrap="square" rtlCol="0">
            <a:spAutoFit/>
          </a:bodyPr>
          <a:lstStyle/>
          <a:p>
            <a:r>
              <a:rPr lang="en-US" b="0" i="0" dirty="0">
                <a:solidFill>
                  <a:srgbClr val="0D0D0D"/>
                </a:solidFill>
                <a:effectLst/>
                <a:highlight>
                  <a:srgbClr val="FFFFFF"/>
                </a:highlight>
                <a:latin typeface="Söhne"/>
              </a:rPr>
              <a:t>Discover new music easily. Explore trending tracks, personalized recommendations based on your listening history, and featured playlists tailored to your taste.</a:t>
            </a:r>
            <a:endParaRPr lang="en-IN" dirty="0"/>
          </a:p>
        </p:txBody>
      </p:sp>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All-Songs-Page</a:t>
            </a:r>
          </a:p>
        </p:txBody>
      </p:sp>
      <p:pic>
        <p:nvPicPr>
          <p:cNvPr id="4" name="Picture 3">
            <a:extLst>
              <a:ext uri="{FF2B5EF4-FFF2-40B4-BE49-F238E27FC236}">
                <a16:creationId xmlns:a16="http://schemas.microsoft.com/office/drawing/2014/main" id="{92D41568-DB94-E1E3-31A3-11E810367B38}"/>
              </a:ext>
            </a:extLst>
          </p:cNvPr>
          <p:cNvPicPr>
            <a:picLocks noChangeAspect="1"/>
          </p:cNvPicPr>
          <p:nvPr/>
        </p:nvPicPr>
        <p:blipFill>
          <a:blip r:embed="rId2"/>
          <a:stretch>
            <a:fillRect/>
          </a:stretch>
        </p:blipFill>
        <p:spPr>
          <a:xfrm>
            <a:off x="1687550" y="1110130"/>
            <a:ext cx="5932449" cy="3090163"/>
          </a:xfrm>
          <a:prstGeom prst="rect">
            <a:avLst/>
          </a:prstGeom>
        </p:spPr>
      </p:pic>
      <p:sp>
        <p:nvSpPr>
          <p:cNvPr id="5" name="TextBox 4">
            <a:extLst>
              <a:ext uri="{FF2B5EF4-FFF2-40B4-BE49-F238E27FC236}">
                <a16:creationId xmlns:a16="http://schemas.microsoft.com/office/drawing/2014/main" id="{85D646C6-08FD-DE81-5148-0AC9686341E4}"/>
              </a:ext>
            </a:extLst>
          </p:cNvPr>
          <p:cNvSpPr txBox="1"/>
          <p:nvPr/>
        </p:nvSpPr>
        <p:spPr>
          <a:xfrm>
            <a:off x="825190" y="4326673"/>
            <a:ext cx="7367239" cy="523220"/>
          </a:xfrm>
          <a:prstGeom prst="rect">
            <a:avLst/>
          </a:prstGeom>
          <a:noFill/>
        </p:spPr>
        <p:txBody>
          <a:bodyPr wrap="square" rtlCol="0">
            <a:spAutoFit/>
          </a:bodyPr>
          <a:lstStyle/>
          <a:p>
            <a:r>
              <a:rPr lang="en-US" b="0" i="0" dirty="0">
                <a:solidFill>
                  <a:srgbClr val="0D0D0D"/>
                </a:solidFill>
                <a:effectLst/>
                <a:highlight>
                  <a:srgbClr val="FFFFFF"/>
                </a:highlight>
                <a:latin typeface="Söhne"/>
              </a:rPr>
              <a:t>Your comprehensive music library at a glance. Browse, explore, and discover all available tracks in one centralized location. Filter songs by genre, language, artist, or release date.</a:t>
            </a:r>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Details-Page</a:t>
            </a:r>
          </a:p>
        </p:txBody>
      </p:sp>
      <p:pic>
        <p:nvPicPr>
          <p:cNvPr id="4" name="Picture 3">
            <a:extLst>
              <a:ext uri="{FF2B5EF4-FFF2-40B4-BE49-F238E27FC236}">
                <a16:creationId xmlns:a16="http://schemas.microsoft.com/office/drawing/2014/main" id="{3EFCF1F1-6C1F-BE35-3177-B29D40B9ACD1}"/>
              </a:ext>
            </a:extLst>
          </p:cNvPr>
          <p:cNvPicPr>
            <a:picLocks noChangeAspect="1"/>
          </p:cNvPicPr>
          <p:nvPr/>
        </p:nvPicPr>
        <p:blipFill>
          <a:blip r:embed="rId2"/>
          <a:stretch>
            <a:fillRect/>
          </a:stretch>
        </p:blipFill>
        <p:spPr>
          <a:xfrm>
            <a:off x="1578717" y="1141970"/>
            <a:ext cx="5986565" cy="3028585"/>
          </a:xfrm>
          <a:prstGeom prst="rect">
            <a:avLst/>
          </a:prstGeom>
        </p:spPr>
      </p:pic>
      <p:sp>
        <p:nvSpPr>
          <p:cNvPr id="5" name="TextBox 4">
            <a:extLst>
              <a:ext uri="{FF2B5EF4-FFF2-40B4-BE49-F238E27FC236}">
                <a16:creationId xmlns:a16="http://schemas.microsoft.com/office/drawing/2014/main" id="{4D4590A0-4CA1-DBA5-B6C5-AC09DF5408CE}"/>
              </a:ext>
            </a:extLst>
          </p:cNvPr>
          <p:cNvSpPr txBox="1"/>
          <p:nvPr/>
        </p:nvSpPr>
        <p:spPr>
          <a:xfrm>
            <a:off x="780585" y="4304371"/>
            <a:ext cx="7886430" cy="523220"/>
          </a:xfrm>
          <a:prstGeom prst="rect">
            <a:avLst/>
          </a:prstGeom>
          <a:noFill/>
        </p:spPr>
        <p:txBody>
          <a:bodyPr wrap="square" rtlCol="0">
            <a:spAutoFit/>
          </a:bodyPr>
          <a:lstStyle/>
          <a:p>
            <a:r>
              <a:rPr lang="en-US" b="0" i="0" dirty="0">
                <a:solidFill>
                  <a:srgbClr val="0D0D0D"/>
                </a:solidFill>
                <a:effectLst/>
                <a:highlight>
                  <a:srgbClr val="FFFFFF"/>
                </a:highlight>
                <a:latin typeface="Söhne"/>
              </a:rPr>
              <a:t>Dive deeper into your favorite songs. Access lyrics, artist biographies, related tracks, album details, and even concert information to fully immerse yourself in the music experience.</a:t>
            </a:r>
            <a:endParaRPr lang="en-IN" dirty="0"/>
          </a:p>
        </p:txBody>
      </p:sp>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Favorites-Page</a:t>
            </a:r>
          </a:p>
        </p:txBody>
      </p:sp>
      <p:pic>
        <p:nvPicPr>
          <p:cNvPr id="4" name="Picture 3">
            <a:extLst>
              <a:ext uri="{FF2B5EF4-FFF2-40B4-BE49-F238E27FC236}">
                <a16:creationId xmlns:a16="http://schemas.microsoft.com/office/drawing/2014/main" id="{CCB0EBA3-A6C4-C7BD-9F9B-114A04992CB8}"/>
              </a:ext>
            </a:extLst>
          </p:cNvPr>
          <p:cNvPicPr>
            <a:picLocks noChangeAspect="1"/>
          </p:cNvPicPr>
          <p:nvPr/>
        </p:nvPicPr>
        <p:blipFill rotWithShape="1">
          <a:blip r:embed="rId2"/>
          <a:srcRect b="14689"/>
          <a:stretch/>
        </p:blipFill>
        <p:spPr>
          <a:xfrm>
            <a:off x="1703940" y="1196638"/>
            <a:ext cx="5735669" cy="2602211"/>
          </a:xfrm>
          <a:prstGeom prst="rect">
            <a:avLst/>
          </a:prstGeom>
        </p:spPr>
      </p:pic>
      <p:sp>
        <p:nvSpPr>
          <p:cNvPr id="5" name="TextBox 4">
            <a:extLst>
              <a:ext uri="{FF2B5EF4-FFF2-40B4-BE49-F238E27FC236}">
                <a16:creationId xmlns:a16="http://schemas.microsoft.com/office/drawing/2014/main" id="{91AE4BCF-A985-CEAE-E4E5-77A6ABF6780F}"/>
              </a:ext>
            </a:extLst>
          </p:cNvPr>
          <p:cNvSpPr txBox="1"/>
          <p:nvPr/>
        </p:nvSpPr>
        <p:spPr>
          <a:xfrm>
            <a:off x="826389" y="4137461"/>
            <a:ext cx="8162692" cy="523220"/>
          </a:xfrm>
          <a:prstGeom prst="rect">
            <a:avLst/>
          </a:prstGeom>
          <a:noFill/>
        </p:spPr>
        <p:txBody>
          <a:bodyPr wrap="square" rtlCol="0">
            <a:spAutoFit/>
          </a:bodyPr>
          <a:lstStyle/>
          <a:p>
            <a:r>
              <a:rPr lang="en-US" b="0" i="0" dirty="0">
                <a:solidFill>
                  <a:srgbClr val="0D0D0D"/>
                </a:solidFill>
                <a:effectLst/>
                <a:highlight>
                  <a:srgbClr val="FFFFFF"/>
                </a:highlight>
                <a:latin typeface="Söhne"/>
              </a:rPr>
              <a:t>Your music sanctuary. Access, manage, and enjoy all your beloved tracks in one convenient place. Easily add or remove songs, create custom playlists, and organize your music collection according to your preferences.</a:t>
            </a:r>
            <a:endParaRPr lang="en-IN" dirty="0"/>
          </a:p>
        </p:txBody>
      </p:sp>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Playlist-Page</a:t>
            </a:r>
          </a:p>
        </p:txBody>
      </p:sp>
      <p:pic>
        <p:nvPicPr>
          <p:cNvPr id="4" name="Picture 3">
            <a:extLst>
              <a:ext uri="{FF2B5EF4-FFF2-40B4-BE49-F238E27FC236}">
                <a16:creationId xmlns:a16="http://schemas.microsoft.com/office/drawing/2014/main" id="{F07DCF24-7CE0-6AA9-6922-36002B3ACB11}"/>
              </a:ext>
            </a:extLst>
          </p:cNvPr>
          <p:cNvPicPr>
            <a:picLocks noChangeAspect="1"/>
          </p:cNvPicPr>
          <p:nvPr/>
        </p:nvPicPr>
        <p:blipFill rotWithShape="1">
          <a:blip r:embed="rId2"/>
          <a:srcRect b="13879"/>
          <a:stretch/>
        </p:blipFill>
        <p:spPr>
          <a:xfrm>
            <a:off x="1532724" y="1132185"/>
            <a:ext cx="6078551" cy="2845083"/>
          </a:xfrm>
          <a:prstGeom prst="rect">
            <a:avLst/>
          </a:prstGeom>
        </p:spPr>
      </p:pic>
      <p:sp>
        <p:nvSpPr>
          <p:cNvPr id="5" name="TextBox 4">
            <a:extLst>
              <a:ext uri="{FF2B5EF4-FFF2-40B4-BE49-F238E27FC236}">
                <a16:creationId xmlns:a16="http://schemas.microsoft.com/office/drawing/2014/main" id="{96ED48F7-1D85-367C-7A08-B5EA6E011B37}"/>
              </a:ext>
            </a:extLst>
          </p:cNvPr>
          <p:cNvSpPr txBox="1"/>
          <p:nvPr/>
        </p:nvSpPr>
        <p:spPr>
          <a:xfrm>
            <a:off x="892098" y="4096655"/>
            <a:ext cx="7622892" cy="738664"/>
          </a:xfrm>
          <a:prstGeom prst="rect">
            <a:avLst/>
          </a:prstGeom>
          <a:noFill/>
        </p:spPr>
        <p:txBody>
          <a:bodyPr wrap="square" rtlCol="0">
            <a:spAutoFit/>
          </a:bodyPr>
          <a:lstStyle/>
          <a:p>
            <a:r>
              <a:rPr lang="en-US" b="0" i="0" dirty="0">
                <a:solidFill>
                  <a:srgbClr val="0D0D0D"/>
                </a:solidFill>
                <a:effectLst/>
                <a:highlight>
                  <a:srgbClr val="FFFFFF"/>
                </a:highlight>
                <a:latin typeface="Söhne"/>
              </a:rPr>
              <a:t>Create your personalized soundtrack. Organize, curate, and share playlists effortlessly with friends and fellow music enthusiasts. Collaborate on playlist creation, explore curated playlists by theme or mood, and discover new music to add to your collections.</a:t>
            </a:r>
            <a:endParaRPr lang="en-IN" dirty="0"/>
          </a:p>
        </p:txBody>
      </p:sp>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3398851"/>
          </a:xfrm>
        </p:spPr>
        <p:txBody>
          <a:bodyPr anchor="t"/>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IN" sz="1600" b="1" dirty="0">
                <a:solidFill>
                  <a:srgbClr val="213163"/>
                </a:solidFill>
                <a:latin typeface="Times New Roman" panose="02020603050405020304" pitchFamily="18" charset="0"/>
                <a:cs typeface="Times New Roman" panose="02020603050405020304" pitchFamily="18" charset="0"/>
              </a:rPr>
            </a:br>
            <a:br>
              <a:rPr lang="en-IN" sz="1600" b="1" dirty="0">
                <a:solidFill>
                  <a:srgbClr val="213163"/>
                </a:solidFill>
                <a:latin typeface="Times New Roman" panose="02020603050405020304" pitchFamily="18" charset="0"/>
                <a:cs typeface="Times New Roman" panose="02020603050405020304" pitchFamily="18" charset="0"/>
              </a:rPr>
            </a:br>
            <a:r>
              <a:rPr lang="en-US" sz="1500" b="1" dirty="0">
                <a:effectLst/>
                <a:latin typeface="Times New Roman" panose="02020603050405020304" pitchFamily="18" charset="0"/>
                <a:cs typeface="Times New Roman" panose="02020603050405020304" pitchFamily="18" charset="0"/>
              </a:rPr>
              <a:t>Improved User Experience</a:t>
            </a:r>
            <a:br>
              <a:rPr lang="en-US" sz="1500" b="1"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The music application will be redesigned to provide a more intuitive and user-friendly interface. This will include a simplified navigation system, personalized recommendations based on user preferences, and a more streamlined playlist creation process.</a:t>
            </a:r>
            <a:br>
              <a:rPr lang="en-US" sz="1500" dirty="0">
                <a:effectLst/>
                <a:latin typeface="Times New Roman" panose="02020603050405020304" pitchFamily="18" charset="0"/>
                <a:cs typeface="Times New Roman" panose="02020603050405020304" pitchFamily="18" charset="0"/>
              </a:rPr>
            </a:br>
            <a:br>
              <a:rPr lang="en-US" sz="1500" dirty="0">
                <a:effectLst/>
                <a:latin typeface="Times New Roman" panose="02020603050405020304" pitchFamily="18" charset="0"/>
                <a:cs typeface="Times New Roman" panose="02020603050405020304" pitchFamily="18" charset="0"/>
              </a:rPr>
            </a:br>
            <a:r>
              <a:rPr lang="en-US" sz="1500" b="1" dirty="0">
                <a:effectLst/>
                <a:latin typeface="Times New Roman" panose="02020603050405020304" pitchFamily="18" charset="0"/>
                <a:cs typeface="Times New Roman" panose="02020603050405020304" pitchFamily="18" charset="0"/>
              </a:rPr>
              <a:t>Enhanced Functionality</a:t>
            </a:r>
            <a:br>
              <a:rPr lang="en-US" sz="1500" b="1"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The music application will be enhanced with new features to improve user experience and functionality. These features will include:</a:t>
            </a:r>
            <a:br>
              <a:rPr lang="en-US" sz="1500" dirty="0">
                <a:latin typeface="Times New Roman" panose="02020603050405020304" pitchFamily="18" charset="0"/>
                <a:cs typeface="Times New Roman" panose="02020603050405020304" pitchFamily="18" charset="0"/>
              </a:rPr>
            </a:br>
            <a:r>
              <a:rPr lang="en-IN" sz="16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Real-time lyrics display for songs with lyrics</a:t>
            </a:r>
            <a:br>
              <a:rPr lang="en-US" sz="1500" dirty="0">
                <a:effectLst/>
                <a:latin typeface="Times New Roman" panose="02020603050405020304" pitchFamily="18" charset="0"/>
                <a:cs typeface="Times New Roman" panose="02020603050405020304" pitchFamily="18" charset="0"/>
              </a:rPr>
            </a:br>
            <a:r>
              <a:rPr lang="en-IN" sz="16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Integration with voice assistants for hands-free control of the application</a:t>
            </a:r>
            <a:br>
              <a:rPr lang="en-US" sz="1500" dirty="0">
                <a:effectLst/>
                <a:latin typeface="Times New Roman" panose="02020603050405020304" pitchFamily="18" charset="0"/>
                <a:cs typeface="Times New Roman" panose="02020603050405020304" pitchFamily="18" charset="0"/>
              </a:rPr>
            </a:br>
            <a:r>
              <a:rPr lang="en-IN" sz="16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Personalized playlists based on user listening history and preferences</a:t>
            </a:r>
            <a:br>
              <a:rPr lang="en-US" sz="2800" dirty="0">
                <a:effectLst/>
              </a:rPr>
            </a:br>
            <a:br>
              <a:rPr lang="en-US" sz="2000" dirty="0"/>
            </a:b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358763" cy="381552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1500" b="1" dirty="0">
                <a:effectLst/>
                <a:latin typeface="Times New Roman" panose="02020603050405020304" pitchFamily="18" charset="0"/>
                <a:cs typeface="Times New Roman" panose="02020603050405020304" pitchFamily="18" charset="0"/>
              </a:rPr>
              <a:t>Key Points</a:t>
            </a:r>
            <a:br>
              <a:rPr lang="en-US" sz="1500" b="1" dirty="0">
                <a:latin typeface="Times New Roman" panose="02020603050405020304" pitchFamily="18" charset="0"/>
                <a:cs typeface="Times New Roman" panose="02020603050405020304" pitchFamily="18" charset="0"/>
              </a:rPr>
            </a:br>
            <a:r>
              <a:rPr lang="en-IN" sz="18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a:t>
            </a:r>
            <a:r>
              <a:rPr lang="en-IN" sz="18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The music application provides a seamless user experience for signing in, listening to music in different languages, searching for specific music, adding favorites, and creating playlists.</a:t>
            </a:r>
            <a:br>
              <a:rPr lang="en-US" sz="1500" dirty="0">
                <a:effectLst/>
                <a:latin typeface="Times New Roman" panose="02020603050405020304" pitchFamily="18" charset="0"/>
                <a:cs typeface="Times New Roman" panose="02020603050405020304" pitchFamily="18" charset="0"/>
              </a:rPr>
            </a:br>
            <a:br>
              <a:rPr lang="en-US" sz="1500" dirty="0">
                <a:effectLst/>
                <a:latin typeface="Times New Roman" panose="02020603050405020304" pitchFamily="18" charset="0"/>
                <a:cs typeface="Times New Roman" panose="02020603050405020304" pitchFamily="18" charset="0"/>
              </a:rPr>
            </a:br>
            <a:r>
              <a:rPr lang="en-IN" sz="16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 </a:t>
            </a:r>
            <a:r>
              <a:rPr lang="en-US" sz="1500" dirty="0">
                <a:effectLst/>
                <a:latin typeface="Times New Roman" panose="02020603050405020304" pitchFamily="18" charset="0"/>
                <a:cs typeface="Times New Roman" panose="02020603050405020304" pitchFamily="18" charset="0"/>
              </a:rPr>
              <a:t>The application caters to a diverse user base and offers a wide range of music genres and languages.</a:t>
            </a:r>
            <a:br>
              <a:rPr lang="en-US" sz="1500" dirty="0">
                <a:effectLst/>
                <a:latin typeface="Times New Roman" panose="02020603050405020304" pitchFamily="18" charset="0"/>
                <a:cs typeface="Times New Roman" panose="02020603050405020304" pitchFamily="18" charset="0"/>
              </a:rPr>
            </a:br>
            <a:br>
              <a:rPr lang="en-US" sz="1500" dirty="0">
                <a:effectLst/>
                <a:latin typeface="Times New Roman" panose="02020603050405020304" pitchFamily="18" charset="0"/>
                <a:cs typeface="Times New Roman" panose="02020603050405020304" pitchFamily="18" charset="0"/>
              </a:rPr>
            </a:br>
            <a:r>
              <a:rPr lang="en-IN" sz="16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 </a:t>
            </a:r>
            <a:r>
              <a:rPr lang="en-US" sz="1500" dirty="0">
                <a:effectLst/>
                <a:latin typeface="Times New Roman" panose="02020603050405020304" pitchFamily="18" charset="0"/>
                <a:cs typeface="Times New Roman" panose="02020603050405020304" pitchFamily="18" charset="0"/>
              </a:rPr>
              <a:t>User feedback and engagement have been positive, indicating the success of the project.</a:t>
            </a:r>
            <a:br>
              <a:rPr lang="en-US" sz="1500" dirty="0">
                <a:effectLst/>
                <a:latin typeface="Times New Roman" panose="02020603050405020304" pitchFamily="18" charset="0"/>
                <a:cs typeface="Times New Roman" panose="02020603050405020304" pitchFamily="18" charset="0"/>
              </a:rPr>
            </a:br>
            <a:br>
              <a:rPr lang="en-US" sz="2000" dirty="0">
                <a:effectLst/>
              </a:rPr>
            </a:br>
            <a:r>
              <a:rPr lang="en-IN" sz="14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  </a:t>
            </a:r>
            <a:r>
              <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Accessible across devices for uninterrupted music enjoyment anytime, anywhere.</a:t>
            </a:r>
            <a:br>
              <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rPr>
            </a:br>
            <a:br>
              <a:rPr lang="en-IN" sz="1500" b="1" dirty="0">
                <a:solidFill>
                  <a:srgbClr val="213163"/>
                </a:solidFill>
                <a:latin typeface="Times New Roman" panose="02020603050405020304" pitchFamily="18" charset="0"/>
                <a:cs typeface="Times New Roman" panose="02020603050405020304" pitchFamily="18" charset="0"/>
              </a:rPr>
            </a:br>
            <a:r>
              <a:rPr lang="en-IN" sz="1500" b="1" dirty="0">
                <a:solidFill>
                  <a:srgbClr val="213163"/>
                </a:solidFill>
                <a:latin typeface="Times New Roman" panose="02020603050405020304" pitchFamily="18" charset="0"/>
                <a:cs typeface="Times New Roman" panose="02020603050405020304" pitchFamily="18" charset="0"/>
              </a:rPr>
              <a:t> </a:t>
            </a:r>
            <a:r>
              <a:rPr lang="en-IN" sz="14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Regular updates based on user feedback and industry trends.</a:t>
            </a:r>
            <a:br>
              <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rPr>
            </a:br>
            <a:br>
              <a:rPr lang="en-IN" sz="1500" b="1" dirty="0">
                <a:solidFill>
                  <a:srgbClr val="213163"/>
                </a:solidFill>
                <a:latin typeface="Times New Roman" panose="02020603050405020304" pitchFamily="18" charset="0"/>
                <a:cs typeface="Times New Roman" panose="02020603050405020304" pitchFamily="18" charset="0"/>
              </a:rPr>
            </a:br>
            <a:r>
              <a:rPr lang="en-IN" sz="14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  </a:t>
            </a:r>
            <a:r>
              <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Tailored playlists and recommendations reflecting global cultural diversity.</a:t>
            </a:r>
            <a:endParaRPr lang="en-IN" sz="15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211766" y="3183633"/>
            <a:ext cx="6199007"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Player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29"/>
            <a:ext cx="8462841" cy="3845265"/>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Abstract</a:t>
            </a:r>
            <a:br>
              <a:rPr lang="en-IN" sz="1600" b="1" dirty="0">
                <a:solidFill>
                  <a:srgbClr val="213163"/>
                </a:solidFill>
              </a:rPr>
            </a:br>
            <a:r>
              <a:rPr lang="en-IN" sz="1600" b="1" dirty="0">
                <a:solidFill>
                  <a:srgbClr val="213163"/>
                </a:solidFill>
              </a:rPr>
              <a:t>	</a:t>
            </a:r>
            <a:r>
              <a:rPr lang="en-US" sz="1500" dirty="0">
                <a:latin typeface="Times New Roman" panose="02020603050405020304" pitchFamily="18" charset="0"/>
                <a:cs typeface="Times New Roman" panose="02020603050405020304" pitchFamily="18" charset="0"/>
              </a:rPr>
              <a:t>The music application is a user-friendly platform that allows users to sign in and access a wide range of music in different languages. Users can easily search for specific songs, artists, or albums and listen to them on demand. The application also provides features for users to add their favorite songs to a personalized favorites list and create custom playlists. With its intuitive interface and extensive music library, the application offers a seamless and enjoyable music listening experience for users of all preferences and tastes.</a:t>
            </a:r>
            <a:br>
              <a:rPr lang="en-US" sz="1500" dirty="0">
                <a:latin typeface="Times New Roman" panose="02020603050405020304" pitchFamily="18" charset="0"/>
                <a:cs typeface="Times New Roman" panose="02020603050405020304" pitchFamily="18" charset="0"/>
              </a:rPr>
            </a:br>
            <a:r>
              <a:rPr lang="en-IN" sz="1600" b="1" dirty="0">
                <a:solidFill>
                  <a:srgbClr val="213163"/>
                </a:solidFill>
              </a:rPr>
              <a:t>key Features</a:t>
            </a:r>
            <a:br>
              <a:rPr lang="en-IN" sz="1600" b="1" dirty="0">
                <a:solidFill>
                  <a:srgbClr val="213163"/>
                </a:solidFill>
              </a:rPr>
            </a:br>
            <a:r>
              <a:rPr lang="en-IN" sz="1500" b="1" dirty="0">
                <a:solidFill>
                  <a:srgbClr val="213163"/>
                </a:solidFill>
                <a:latin typeface="Times New Roman" panose="02020603050405020304" pitchFamily="18" charset="0"/>
                <a:cs typeface="Times New Roman" panose="02020603050405020304" pitchFamily="18" charset="0"/>
              </a:rPr>
              <a:t>• </a:t>
            </a:r>
            <a:r>
              <a:rPr lang="en-IN" sz="1600" b="1" dirty="0">
                <a:solidFill>
                  <a:srgbClr val="213163"/>
                </a:solidFill>
              </a:rPr>
              <a:t> </a:t>
            </a:r>
            <a:r>
              <a:rPr lang="en-US" sz="1500" dirty="0">
                <a:effectLst/>
                <a:latin typeface="Times New Roman" panose="02020603050405020304" pitchFamily="18" charset="0"/>
                <a:cs typeface="Times New Roman" panose="02020603050405020304" pitchFamily="18" charset="0"/>
              </a:rPr>
              <a:t>Sign in and user authentication</a:t>
            </a:r>
            <a:br>
              <a:rPr lang="en-US" sz="1500" dirty="0">
                <a:effectLst/>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cs typeface="Times New Roman" panose="02020603050405020304" pitchFamily="18" charset="0"/>
              </a:rPr>
              <a:t>•  Access to a diverse collection of music in different languages</a:t>
            </a:r>
            <a:br>
              <a:rPr lang="en-US" sz="1500" dirty="0">
                <a:effectLst/>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cs typeface="Times New Roman" panose="02020603050405020304" pitchFamily="18" charset="0"/>
              </a:rPr>
              <a:t>•  Easy search functionality for songs, artists, and albums</a:t>
            </a:r>
            <a:br>
              <a:rPr lang="en-US" sz="1500" dirty="0">
                <a:effectLst/>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cs typeface="Times New Roman" panose="02020603050405020304" pitchFamily="18" charset="0"/>
              </a:rPr>
              <a:t>•  Ability to add favorite songs to a personalized list</a:t>
            </a:r>
            <a:br>
              <a:rPr lang="en-US" sz="1500" dirty="0">
                <a:effectLst/>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cs typeface="Times New Roman" panose="02020603050405020304" pitchFamily="18" charset="0"/>
              </a:rPr>
              <a:t>•  Create custom playlists</a:t>
            </a:r>
            <a:br>
              <a:rPr lang="en-US" sz="1500" dirty="0">
                <a:effectLst/>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cs typeface="Times New Roman" panose="02020603050405020304" pitchFamily="18" charset="0"/>
              </a:rPr>
              <a:t>•  Intuitive and user-friendly interface</a:t>
            </a:r>
            <a:br>
              <a:rPr lang="en-US" sz="1500" dirty="0">
                <a:effectLst/>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cs typeface="Times New Roman" panose="02020603050405020304" pitchFamily="18" charset="0"/>
              </a:rPr>
              <a:t>•  Seamless and enjoyable music listening experience</a:t>
            </a:r>
            <a:br>
              <a:rPr lang="en-US" sz="1500" dirty="0">
                <a:effectLst/>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45339" cy="3793226"/>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IN" sz="1500" b="1" dirty="0">
                <a:solidFill>
                  <a:srgbClr val="213163"/>
                </a:solidFill>
                <a:latin typeface="Times New Roman" panose="02020603050405020304" pitchFamily="18" charset="0"/>
                <a:cs typeface="Times New Roman" panose="02020603050405020304" pitchFamily="18" charset="0"/>
              </a:rPr>
              <a:t>•</a:t>
            </a:r>
            <a:r>
              <a:rPr lang="en-IN" sz="1600" b="1" dirty="0">
                <a:solidFill>
                  <a:srgbClr val="213163"/>
                </a:solidFill>
              </a:rPr>
              <a:t>  </a:t>
            </a:r>
            <a:r>
              <a:rPr lang="en-US" sz="1500" b="1" dirty="0">
                <a:effectLst/>
                <a:latin typeface="Times New Roman" panose="02020603050405020304" pitchFamily="18" charset="0"/>
                <a:cs typeface="Times New Roman" panose="02020603050405020304" pitchFamily="18" charset="0"/>
              </a:rPr>
              <a:t>Language Barrier</a:t>
            </a:r>
            <a:br>
              <a:rPr lang="en-US" sz="1500" b="1" dirty="0">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cs typeface="Times New Roman" panose="02020603050405020304" pitchFamily="18" charset="0"/>
              </a:rPr>
              <a:t>Many music applications primarily focus on popular languages, leaving users who prefer music in less common languages with limited options.</a:t>
            </a:r>
            <a:br>
              <a:rPr lang="en-US" sz="1500" dirty="0">
                <a:latin typeface="Times New Roman" panose="02020603050405020304" pitchFamily="18" charset="0"/>
                <a:cs typeface="Times New Roman" panose="02020603050405020304" pitchFamily="18" charset="0"/>
              </a:rPr>
            </a:br>
            <a:r>
              <a:rPr lang="en-IN" sz="1400" b="1" dirty="0">
                <a:solidFill>
                  <a:srgbClr val="213163"/>
                </a:solidFill>
              </a:rPr>
              <a:t>•  </a:t>
            </a:r>
            <a:r>
              <a:rPr lang="en-US" sz="1500" b="1" dirty="0">
                <a:effectLst/>
                <a:latin typeface="Times New Roman" panose="02020603050405020304" pitchFamily="18" charset="0"/>
                <a:cs typeface="Times New Roman" panose="02020603050405020304" pitchFamily="18" charset="0"/>
              </a:rPr>
              <a:t>Inefficient Organization</a:t>
            </a:r>
            <a:br>
              <a:rPr lang="en-US" sz="1500" b="1" dirty="0">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cs typeface="Times New Roman" panose="02020603050405020304" pitchFamily="18" charset="0"/>
              </a:rPr>
              <a:t>Many music applications lack efficient organization features, making it challenging for users to manage their favorite songs and create playlists.</a:t>
            </a:r>
            <a:br>
              <a:rPr lang="en-US" sz="1500" dirty="0">
                <a:latin typeface="Times New Roman" panose="02020603050405020304" pitchFamily="18" charset="0"/>
                <a:cs typeface="Times New Roman" panose="02020603050405020304" pitchFamily="18" charset="0"/>
              </a:rPr>
            </a:br>
            <a:r>
              <a:rPr lang="en-IN" sz="1400" b="1" dirty="0">
                <a:solidFill>
                  <a:srgbClr val="213163"/>
                </a:solidFill>
              </a:rPr>
              <a:t>•  </a:t>
            </a:r>
            <a:r>
              <a:rPr lang="en-US" sz="1500" b="1" dirty="0">
                <a:effectLst/>
                <a:latin typeface="Times New Roman" panose="02020603050405020304" pitchFamily="18" charset="0"/>
                <a:cs typeface="Times New Roman" panose="02020603050405020304" pitchFamily="18" charset="0"/>
              </a:rPr>
              <a:t>Limited Search Functionality</a:t>
            </a:r>
            <a:br>
              <a:rPr lang="en-US" sz="1500" b="1" dirty="0">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cs typeface="Times New Roman" panose="02020603050405020304" pitchFamily="18" charset="0"/>
              </a:rPr>
              <a:t>Existing music applications often have limited search functionality, making it difficult for users to find specific songs or artists.</a:t>
            </a:r>
            <a:br>
              <a:rPr lang="en-US" sz="1500" dirty="0">
                <a:latin typeface="Times New Roman" panose="02020603050405020304" pitchFamily="18" charset="0"/>
                <a:cs typeface="Times New Roman" panose="02020603050405020304" pitchFamily="18" charset="0"/>
              </a:rPr>
            </a:br>
            <a:r>
              <a:rPr lang="en-IN" sz="1400" b="1" dirty="0">
                <a:solidFill>
                  <a:srgbClr val="213163"/>
                </a:solidFill>
              </a:rPr>
              <a:t>•  </a:t>
            </a:r>
            <a:r>
              <a:rPr lang="en-US" sz="1500" b="1" dirty="0">
                <a:effectLst/>
                <a:latin typeface="Times New Roman" panose="02020603050405020304" pitchFamily="18" charset="0"/>
                <a:cs typeface="Times New Roman" panose="02020603050405020304" pitchFamily="18" charset="0"/>
              </a:rPr>
              <a:t>Lack of Personalization</a:t>
            </a:r>
            <a:br>
              <a:rPr lang="en-US" sz="1500" b="1" dirty="0">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cs typeface="Times New Roman" panose="02020603050405020304" pitchFamily="18" charset="0"/>
              </a:rPr>
              <a:t>Users often struggle to find personalized music recommendations that align with their unique tastes and preferences.</a:t>
            </a:r>
            <a:br>
              <a:rPr lang="en-US" sz="1500"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678431" cy="380809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US" sz="1500" b="1" dirty="0">
                <a:effectLst/>
                <a:latin typeface="Times New Roman" panose="02020603050405020304" pitchFamily="18" charset="0"/>
                <a:cs typeface="Times New Roman" panose="02020603050405020304" pitchFamily="18" charset="0"/>
              </a:rPr>
              <a:t>Features</a:t>
            </a:r>
            <a:br>
              <a:rPr lang="en-US" sz="1500" b="1" dirty="0">
                <a:effectLst/>
                <a:latin typeface="Times New Roman" panose="02020603050405020304" pitchFamily="18" charset="0"/>
                <a:cs typeface="Times New Roman" panose="02020603050405020304" pitchFamily="18" charset="0"/>
              </a:rPr>
            </a:br>
            <a:r>
              <a:rPr lang="en-IN" sz="1400" b="1" i="0" dirty="0">
                <a:solidFill>
                  <a:srgbClr val="213163"/>
                </a:solidFill>
                <a:effectLst/>
                <a:latin typeface="Arial" panose="020B0604020202020204" pitchFamily="34" charset="0"/>
                <a:ea typeface="Arial" panose="020B0604020202020204" pitchFamily="34" charset="0"/>
                <a:cs typeface="Arial" panose="020B0604020202020204" pitchFamily="34" charset="0"/>
              </a:rPr>
              <a:t>•  </a:t>
            </a:r>
            <a:r>
              <a:rPr lang="en-US" sz="1500" dirty="0">
                <a:latin typeface="Times New Roman" panose="02020603050405020304" pitchFamily="18" charset="0"/>
                <a:cs typeface="Times New Roman" panose="02020603050405020304" pitchFamily="18" charset="0"/>
              </a:rPr>
              <a:t>The music application will offer a wide range of music genres and artists, including popular and emerging artists, to cater to a diverse user base.</a:t>
            </a:r>
            <a:br>
              <a:rPr lang="en-US" sz="1500" dirty="0">
                <a:latin typeface="Times New Roman" panose="02020603050405020304" pitchFamily="18" charset="0"/>
                <a:cs typeface="Times New Roman" panose="02020603050405020304" pitchFamily="18" charset="0"/>
              </a:rPr>
            </a:br>
            <a:r>
              <a:rPr lang="en-IN" sz="1400" b="1" i="0" dirty="0">
                <a:solidFill>
                  <a:srgbClr val="213163"/>
                </a:solidFill>
                <a:effectLst/>
                <a:latin typeface="Arial" panose="020B0604020202020204" pitchFamily="34" charset="0"/>
                <a:ea typeface="Arial" panose="020B0604020202020204" pitchFamily="34" charset="0"/>
                <a:cs typeface="Arial" panose="020B0604020202020204" pitchFamily="34" charset="0"/>
              </a:rPr>
              <a:t>•  </a:t>
            </a:r>
            <a:r>
              <a:rPr lang="en-US" sz="1500" dirty="0">
                <a:latin typeface="Times New Roman" panose="02020603050405020304" pitchFamily="18" charset="0"/>
                <a:cs typeface="Times New Roman" panose="02020603050405020304" pitchFamily="18" charset="0"/>
              </a:rPr>
              <a:t>The music application will require users to create an account and log in to access their personalized music library and playlists.</a:t>
            </a:r>
            <a:br>
              <a:rPr lang="en-US" sz="1500" dirty="0">
                <a:latin typeface="Times New Roman" panose="02020603050405020304" pitchFamily="18" charset="0"/>
                <a:cs typeface="Times New Roman" panose="02020603050405020304" pitchFamily="18" charset="0"/>
              </a:rPr>
            </a:br>
            <a:r>
              <a:rPr lang="en-IN" sz="1400" b="1" i="0" dirty="0">
                <a:solidFill>
                  <a:srgbClr val="213163"/>
                </a:solidFill>
                <a:effectLst/>
                <a:latin typeface="Arial" panose="020B0604020202020204" pitchFamily="34" charset="0"/>
                <a:ea typeface="Arial" panose="020B0604020202020204" pitchFamily="34" charset="0"/>
                <a:cs typeface="Arial" panose="020B0604020202020204" pitchFamily="34" charset="0"/>
              </a:rPr>
              <a:t>•  </a:t>
            </a:r>
            <a:r>
              <a:rPr lang="en-US" sz="1500" dirty="0">
                <a:latin typeface="Times New Roman" panose="02020603050405020304" pitchFamily="18" charset="0"/>
                <a:cs typeface="Times New Roman" panose="02020603050405020304" pitchFamily="18" charset="0"/>
              </a:rPr>
              <a:t>The music application will have an intuitive search functionality that allows users to easily find and play their favorite songs and artists.</a:t>
            </a:r>
            <a:br>
              <a:rPr lang="en-US" sz="1500" dirty="0">
                <a:latin typeface="Times New Roman" panose="02020603050405020304" pitchFamily="18" charset="0"/>
                <a:cs typeface="Times New Roman" panose="02020603050405020304" pitchFamily="18" charset="0"/>
              </a:rPr>
            </a:br>
            <a:br>
              <a:rPr lang="en-IN" sz="1600" b="1" dirty="0">
                <a:solidFill>
                  <a:srgbClr val="213163"/>
                </a:solidFill>
                <a:effectLst/>
                <a:latin typeface="Times New Roman" panose="02020603050405020304" pitchFamily="18" charset="0"/>
                <a:cs typeface="Times New Roman" panose="02020603050405020304" pitchFamily="18" charset="0"/>
              </a:rPr>
            </a:br>
            <a:r>
              <a:rPr lang="en-US" sz="1500" b="1" dirty="0">
                <a:effectLst/>
                <a:latin typeface="Times New Roman" panose="02020603050405020304" pitchFamily="18" charset="0"/>
                <a:cs typeface="Times New Roman" panose="02020603050405020304" pitchFamily="18" charset="0"/>
              </a:rPr>
              <a:t>Goals</a:t>
            </a:r>
            <a:br>
              <a:rPr lang="en-US" sz="1500" b="1" dirty="0">
                <a:latin typeface="Times New Roman" panose="02020603050405020304" pitchFamily="18" charset="0"/>
                <a:cs typeface="Times New Roman" panose="02020603050405020304" pitchFamily="18" charset="0"/>
              </a:rPr>
            </a:br>
            <a:r>
              <a:rPr lang="en-IN" sz="1600" b="1" i="0" dirty="0">
                <a:solidFill>
                  <a:srgbClr val="213163"/>
                </a:solidFill>
                <a:effectLst/>
                <a:latin typeface="Arial" panose="020B0604020202020204" pitchFamily="34" charset="0"/>
                <a:ea typeface="Arial" panose="020B0604020202020204" pitchFamily="34" charset="0"/>
                <a:cs typeface="Arial" panose="020B0604020202020204" pitchFamily="34" charset="0"/>
              </a:rPr>
              <a:t>•  </a:t>
            </a:r>
            <a:r>
              <a:rPr lang="en-US" sz="1500" dirty="0">
                <a:effectLst/>
                <a:latin typeface="Times New Roman" panose="02020603050405020304" pitchFamily="18" charset="0"/>
                <a:cs typeface="Times New Roman" panose="02020603050405020304" pitchFamily="18" charset="0"/>
              </a:rPr>
              <a:t>Develop a music application that allows users to sign in and listen to music in different languages.</a:t>
            </a:r>
            <a:br>
              <a:rPr lang="en-US" sz="1500" dirty="0">
                <a:effectLst/>
                <a:latin typeface="Times New Roman" panose="02020603050405020304" pitchFamily="18" charset="0"/>
                <a:cs typeface="Times New Roman" panose="02020603050405020304" pitchFamily="18" charset="0"/>
              </a:rPr>
            </a:br>
            <a:r>
              <a:rPr lang="en-IN" sz="1600" b="1" i="0" dirty="0">
                <a:solidFill>
                  <a:srgbClr val="213163"/>
                </a:solidFill>
                <a:effectLst/>
                <a:latin typeface="Arial" panose="020B0604020202020204" pitchFamily="34" charset="0"/>
                <a:ea typeface="Arial" panose="020B0604020202020204" pitchFamily="34" charset="0"/>
                <a:cs typeface="Arial" panose="020B0604020202020204" pitchFamily="34" charset="0"/>
              </a:rPr>
              <a:t>•  </a:t>
            </a:r>
            <a:r>
              <a:rPr lang="en-US" sz="1500" dirty="0">
                <a:effectLst/>
                <a:latin typeface="Times New Roman" panose="02020603050405020304" pitchFamily="18" charset="0"/>
                <a:cs typeface="Times New Roman" panose="02020603050405020304" pitchFamily="18" charset="0"/>
              </a:rPr>
              <a:t>Provide a search feature for users to find specific music based on their preferences.</a:t>
            </a:r>
            <a:br>
              <a:rPr lang="en-US" sz="1500" dirty="0">
                <a:effectLst/>
                <a:latin typeface="Times New Roman" panose="02020603050405020304" pitchFamily="18" charset="0"/>
                <a:cs typeface="Times New Roman" panose="02020603050405020304" pitchFamily="18" charset="0"/>
              </a:rPr>
            </a:br>
            <a:r>
              <a:rPr lang="en-IN" sz="1600" b="1" i="0" dirty="0">
                <a:solidFill>
                  <a:srgbClr val="213163"/>
                </a:solidFill>
                <a:effectLst/>
                <a:latin typeface="Arial" panose="020B0604020202020204" pitchFamily="34" charset="0"/>
                <a:ea typeface="Arial" panose="020B0604020202020204" pitchFamily="34" charset="0"/>
                <a:cs typeface="Arial" panose="020B0604020202020204" pitchFamily="34" charset="0"/>
              </a:rPr>
              <a:t>•  </a:t>
            </a:r>
            <a:r>
              <a:rPr lang="en-US" sz="1500" dirty="0">
                <a:effectLst/>
                <a:latin typeface="Times New Roman" panose="02020603050405020304" pitchFamily="18" charset="0"/>
                <a:cs typeface="Times New Roman" panose="02020603050405020304" pitchFamily="18" charset="0"/>
              </a:rPr>
              <a:t>Allow users to add songs to their favorites and create personalized playlists.</a:t>
            </a:r>
            <a:br>
              <a:rPr lang="en-US" sz="1500" dirty="0">
                <a:effectLst/>
                <a:latin typeface="Times New Roman" panose="02020603050405020304" pitchFamily="18" charset="0"/>
                <a:cs typeface="Times New Roman" panose="02020603050405020304" pitchFamily="18" charset="0"/>
              </a:rPr>
            </a:br>
            <a:r>
              <a:rPr lang="en-IN" sz="1600" b="1" i="0" dirty="0">
                <a:solidFill>
                  <a:srgbClr val="213163"/>
                </a:solidFill>
                <a:effectLst/>
                <a:latin typeface="Arial" panose="020B0604020202020204" pitchFamily="34" charset="0"/>
                <a:ea typeface="Arial" panose="020B0604020202020204" pitchFamily="34" charset="0"/>
                <a:cs typeface="Arial" panose="020B0604020202020204" pitchFamily="34" charset="0"/>
              </a:rPr>
              <a:t>•  </a:t>
            </a:r>
            <a:r>
              <a:rPr lang="en-US" sz="1500" dirty="0">
                <a:effectLst/>
                <a:latin typeface="Times New Roman" panose="02020603050405020304" pitchFamily="18" charset="0"/>
                <a:cs typeface="Times New Roman" panose="02020603050405020304" pitchFamily="18" charset="0"/>
              </a:rPr>
              <a:t>Create a seamless and user-friendly interface for an optimal music listening experience.</a:t>
            </a:r>
            <a:br>
              <a:rPr lang="en-US" sz="1500" dirty="0">
                <a:effectLst/>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26392" cy="3778357"/>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Proposed Solution</a:t>
            </a:r>
            <a:br>
              <a:rPr lang="en-IN" sz="1600" b="1" dirty="0">
                <a:solidFill>
                  <a:srgbClr val="213163"/>
                </a:solidFill>
              </a:rPr>
            </a:br>
            <a:br>
              <a:rPr lang="en-IN" sz="1600" b="1" dirty="0">
                <a:solidFill>
                  <a:srgbClr val="213163"/>
                </a:solidFill>
              </a:rPr>
            </a:br>
            <a:r>
              <a:rPr lang="en-US" sz="1500" b="1" dirty="0">
                <a:effectLst/>
                <a:latin typeface="Times New Roman" panose="02020603050405020304" pitchFamily="18" charset="0"/>
                <a:cs typeface="Times New Roman" panose="02020603050405020304" pitchFamily="18" charset="0"/>
              </a:rPr>
              <a:t>Approach</a:t>
            </a:r>
            <a:br>
              <a:rPr lang="en-US" sz="1500" b="1" dirty="0">
                <a:latin typeface="Times New Roman" panose="02020603050405020304" pitchFamily="18" charset="0"/>
                <a:cs typeface="Times New Roman" panose="02020603050405020304" pitchFamily="18" charset="0"/>
              </a:rPr>
            </a:br>
            <a:r>
              <a:rPr lang="en-US" sz="1500" dirty="0">
                <a:effectLst/>
                <a:latin typeface="Times New Roman" panose="02020603050405020304" pitchFamily="18" charset="0"/>
                <a:cs typeface="Times New Roman" panose="02020603050405020304" pitchFamily="18" charset="0"/>
              </a:rPr>
              <a:t>The proposed solution for the music application involves creating a user-friendly interface that allows users to easily sign in, navigate, and access various features.</a:t>
            </a:r>
            <a:br>
              <a:rPr lang="en-US" sz="1500" dirty="0">
                <a:effectLst/>
                <a:latin typeface="Times New Roman" panose="02020603050405020304" pitchFamily="18" charset="0"/>
                <a:cs typeface="Times New Roman" panose="02020603050405020304" pitchFamily="18" charset="0"/>
              </a:rPr>
            </a:br>
            <a:br>
              <a:rPr lang="en-US" sz="1500" dirty="0">
                <a:effectLst/>
                <a:latin typeface="Times New Roman" panose="02020603050405020304" pitchFamily="18" charset="0"/>
                <a:cs typeface="Times New Roman" panose="02020603050405020304" pitchFamily="18" charset="0"/>
              </a:rPr>
            </a:br>
            <a:r>
              <a:rPr lang="en-US" sz="1500" b="1" dirty="0">
                <a:effectLst/>
                <a:latin typeface="Times New Roman" panose="02020603050405020304" pitchFamily="18" charset="0"/>
                <a:cs typeface="Times New Roman" panose="02020603050405020304" pitchFamily="18" charset="0"/>
              </a:rPr>
              <a:t>Strategies</a:t>
            </a:r>
            <a:br>
              <a:rPr lang="en-US" sz="1500" b="1" dirty="0">
                <a:latin typeface="Times New Roman" panose="02020603050405020304" pitchFamily="18" charset="0"/>
                <a:cs typeface="Times New Roman" panose="02020603050405020304" pitchFamily="18" charset="0"/>
              </a:rPr>
            </a:br>
            <a:r>
              <a:rPr lang="en-IN" sz="15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a:t>
            </a:r>
            <a:r>
              <a:rPr lang="en-IN" sz="1800" b="1" i="0" dirty="0">
                <a:solidFill>
                  <a:srgbClr val="213163"/>
                </a:solidFill>
                <a:effectLst/>
                <a:latin typeface="Arial" panose="020B0604020202020204" pitchFamily="34" charset="0"/>
                <a:ea typeface="Arial" panose="020B0604020202020204" pitchFamily="34" charset="0"/>
                <a:cs typeface="Arial" panose="020B0604020202020204" pitchFamily="34" charset="0"/>
              </a:rPr>
              <a:t> </a:t>
            </a:r>
            <a:r>
              <a:rPr lang="en-US" sz="1500" b="1" dirty="0">
                <a:latin typeface="Times New Roman" panose="02020603050405020304" pitchFamily="18" charset="0"/>
                <a:cs typeface="Times New Roman" panose="02020603050405020304" pitchFamily="18" charset="0"/>
              </a:rPr>
              <a:t>Recommendation System: </a:t>
            </a:r>
            <a:r>
              <a:rPr lang="en-US" sz="1500" dirty="0">
                <a:latin typeface="Times New Roman" panose="02020603050405020304" pitchFamily="18" charset="0"/>
                <a:cs typeface="Times New Roman" panose="02020603050405020304" pitchFamily="18" charset="0"/>
              </a:rPr>
              <a:t>Implement a recommendation system that suggests music based on user preferences, listening history, and favorite songs. This can enhance user engagement and satisfaction by providing personalized recommendations tailored to individual tastes.</a:t>
            </a:r>
            <a:br>
              <a:rPr lang="en-US" sz="15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en-IN" sz="15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Social Integration: </a:t>
            </a:r>
            <a:r>
              <a:rPr lang="en-US" sz="1500" dirty="0">
                <a:latin typeface="Times New Roman" panose="02020603050405020304" pitchFamily="18" charset="0"/>
                <a:cs typeface="Times New Roman" panose="02020603050405020304" pitchFamily="18" charset="0"/>
              </a:rPr>
              <a:t>Integrate social features such as user profiles, following other users, and sharing playlists or favorite songs with friends. This can create a sense of community within the platform and encourage users to discover new music through their social connections.</a:t>
            </a:r>
            <a:br>
              <a:rPr lang="en-US" sz="3600" b="0" i="0" dirty="0">
                <a:solidFill>
                  <a:srgbClr val="0D0D0D"/>
                </a:solidFill>
                <a:effectLst/>
                <a:highlight>
                  <a:srgbClr val="FFFFFF"/>
                </a:highlight>
                <a:latin typeface="Söhne"/>
              </a:rPr>
            </a:br>
            <a:br>
              <a:rPr lang="en-US" sz="2800" dirty="0">
                <a:effectLst/>
              </a:rPr>
            </a:br>
            <a:br>
              <a:rPr lang="en-US" sz="2000" dirty="0">
                <a:effectLst/>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7EC5636D-AB5A-6296-BEBC-D8BE532946E0}"/>
              </a:ext>
            </a:extLst>
          </p:cNvPr>
          <p:cNvSpPr txBox="1"/>
          <p:nvPr/>
        </p:nvSpPr>
        <p:spPr>
          <a:xfrm>
            <a:off x="138653" y="847493"/>
            <a:ext cx="8752586" cy="4478149"/>
          </a:xfrm>
          <a:prstGeom prst="rect">
            <a:avLst/>
          </a:prstGeom>
          <a:noFill/>
        </p:spPr>
        <p:txBody>
          <a:bodyPr wrap="square" rtlCol="0">
            <a:spAutoFit/>
          </a:bodyPr>
          <a:lstStyle/>
          <a:p>
            <a:r>
              <a:rPr lang="en-IN" sz="15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500" b="1" dirty="0">
                <a:solidFill>
                  <a:schemeClr val="tx1"/>
                </a:solidFill>
                <a:latin typeface="Times New Roman" panose="02020603050405020304" pitchFamily="18" charset="0"/>
                <a:cs typeface="Times New Roman" panose="02020603050405020304" pitchFamily="18" charset="0"/>
              </a:rPr>
              <a:t>User Feedback Mechanism: </a:t>
            </a:r>
            <a:r>
              <a:rPr lang="en-US" sz="1500" dirty="0">
                <a:solidFill>
                  <a:schemeClr val="tx1"/>
                </a:solidFill>
                <a:latin typeface="Times New Roman" panose="02020603050405020304" pitchFamily="18" charset="0"/>
                <a:cs typeface="Times New Roman" panose="02020603050405020304" pitchFamily="18" charset="0"/>
              </a:rPr>
              <a:t>Implement a feedback mechanism where users can rate songs, provide comments, and report issues with music playback or search results. This feedback can be used to improve the quality of the music database and enhance the overall user experience.</a:t>
            </a:r>
          </a:p>
          <a:p>
            <a:endParaRPr lang="en-US" sz="1500" dirty="0">
              <a:solidFill>
                <a:schemeClr val="tx1"/>
              </a:solidFill>
              <a:latin typeface="Times New Roman" panose="02020603050405020304" pitchFamily="18" charset="0"/>
              <a:cs typeface="Times New Roman" panose="02020603050405020304" pitchFamily="18" charset="0"/>
            </a:endParaRPr>
          </a:p>
          <a:p>
            <a:r>
              <a:rPr lang="en-IN" sz="15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500" b="1" dirty="0">
                <a:solidFill>
                  <a:schemeClr val="tx1"/>
                </a:solidFill>
                <a:latin typeface="Times New Roman" panose="02020603050405020304" pitchFamily="18" charset="0"/>
                <a:cs typeface="Times New Roman" panose="02020603050405020304" pitchFamily="18" charset="0"/>
              </a:rPr>
              <a:t>Offline Mode: </a:t>
            </a:r>
            <a:r>
              <a:rPr lang="en-US" sz="1500" dirty="0">
                <a:solidFill>
                  <a:schemeClr val="tx1"/>
                </a:solidFill>
                <a:latin typeface="Times New Roman" panose="02020603050405020304" pitchFamily="18" charset="0"/>
                <a:cs typeface="Times New Roman" panose="02020603050405020304" pitchFamily="18" charset="0"/>
              </a:rPr>
              <a:t>Allow users to download songs or playlists for offline listening. This feature is particularly useful for users who have limited or intermittent internet connectivity and ensures uninterrupted music playback regardless of network availability.</a:t>
            </a:r>
          </a:p>
          <a:p>
            <a:endParaRPr lang="en-US" sz="1500" dirty="0">
              <a:solidFill>
                <a:schemeClr val="tx1"/>
              </a:solidFill>
              <a:latin typeface="Times New Roman" panose="02020603050405020304" pitchFamily="18" charset="0"/>
              <a:cs typeface="Times New Roman" panose="02020603050405020304" pitchFamily="18" charset="0"/>
            </a:endParaRPr>
          </a:p>
          <a:p>
            <a:r>
              <a:rPr lang="en-IN" sz="15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500" b="1" dirty="0">
                <a:solidFill>
                  <a:schemeClr val="tx1"/>
                </a:solidFill>
                <a:latin typeface="Times New Roman" panose="02020603050405020304" pitchFamily="18" charset="0"/>
                <a:cs typeface="Times New Roman" panose="02020603050405020304" pitchFamily="18" charset="0"/>
              </a:rPr>
              <a:t>Curated Playlists: </a:t>
            </a:r>
            <a:r>
              <a:rPr lang="en-US" sz="1500" dirty="0">
                <a:solidFill>
                  <a:schemeClr val="tx1"/>
                </a:solidFill>
                <a:latin typeface="Times New Roman" panose="02020603050405020304" pitchFamily="18" charset="0"/>
                <a:cs typeface="Times New Roman" panose="02020603050405020304" pitchFamily="18" charset="0"/>
              </a:rPr>
              <a:t>Offer curated playlists curated by music experts or based on popular themes, moods, or events. Curated playlists can help users discover new music and provide a curated listening experience tailored to specific occasions or preferences.</a:t>
            </a:r>
          </a:p>
          <a:p>
            <a:endParaRPr lang="en-US" sz="1500" dirty="0">
              <a:solidFill>
                <a:schemeClr val="tx1"/>
              </a:solidFill>
              <a:latin typeface="Times New Roman" panose="02020603050405020304" pitchFamily="18" charset="0"/>
              <a:cs typeface="Times New Roman" panose="02020603050405020304" pitchFamily="18" charset="0"/>
            </a:endParaRPr>
          </a:p>
          <a:p>
            <a:r>
              <a:rPr lang="en-IN" sz="15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500" b="1" i="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500" b="1" dirty="0">
                <a:solidFill>
                  <a:schemeClr val="tx1"/>
                </a:solidFill>
                <a:latin typeface="Times New Roman" panose="02020603050405020304" pitchFamily="18" charset="0"/>
                <a:cs typeface="Times New Roman" panose="02020603050405020304" pitchFamily="18" charset="0"/>
              </a:rPr>
              <a:t>Lyrics Integration: </a:t>
            </a:r>
            <a:r>
              <a:rPr lang="en-US" sz="1500" dirty="0">
                <a:solidFill>
                  <a:schemeClr val="tx1"/>
                </a:solidFill>
                <a:latin typeface="Times New Roman" panose="02020603050405020304" pitchFamily="18" charset="0"/>
                <a:cs typeface="Times New Roman" panose="02020603050405020304" pitchFamily="18" charset="0"/>
              </a:rPr>
              <a:t>Integrate lyrics for songs, allowing users to view lyrics while listening to music. This feature enhances the listening experience and enables users to sing along or better understand the meaning behind the songs they are listening to.</a:t>
            </a:r>
          </a:p>
          <a:p>
            <a:br>
              <a:rPr lang="en-US" sz="1500" b="0" i="0" dirty="0">
                <a:solidFill>
                  <a:schemeClr val="tx1"/>
                </a:solidFill>
                <a:effectLst/>
                <a:highlight>
                  <a:srgbClr val="FFFFFF"/>
                </a:highlight>
                <a:latin typeface="Times New Roman" panose="02020603050405020304" pitchFamily="18" charset="0"/>
                <a:cs typeface="Times New Roman" panose="02020603050405020304" pitchFamily="18" charset="0"/>
              </a:rPr>
            </a:br>
            <a:br>
              <a:rPr lang="en-US" sz="1500" dirty="0">
                <a:solidFill>
                  <a:schemeClr val="tx1"/>
                </a:solidFill>
                <a:effectLst/>
                <a:latin typeface="Times New Roman" panose="02020603050405020304" pitchFamily="18" charset="0"/>
                <a:cs typeface="Times New Roman" panose="02020603050405020304" pitchFamily="18" charset="0"/>
              </a:rPr>
            </a:br>
            <a:br>
              <a:rPr lang="en-US" sz="1500" dirty="0">
                <a:solidFill>
                  <a:schemeClr val="tx1"/>
                </a:solidFill>
                <a:effectLst/>
                <a:latin typeface="Times New Roman" panose="02020603050405020304" pitchFamily="18" charset="0"/>
                <a:cs typeface="Times New Roman" panose="02020603050405020304" pitchFamily="18" charset="0"/>
              </a:rPr>
            </a:br>
            <a:endParaRPr lang="en-IN"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0524E4D-72C9-169D-9077-4BF754FFDF9D}"/>
              </a:ext>
            </a:extLst>
          </p:cNvPr>
          <p:cNvSpPr txBox="1"/>
          <p:nvPr/>
        </p:nvSpPr>
        <p:spPr>
          <a:xfrm>
            <a:off x="223024" y="752832"/>
            <a:ext cx="8463776" cy="4001095"/>
          </a:xfrm>
          <a:prstGeom prst="rect">
            <a:avLst/>
          </a:prstGeom>
          <a:noFill/>
        </p:spPr>
        <p:txBody>
          <a:bodyPr wrap="square" rtlCol="0">
            <a:spAutoFit/>
          </a:bodyPr>
          <a:lstStyle/>
          <a:p>
            <a:r>
              <a:rPr lang="en-IN" sz="15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4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Customization Options: </a:t>
            </a:r>
            <a:r>
              <a:rPr lang="en-US" dirty="0">
                <a:latin typeface="Times New Roman" panose="02020603050405020304" pitchFamily="18" charset="0"/>
                <a:cs typeface="Times New Roman" panose="02020603050405020304" pitchFamily="18" charset="0"/>
              </a:rPr>
              <a:t>Offer customization options such as theme selection, playback settings (e.g., shuffle, repeat), and equalizer settings to allow users to personalize their listening experience according to their preferences and device capabilities.</a:t>
            </a:r>
          </a:p>
          <a:p>
            <a:endParaRPr lang="en-US" dirty="0">
              <a:latin typeface="Times New Roman" panose="02020603050405020304" pitchFamily="18" charset="0"/>
              <a:cs typeface="Times New Roman" panose="02020603050405020304" pitchFamily="18" charset="0"/>
            </a:endParaRPr>
          </a:p>
          <a:p>
            <a:r>
              <a:rPr lang="en-IN" sz="15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4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Favorite Songs and Playlist Management: </a:t>
            </a:r>
            <a:r>
              <a:rPr lang="en-US" dirty="0">
                <a:latin typeface="Times New Roman" panose="02020603050405020304" pitchFamily="18" charset="0"/>
                <a:cs typeface="Times New Roman" panose="02020603050405020304" pitchFamily="18" charset="0"/>
              </a:rPr>
              <a:t>Allow users to easily manage their favorite songs and playlists. This includes features such as the ability to add or remove songs from their favorites, rename playlists, reorder songs within playlists, and share playlists with other users. Providing intuitive and efficient playlist management tools enhances user control and satisfaction, ensuring they can organize their music library according to their preferences and listening habits.</a:t>
            </a:r>
          </a:p>
          <a:p>
            <a:endParaRPr lang="en-US" dirty="0">
              <a:latin typeface="Times New Roman" panose="02020603050405020304" pitchFamily="18" charset="0"/>
              <a:cs typeface="Times New Roman" panose="02020603050405020304" pitchFamily="18" charset="0"/>
            </a:endParaRPr>
          </a:p>
          <a:p>
            <a:r>
              <a:rPr lang="en-IN" sz="15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4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Artist and Album Information: </a:t>
            </a:r>
            <a:r>
              <a:rPr lang="en-US" dirty="0">
                <a:latin typeface="Times New Roman" panose="02020603050405020304" pitchFamily="18" charset="0"/>
                <a:cs typeface="Times New Roman" panose="02020603050405020304" pitchFamily="18" charset="0"/>
              </a:rPr>
              <a:t>Provide comprehensive information about artists, albums, and songs, including biographies, discographies, and related content. This enriches the user experience by offering additional context and background information about the music being listened to.</a:t>
            </a:r>
          </a:p>
          <a:p>
            <a:endParaRPr lang="en-US" dirty="0">
              <a:latin typeface="Times New Roman" panose="02020603050405020304" pitchFamily="18" charset="0"/>
              <a:cs typeface="Times New Roman" panose="02020603050405020304" pitchFamily="18" charset="0"/>
            </a:endParaRPr>
          </a:p>
          <a:p>
            <a:r>
              <a:rPr lang="en-IN" sz="15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400" b="1" i="0" dirty="0">
                <a:solidFill>
                  <a:srgbClr val="213163"/>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Continuous Improvement: </a:t>
            </a:r>
            <a:r>
              <a:rPr lang="en-US" dirty="0">
                <a:latin typeface="Times New Roman" panose="02020603050405020304" pitchFamily="18" charset="0"/>
                <a:cs typeface="Times New Roman" panose="02020603050405020304" pitchFamily="18" charset="0"/>
              </a:rPr>
              <a:t>Continuously monitor user interactions, analyze usage patterns, and gather feedback to identify areas for improvement and optimization. Regular updates and enhancements based on user feedback ensure that the platform remains relevant and competitive in the ever-evolving music streaming landscape.</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201</TotalTime>
  <Words>1564</Words>
  <Application>Microsoft Office PowerPoint</Application>
  <PresentationFormat>On-screen Show (16:9)</PresentationFormat>
  <Paragraphs>60</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The music application is a user-friendly platform that allows users to sign in and access a wide range of music in different languages. Users can easily search for specific songs, artists, or albums and listen to them on demand. The application also provides features for users to add their favorite songs to a personalized favorites list and create custom playlists. With its intuitive interface and extensive music library, the application offers a seamless and enjoyable music listening experience for users of all preferences and tastes. key Features •  Sign in and user authentication •  Access to a diverse collection of music in different languages •  Easy search functionality for songs, artists, and albums •  Ability to add favorite songs to a personalized list •  Create custom playlists •  Intuitive and user-friendly interface •  Seamless and enjoyable music listening experience </vt:lpstr>
      <vt:lpstr>Problem Statement  •  Language Barrier Many music applications primarily focus on popular languages, leaving users who prefer music in less common languages with limited options. •  Inefficient Organization Many music applications lack efficient organization features, making it challenging for users to manage their favorite songs and create playlists. •  Limited Search Functionality Existing music applications often have limited search functionality, making it difficult for users to find specific songs or artists. •  Lack of Personalization Users often struggle to find personalized music recommendations that align with their unique tastes and preferences. </vt:lpstr>
      <vt:lpstr>Project Overview  Features •  The music application will offer a wide range of music genres and artists, including popular and emerging artists, to cater to a diverse user base. •  The music application will require users to create an account and log in to access their personalized music library and playlists. •  The music application will have an intuitive search functionality that allows users to easily find and play their favorite songs and artists.  Goals •  Develop a music application that allows users to sign in and listen to music in different languages. •  Provide a search feature for users to find specific music based on their preferences. •  Allow users to add songs to their favorites and create personalized playlists. •  Create a seamless and user-friendly interface for an optimal music listening experience. </vt:lpstr>
      <vt:lpstr>Proposed Solution  Approach The proposed solution for the music application involves creating a user-friendly interface that allows users to easily sign in, navigate, and access various features.  Strategies • Recommendation System: Implement a recommendation system that suggests music based on user preferences, listening history, and favorite songs. This can enhance user engagement and satisfaction by providing personalized recommendations tailored to individual tastes.  •  Social Integration: Integrate social features such as user profiles, following other users, and sharing playlists or favorite songs with friends. This can create a sense of community within the platform and encourage users to discover new music through their social connections.   </vt:lpstr>
      <vt:lpstr>PowerPoint Presentation</vt:lpstr>
      <vt:lpstr>PowerPoint Presentation</vt:lpstr>
      <vt:lpstr>Technology Used</vt:lpstr>
      <vt:lpstr>Modelling &amp; Results  Model Overview  The music application uses a combination of machine learning algorithms to analyze user data and provide personalized recommendations. The model is trained on a large dataset of user listening history and behavior, and uses this information to predict which songs and artists are most likely to be of interest to each individual user.  Results  The model has been successful in providing accurate and relevant recommendations to users, resulting in increased engagement and satisfaction. Additionally, the model has been able to identify new and emerging artists and genres, providing users with a wider range of music options. </vt:lpstr>
      <vt:lpstr>Homepage</vt:lpstr>
      <vt:lpstr>All-Songs-Page</vt:lpstr>
      <vt:lpstr>Details-Page</vt:lpstr>
      <vt:lpstr>Favorites-Page</vt:lpstr>
      <vt:lpstr>Playlist-Page</vt:lpstr>
      <vt:lpstr>Future Enhancements:  Improved User Experience  The music application will be redesigned to provide a more intuitive and user-friendly interface. This will include a simplified navigation system, personalized recommendations based on user preferences, and a more streamlined playlist creation process.  Enhanced Functionality  The music application will be enhanced with new features to improve user experience and functionality. These features will include: •  Real-time lyrics display for songs with lyrics •  Integration with voice assistants for hands-free control of the application •  Personalized playlists based on user listening history and preferences    </vt:lpstr>
      <vt:lpstr>Conclusion  Key Points  •  The music application provides a seamless user experience for signing in, listening to music in different languages, searching for specific music, adding favorites, and creating playlists.   • The application caters to a diverse user base and offers a wide range of music genres and languages.   • User feedback and engagement have been positive, indicating the success of the project.   •  Accessible across devices for uninterrupted music enjoyment anytime, anywhere.   •  Regular updates based on user feedback and industry trends.   •  Tailored playlists and recommendations reflecting global cultural diversity.</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Swetha sudhar</cp:lastModifiedBy>
  <cp:revision>9</cp:revision>
  <dcterms:modified xsi:type="dcterms:W3CDTF">2024-04-06T18:17:32Z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