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6459200" cx="21945600"/>
  <p:notesSz cx="6858000" cy="9144000"/>
  <p:embeddedFontLst>
    <p:embeddedFont>
      <p:font typeface="Roboto"/>
      <p:regular r:id="rId7"/>
      <p:bold r:id="rId8"/>
      <p:italic r:id="rId9"/>
      <p:boldItalic r:id="rId10"/>
    </p:embeddedFont>
    <p:embeddedFont>
      <p:font typeface="Public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400">
          <p15:clr>
            <a:srgbClr val="A4A3A4"/>
          </p15:clr>
        </p15:guide>
        <p15:guide id="2" pos="6035">
          <p15:clr>
            <a:srgbClr val="A4A3A4"/>
          </p15:clr>
        </p15:guide>
      </p15:sldGuideLst>
    </p:ext>
    <p:ext uri="http://customooxmlschemas.google.com/">
      <go:slidesCustomData xmlns:go="http://customooxmlschemas.google.com/" r:id="rId15" roundtripDataSignature="AMtx7mg0bHET/p65ivpDUBmkLKeVa5i4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400" orient="horz"/>
        <p:guide pos="603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ublicSans-regular.fntdata"/><Relationship Id="rId10" Type="http://schemas.openxmlformats.org/officeDocument/2006/relationships/font" Target="fonts/Roboto-boldItalic.fntdata"/><Relationship Id="rId13" Type="http://schemas.openxmlformats.org/officeDocument/2006/relationships/font" Target="fonts/PublicSans-italic.fntdata"/><Relationship Id="rId12" Type="http://schemas.openxmlformats.org/officeDocument/2006/relationships/font" Target="fonts/Public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customschemas.google.com/relationships/presentationmetadata" Target="metadata"/><Relationship Id="rId14" Type="http://schemas.openxmlformats.org/officeDocument/2006/relationships/font" Target="fonts/Public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 name="Google Shape;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quot; x 48&quot; Poster">
  <p:cSld name="36&quot; x 48&quot; Poster">
    <p:spTree>
      <p:nvGrpSpPr>
        <p:cNvPr id="6" name="Shape 6"/>
        <p:cNvGrpSpPr/>
        <p:nvPr/>
      </p:nvGrpSpPr>
      <p:grpSpPr>
        <a:xfrm>
          <a:off x="0" y="0"/>
          <a:ext cx="0" cy="0"/>
          <a:chOff x="0" y="0"/>
          <a:chExt cx="0" cy="0"/>
        </a:xfrm>
      </p:grpSpPr>
      <p:sp>
        <p:nvSpPr>
          <p:cNvPr id="7" name="Google Shape;7;p3"/>
          <p:cNvSpPr txBox="1"/>
          <p:nvPr>
            <p:ph type="title"/>
          </p:nvPr>
        </p:nvSpPr>
        <p:spPr>
          <a:xfrm>
            <a:off x="348343" y="304800"/>
            <a:ext cx="21248915" cy="1676400"/>
          </a:xfrm>
          <a:prstGeom prst="rect">
            <a:avLst/>
          </a:prstGeom>
          <a:solidFill>
            <a:srgbClr val="C4172F"/>
          </a:solidFill>
          <a:ln cap="flat" cmpd="sng" w="9525">
            <a:solidFill>
              <a:srgbClr val="C4172F"/>
            </a:solidFill>
            <a:prstDash val="solid"/>
            <a:round/>
            <a:headEnd len="sm" w="sm" type="none"/>
            <a:tailEnd len="sm" w="sm" type="none"/>
          </a:ln>
        </p:spPr>
        <p:txBody>
          <a:bodyPr anchorCtr="1" anchor="ctr" bIns="39175" lIns="78350" spcFirstLastPara="1" rIns="78350" wrap="square" tIns="39175">
            <a:noAutofit/>
          </a:bodyPr>
          <a:lstStyle>
            <a:lvl1pPr lvl="0" marR="0" rtl="0" algn="ctr">
              <a:lnSpc>
                <a:spcPct val="100000"/>
              </a:lnSpc>
              <a:spcBef>
                <a:spcPts val="0"/>
              </a:spcBef>
              <a:spcAft>
                <a:spcPts val="0"/>
              </a:spcAft>
              <a:buClr>
                <a:schemeClr val="lt1"/>
              </a:buClr>
              <a:buSzPts val="3100"/>
              <a:buFont typeface="Arial"/>
              <a:buNone/>
              <a:defRPr b="1" i="0" sz="31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3"/>
          <p:cNvSpPr txBox="1"/>
          <p:nvPr>
            <p:ph idx="1" type="body"/>
          </p:nvPr>
        </p:nvSpPr>
        <p:spPr>
          <a:xfrm>
            <a:off x="348343" y="2133600"/>
            <a:ext cx="6792685" cy="5334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39175" lIns="78350" spcFirstLastPara="1" rIns="78350" wrap="square" tIns="39175">
            <a:noAutofit/>
          </a:bodyPr>
          <a:lstStyle>
            <a:lvl1pPr indent="-228600" lvl="0" marL="457200" marR="0" rtl="0" algn="l">
              <a:lnSpc>
                <a:spcPct val="100000"/>
              </a:lnSpc>
              <a:spcBef>
                <a:spcPts val="420"/>
              </a:spcBef>
              <a:spcAft>
                <a:spcPts val="0"/>
              </a:spcAft>
              <a:buClr>
                <a:schemeClr val="lt1"/>
              </a:buClr>
              <a:buSzPts val="2100"/>
              <a:buFont typeface="Arial"/>
              <a:buNone/>
              <a:defRPr b="1" i="0" sz="2100" u="none" cap="none" strike="noStrike">
                <a:solidFill>
                  <a:schemeClr val="lt1"/>
                </a:solidFill>
                <a:latin typeface="Arial"/>
                <a:ea typeface="Arial"/>
                <a:cs typeface="Arial"/>
                <a:sym typeface="Arial"/>
              </a:defRPr>
            </a:lvl1pPr>
            <a:lvl2pPr indent="-565150" lvl="1" marL="914400" marR="0" rtl="0" algn="l">
              <a:lnSpc>
                <a:spcPct val="100000"/>
              </a:lnSpc>
              <a:spcBef>
                <a:spcPts val="1060"/>
              </a:spcBef>
              <a:spcAft>
                <a:spcPts val="0"/>
              </a:spcAft>
              <a:buClr>
                <a:schemeClr val="dk1"/>
              </a:buClr>
              <a:buSzPts val="5300"/>
              <a:buFont typeface="Arial"/>
              <a:buChar char="–"/>
              <a:defRPr b="0" i="0" sz="5300" u="none" cap="none" strike="noStrike">
                <a:solidFill>
                  <a:schemeClr val="dk1"/>
                </a:solidFill>
                <a:latin typeface="Times New Roman"/>
                <a:ea typeface="Times New Roman"/>
                <a:cs typeface="Times New Roman"/>
                <a:sym typeface="Times New Roman"/>
              </a:defRPr>
            </a:lvl2pPr>
            <a:lvl3pPr indent="-514350" lvl="2" marL="1371600"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Times New Roman"/>
                <a:ea typeface="Times New Roman"/>
                <a:cs typeface="Times New Roman"/>
                <a:sym typeface="Times New Roman"/>
              </a:defRPr>
            </a:lvl3pPr>
            <a:lvl4pPr indent="-476250" lvl="3" marL="1828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4pPr>
            <a:lvl5pPr indent="-476250" lvl="4" marL="22860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9" name="Google Shape;9;p3"/>
          <p:cNvSpPr txBox="1"/>
          <p:nvPr>
            <p:ph idx="2" type="body"/>
          </p:nvPr>
        </p:nvSpPr>
        <p:spPr>
          <a:xfrm>
            <a:off x="348343" y="2819400"/>
            <a:ext cx="6792685" cy="4343400"/>
          </a:xfrm>
          <a:prstGeom prst="rect">
            <a:avLst/>
          </a:prstGeom>
          <a:noFill/>
          <a:ln>
            <a:noFill/>
          </a:ln>
        </p:spPr>
        <p:txBody>
          <a:bodyPr anchorCtr="0" anchor="t" bIns="39175" lIns="78350" spcFirstLastPara="1" rIns="78350" wrap="square" tIns="3917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0" name="Google Shape;10;p3"/>
          <p:cNvSpPr txBox="1"/>
          <p:nvPr>
            <p:ph idx="3" type="body"/>
          </p:nvPr>
        </p:nvSpPr>
        <p:spPr>
          <a:xfrm>
            <a:off x="348343" y="7315200"/>
            <a:ext cx="6792685" cy="5334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39175" lIns="78350" spcFirstLastPara="1" rIns="78350" wrap="square" tIns="39175">
            <a:noAutofit/>
          </a:bodyPr>
          <a:lstStyle>
            <a:lvl1pPr indent="-228600" lvl="0" marL="457200" marR="0" rtl="0" algn="l">
              <a:lnSpc>
                <a:spcPct val="100000"/>
              </a:lnSpc>
              <a:spcBef>
                <a:spcPts val="420"/>
              </a:spcBef>
              <a:spcAft>
                <a:spcPts val="0"/>
              </a:spcAft>
              <a:buClr>
                <a:schemeClr val="lt1"/>
              </a:buClr>
              <a:buSzPts val="2100"/>
              <a:buFont typeface="Arial"/>
              <a:buNone/>
              <a:defRPr b="1" i="0" sz="2100" u="none" cap="none" strike="noStrike">
                <a:solidFill>
                  <a:schemeClr val="lt1"/>
                </a:solidFill>
                <a:latin typeface="Arial"/>
                <a:ea typeface="Arial"/>
                <a:cs typeface="Arial"/>
                <a:sym typeface="Arial"/>
              </a:defRPr>
            </a:lvl1pPr>
            <a:lvl2pPr indent="-565150" lvl="1" marL="914400" marR="0" rtl="0" algn="l">
              <a:lnSpc>
                <a:spcPct val="100000"/>
              </a:lnSpc>
              <a:spcBef>
                <a:spcPts val="1060"/>
              </a:spcBef>
              <a:spcAft>
                <a:spcPts val="0"/>
              </a:spcAft>
              <a:buClr>
                <a:schemeClr val="dk1"/>
              </a:buClr>
              <a:buSzPts val="5300"/>
              <a:buFont typeface="Arial"/>
              <a:buChar char="–"/>
              <a:defRPr b="0" i="0" sz="5300" u="none" cap="none" strike="noStrike">
                <a:solidFill>
                  <a:schemeClr val="dk1"/>
                </a:solidFill>
                <a:latin typeface="Times New Roman"/>
                <a:ea typeface="Times New Roman"/>
                <a:cs typeface="Times New Roman"/>
                <a:sym typeface="Times New Roman"/>
              </a:defRPr>
            </a:lvl2pPr>
            <a:lvl3pPr indent="-514350" lvl="2" marL="1371600"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Times New Roman"/>
                <a:ea typeface="Times New Roman"/>
                <a:cs typeface="Times New Roman"/>
                <a:sym typeface="Times New Roman"/>
              </a:defRPr>
            </a:lvl3pPr>
            <a:lvl4pPr indent="-476250" lvl="3" marL="1828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4pPr>
            <a:lvl5pPr indent="-476250" lvl="4" marL="22860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1" name="Google Shape;11;p3"/>
          <p:cNvSpPr txBox="1"/>
          <p:nvPr>
            <p:ph idx="4" type="body"/>
          </p:nvPr>
        </p:nvSpPr>
        <p:spPr>
          <a:xfrm>
            <a:off x="348343" y="8001000"/>
            <a:ext cx="6792685" cy="3657600"/>
          </a:xfrm>
          <a:prstGeom prst="rect">
            <a:avLst/>
          </a:prstGeom>
          <a:noFill/>
          <a:ln>
            <a:noFill/>
          </a:ln>
        </p:spPr>
        <p:txBody>
          <a:bodyPr anchorCtr="0" anchor="t" bIns="39175" lIns="78350" spcFirstLastPara="1" rIns="78350" wrap="square" tIns="3917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317500" lvl="1" marL="9144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5" type="body"/>
          </p:nvPr>
        </p:nvSpPr>
        <p:spPr>
          <a:xfrm>
            <a:off x="348343" y="11811000"/>
            <a:ext cx="6792685" cy="5334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39175" lIns="78350" spcFirstLastPara="1" rIns="78350" wrap="square" tIns="39175">
            <a:noAutofit/>
          </a:bodyPr>
          <a:lstStyle>
            <a:lvl1pPr indent="-228600" lvl="0" marL="457200" marR="0" rtl="0" algn="l">
              <a:lnSpc>
                <a:spcPct val="100000"/>
              </a:lnSpc>
              <a:spcBef>
                <a:spcPts val="420"/>
              </a:spcBef>
              <a:spcAft>
                <a:spcPts val="0"/>
              </a:spcAft>
              <a:buClr>
                <a:schemeClr val="lt1"/>
              </a:buClr>
              <a:buSzPts val="2100"/>
              <a:buFont typeface="Arial"/>
              <a:buNone/>
              <a:defRPr b="1" i="0" sz="2100" u="none" cap="none" strike="noStrike">
                <a:solidFill>
                  <a:schemeClr val="lt1"/>
                </a:solidFill>
                <a:latin typeface="Arial"/>
                <a:ea typeface="Arial"/>
                <a:cs typeface="Arial"/>
                <a:sym typeface="Arial"/>
              </a:defRPr>
            </a:lvl1pPr>
            <a:lvl2pPr indent="-565150" lvl="1" marL="914400" marR="0" rtl="0" algn="l">
              <a:lnSpc>
                <a:spcPct val="100000"/>
              </a:lnSpc>
              <a:spcBef>
                <a:spcPts val="1060"/>
              </a:spcBef>
              <a:spcAft>
                <a:spcPts val="0"/>
              </a:spcAft>
              <a:buClr>
                <a:schemeClr val="dk1"/>
              </a:buClr>
              <a:buSzPts val="5300"/>
              <a:buFont typeface="Arial"/>
              <a:buChar char="–"/>
              <a:defRPr b="0" i="0" sz="5300" u="none" cap="none" strike="noStrike">
                <a:solidFill>
                  <a:schemeClr val="dk1"/>
                </a:solidFill>
                <a:latin typeface="Times New Roman"/>
                <a:ea typeface="Times New Roman"/>
                <a:cs typeface="Times New Roman"/>
                <a:sym typeface="Times New Roman"/>
              </a:defRPr>
            </a:lvl2pPr>
            <a:lvl3pPr indent="-514350" lvl="2" marL="1371600"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Times New Roman"/>
                <a:ea typeface="Times New Roman"/>
                <a:cs typeface="Times New Roman"/>
                <a:sym typeface="Times New Roman"/>
              </a:defRPr>
            </a:lvl3pPr>
            <a:lvl4pPr indent="-476250" lvl="3" marL="1828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4pPr>
            <a:lvl5pPr indent="-476250" lvl="4" marL="22860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3" name="Google Shape;13;p3"/>
          <p:cNvSpPr txBox="1"/>
          <p:nvPr>
            <p:ph idx="6" type="body"/>
          </p:nvPr>
        </p:nvSpPr>
        <p:spPr>
          <a:xfrm>
            <a:off x="348343" y="12496800"/>
            <a:ext cx="6792685" cy="3657600"/>
          </a:xfrm>
          <a:prstGeom prst="rect">
            <a:avLst/>
          </a:prstGeom>
          <a:noFill/>
          <a:ln>
            <a:noFill/>
          </a:ln>
        </p:spPr>
        <p:txBody>
          <a:bodyPr anchorCtr="0" anchor="t" bIns="39175" lIns="78350" spcFirstLastPara="1" rIns="78350" wrap="square" tIns="3917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317500" lvl="1" marL="9144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4" name="Google Shape;14;p3"/>
          <p:cNvSpPr txBox="1"/>
          <p:nvPr>
            <p:ph idx="7" type="body"/>
          </p:nvPr>
        </p:nvSpPr>
        <p:spPr>
          <a:xfrm>
            <a:off x="7576458" y="2133600"/>
            <a:ext cx="6792685" cy="5334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39175" lIns="78350" spcFirstLastPara="1" rIns="78350" wrap="square" tIns="39175">
            <a:noAutofit/>
          </a:bodyPr>
          <a:lstStyle>
            <a:lvl1pPr indent="-228600" lvl="0" marL="457200" marR="0" rtl="0" algn="l">
              <a:lnSpc>
                <a:spcPct val="100000"/>
              </a:lnSpc>
              <a:spcBef>
                <a:spcPts val="420"/>
              </a:spcBef>
              <a:spcAft>
                <a:spcPts val="0"/>
              </a:spcAft>
              <a:buClr>
                <a:schemeClr val="lt1"/>
              </a:buClr>
              <a:buSzPts val="2100"/>
              <a:buFont typeface="Arial"/>
              <a:buNone/>
              <a:defRPr b="1" i="0" sz="2100" u="none" cap="none" strike="noStrike">
                <a:solidFill>
                  <a:schemeClr val="lt1"/>
                </a:solidFill>
                <a:latin typeface="Arial"/>
                <a:ea typeface="Arial"/>
                <a:cs typeface="Arial"/>
                <a:sym typeface="Arial"/>
              </a:defRPr>
            </a:lvl1pPr>
            <a:lvl2pPr indent="-565150" lvl="1" marL="914400" marR="0" rtl="0" algn="l">
              <a:lnSpc>
                <a:spcPct val="100000"/>
              </a:lnSpc>
              <a:spcBef>
                <a:spcPts val="1060"/>
              </a:spcBef>
              <a:spcAft>
                <a:spcPts val="0"/>
              </a:spcAft>
              <a:buClr>
                <a:schemeClr val="dk1"/>
              </a:buClr>
              <a:buSzPts val="5300"/>
              <a:buFont typeface="Arial"/>
              <a:buChar char="–"/>
              <a:defRPr b="0" i="0" sz="5300" u="none" cap="none" strike="noStrike">
                <a:solidFill>
                  <a:schemeClr val="dk1"/>
                </a:solidFill>
                <a:latin typeface="Times New Roman"/>
                <a:ea typeface="Times New Roman"/>
                <a:cs typeface="Times New Roman"/>
                <a:sym typeface="Times New Roman"/>
              </a:defRPr>
            </a:lvl2pPr>
            <a:lvl3pPr indent="-514350" lvl="2" marL="1371600"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Times New Roman"/>
                <a:ea typeface="Times New Roman"/>
                <a:cs typeface="Times New Roman"/>
                <a:sym typeface="Times New Roman"/>
              </a:defRPr>
            </a:lvl3pPr>
            <a:lvl4pPr indent="-476250" lvl="3" marL="1828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4pPr>
            <a:lvl5pPr indent="-476250" lvl="4" marL="22860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5" name="Google Shape;15;p3"/>
          <p:cNvSpPr txBox="1"/>
          <p:nvPr>
            <p:ph idx="8" type="body"/>
          </p:nvPr>
        </p:nvSpPr>
        <p:spPr>
          <a:xfrm>
            <a:off x="14804572" y="12496800"/>
            <a:ext cx="6792685" cy="3657600"/>
          </a:xfrm>
          <a:prstGeom prst="rect">
            <a:avLst/>
          </a:prstGeom>
          <a:noFill/>
          <a:ln>
            <a:noFill/>
          </a:ln>
        </p:spPr>
        <p:txBody>
          <a:bodyPr anchorCtr="0" anchor="t" bIns="39175" lIns="78350" spcFirstLastPara="1" rIns="78350" wrap="square" tIns="39175">
            <a:noAutofit/>
          </a:bodyPr>
          <a:lstStyle>
            <a:lvl1pPr indent="-317500" lvl="0" marL="4572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1pPr>
            <a:lvl2pPr indent="-317500" lvl="1" marL="9144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6" name="Google Shape;16;p3"/>
          <p:cNvSpPr txBox="1"/>
          <p:nvPr>
            <p:ph idx="9" type="body"/>
          </p:nvPr>
        </p:nvSpPr>
        <p:spPr>
          <a:xfrm>
            <a:off x="14804572" y="2133600"/>
            <a:ext cx="6792685" cy="5334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39175" lIns="78350" spcFirstLastPara="1" rIns="78350" wrap="square" tIns="39175">
            <a:noAutofit/>
          </a:bodyPr>
          <a:lstStyle>
            <a:lvl1pPr indent="-228600" lvl="0" marL="457200" marR="0" rtl="0" algn="l">
              <a:lnSpc>
                <a:spcPct val="100000"/>
              </a:lnSpc>
              <a:spcBef>
                <a:spcPts val="420"/>
              </a:spcBef>
              <a:spcAft>
                <a:spcPts val="0"/>
              </a:spcAft>
              <a:buClr>
                <a:schemeClr val="lt1"/>
              </a:buClr>
              <a:buSzPts val="2100"/>
              <a:buFont typeface="Arial"/>
              <a:buNone/>
              <a:defRPr b="1" i="0" sz="2100" u="none" cap="none" strike="noStrike">
                <a:solidFill>
                  <a:schemeClr val="lt1"/>
                </a:solidFill>
                <a:latin typeface="Arial"/>
                <a:ea typeface="Arial"/>
                <a:cs typeface="Arial"/>
                <a:sym typeface="Arial"/>
              </a:defRPr>
            </a:lvl1pPr>
            <a:lvl2pPr indent="-565150" lvl="1" marL="914400" marR="0" rtl="0" algn="l">
              <a:lnSpc>
                <a:spcPct val="100000"/>
              </a:lnSpc>
              <a:spcBef>
                <a:spcPts val="1060"/>
              </a:spcBef>
              <a:spcAft>
                <a:spcPts val="0"/>
              </a:spcAft>
              <a:buClr>
                <a:schemeClr val="dk1"/>
              </a:buClr>
              <a:buSzPts val="5300"/>
              <a:buFont typeface="Arial"/>
              <a:buChar char="–"/>
              <a:defRPr b="0" i="0" sz="5300" u="none" cap="none" strike="noStrike">
                <a:solidFill>
                  <a:schemeClr val="dk1"/>
                </a:solidFill>
                <a:latin typeface="Times New Roman"/>
                <a:ea typeface="Times New Roman"/>
                <a:cs typeface="Times New Roman"/>
                <a:sym typeface="Times New Roman"/>
              </a:defRPr>
            </a:lvl2pPr>
            <a:lvl3pPr indent="-514350" lvl="2" marL="1371600"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Times New Roman"/>
                <a:ea typeface="Times New Roman"/>
                <a:cs typeface="Times New Roman"/>
                <a:sym typeface="Times New Roman"/>
              </a:defRPr>
            </a:lvl3pPr>
            <a:lvl4pPr indent="-476250" lvl="3" marL="1828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4pPr>
            <a:lvl5pPr indent="-476250" lvl="4" marL="22860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7" name="Google Shape;17;p3"/>
          <p:cNvSpPr txBox="1"/>
          <p:nvPr>
            <p:ph idx="13" type="body"/>
          </p:nvPr>
        </p:nvSpPr>
        <p:spPr>
          <a:xfrm>
            <a:off x="14804572" y="2819400"/>
            <a:ext cx="6792685" cy="8839200"/>
          </a:xfrm>
          <a:prstGeom prst="rect">
            <a:avLst/>
          </a:prstGeom>
          <a:noFill/>
          <a:ln>
            <a:noFill/>
          </a:ln>
        </p:spPr>
        <p:txBody>
          <a:bodyPr anchorCtr="0" anchor="t" bIns="39175" lIns="78350" spcFirstLastPara="1" rIns="78350" wrap="square" tIns="39175">
            <a:noAutofit/>
          </a:bodyPr>
          <a:lstStyle>
            <a:lvl1pPr indent="-317500" lvl="0" marL="4572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1pPr>
            <a:lvl2pPr indent="-317500" lvl="1" marL="9144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4" type="body"/>
          </p:nvPr>
        </p:nvSpPr>
        <p:spPr>
          <a:xfrm>
            <a:off x="14804572" y="11811000"/>
            <a:ext cx="6792685" cy="5334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39175" lIns="78350" spcFirstLastPara="1" rIns="78350" wrap="square" tIns="39175">
            <a:noAutofit/>
          </a:bodyPr>
          <a:lstStyle>
            <a:lvl1pPr indent="-228600" lvl="0" marL="457200" marR="0" rtl="0" algn="l">
              <a:lnSpc>
                <a:spcPct val="100000"/>
              </a:lnSpc>
              <a:spcBef>
                <a:spcPts val="420"/>
              </a:spcBef>
              <a:spcAft>
                <a:spcPts val="0"/>
              </a:spcAft>
              <a:buClr>
                <a:schemeClr val="lt1"/>
              </a:buClr>
              <a:buSzPts val="2100"/>
              <a:buFont typeface="Arial"/>
              <a:buNone/>
              <a:defRPr b="1" i="0" sz="2100" u="none" cap="none" strike="noStrike">
                <a:solidFill>
                  <a:schemeClr val="lt1"/>
                </a:solidFill>
                <a:latin typeface="Arial"/>
                <a:ea typeface="Arial"/>
                <a:cs typeface="Arial"/>
                <a:sym typeface="Arial"/>
              </a:defRPr>
            </a:lvl1pPr>
            <a:lvl2pPr indent="-565150" lvl="1" marL="914400" marR="0" rtl="0" algn="l">
              <a:lnSpc>
                <a:spcPct val="100000"/>
              </a:lnSpc>
              <a:spcBef>
                <a:spcPts val="1060"/>
              </a:spcBef>
              <a:spcAft>
                <a:spcPts val="0"/>
              </a:spcAft>
              <a:buClr>
                <a:schemeClr val="dk1"/>
              </a:buClr>
              <a:buSzPts val="5300"/>
              <a:buFont typeface="Arial"/>
              <a:buChar char="–"/>
              <a:defRPr b="0" i="0" sz="5300" u="none" cap="none" strike="noStrike">
                <a:solidFill>
                  <a:schemeClr val="dk1"/>
                </a:solidFill>
                <a:latin typeface="Times New Roman"/>
                <a:ea typeface="Times New Roman"/>
                <a:cs typeface="Times New Roman"/>
                <a:sym typeface="Times New Roman"/>
              </a:defRPr>
            </a:lvl2pPr>
            <a:lvl3pPr indent="-514350" lvl="2" marL="1371600"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Times New Roman"/>
                <a:ea typeface="Times New Roman"/>
                <a:cs typeface="Times New Roman"/>
                <a:sym typeface="Times New Roman"/>
              </a:defRPr>
            </a:lvl3pPr>
            <a:lvl4pPr indent="-476250" lvl="3" marL="1828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4pPr>
            <a:lvl5pPr indent="-476250" lvl="4" marL="22860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5" type="body"/>
          </p:nvPr>
        </p:nvSpPr>
        <p:spPr>
          <a:xfrm>
            <a:off x="7576458" y="2819400"/>
            <a:ext cx="6792685" cy="13335001"/>
          </a:xfrm>
          <a:prstGeom prst="rect">
            <a:avLst/>
          </a:prstGeom>
          <a:noFill/>
          <a:ln>
            <a:noFill/>
          </a:ln>
        </p:spPr>
        <p:txBody>
          <a:bodyPr anchorCtr="0" anchor="t" bIns="39175" lIns="78350" spcFirstLastPara="1" rIns="78350" wrap="square" tIns="3917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476250" lvl="5" marL="27432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indent="-476250" lvl="6" marL="3200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indent="-476250" lvl="7" marL="36576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indent="-476250" lvl="8" marL="41148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20" name="Google Shape;20;p3"/>
          <p:cNvSpPr/>
          <p:nvPr>
            <p:ph idx="16" type="pic"/>
          </p:nvPr>
        </p:nvSpPr>
        <p:spPr>
          <a:xfrm>
            <a:off x="609602" y="457200"/>
            <a:ext cx="1567543" cy="1371600"/>
          </a:xfrm>
          <a:prstGeom prst="rect">
            <a:avLst/>
          </a:prstGeom>
          <a:solidFill>
            <a:schemeClr val="lt1"/>
          </a:solidFill>
          <a:ln>
            <a:noFill/>
          </a:ln>
        </p:spPr>
      </p:sp>
      <p:sp>
        <p:nvSpPr>
          <p:cNvPr id="21" name="Google Shape;21;p3"/>
          <p:cNvSpPr/>
          <p:nvPr>
            <p:ph idx="17" type="pic"/>
          </p:nvPr>
        </p:nvSpPr>
        <p:spPr>
          <a:xfrm>
            <a:off x="19855545" y="457200"/>
            <a:ext cx="1567543" cy="1371600"/>
          </a:xfrm>
          <a:prstGeom prst="rect">
            <a:avLst/>
          </a:prstGeom>
          <a:solidFill>
            <a:schemeClr val="lt1"/>
          </a:solidFill>
          <a:ln>
            <a:noFill/>
          </a:ln>
        </p:spPr>
      </p:sp>
      <p:sp>
        <p:nvSpPr>
          <p:cNvPr id="22" name="Google Shape;22;p3"/>
          <p:cNvSpPr/>
          <p:nvPr>
            <p:ph idx="18" type="chart"/>
          </p:nvPr>
        </p:nvSpPr>
        <p:spPr>
          <a:xfrm>
            <a:off x="8098974" y="8077200"/>
            <a:ext cx="5747657" cy="3352800"/>
          </a:xfrm>
          <a:prstGeom prst="rect">
            <a:avLst/>
          </a:prstGeom>
          <a:noFill/>
          <a:ln>
            <a:noFill/>
          </a:ln>
        </p:spPr>
        <p:txBody>
          <a:bodyPr anchorCtr="0" anchor="t" bIns="39175" lIns="78350" spcFirstLastPara="1" rIns="78350" wrap="square" tIns="39175">
            <a:noAutofit/>
          </a:bodyPr>
          <a:lstStyle>
            <a:lvl1pPr lvl="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1060"/>
              </a:spcBef>
              <a:spcAft>
                <a:spcPts val="0"/>
              </a:spcAft>
              <a:buClr>
                <a:schemeClr val="dk1"/>
              </a:buClr>
              <a:buSzPts val="5300"/>
              <a:buFont typeface="Arial"/>
              <a:buChar char="–"/>
              <a:defRPr b="0" i="0" sz="53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sp>
        <p:nvSpPr>
          <p:cNvPr id="23" name="Google Shape;23;p3"/>
          <p:cNvSpPr/>
          <p:nvPr>
            <p:ph idx="19" type="chart"/>
          </p:nvPr>
        </p:nvSpPr>
        <p:spPr>
          <a:xfrm>
            <a:off x="8098974" y="12268200"/>
            <a:ext cx="5747657" cy="3352800"/>
          </a:xfrm>
          <a:prstGeom prst="rect">
            <a:avLst/>
          </a:prstGeom>
          <a:noFill/>
          <a:ln>
            <a:noFill/>
          </a:ln>
        </p:spPr>
        <p:txBody>
          <a:bodyPr anchorCtr="0" anchor="t" bIns="39175" lIns="78350" spcFirstLastPara="1" rIns="78350" wrap="square" tIns="39175">
            <a:noAutofit/>
          </a:bodyPr>
          <a:lstStyle>
            <a:lvl1pPr lvl="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1060"/>
              </a:spcBef>
              <a:spcAft>
                <a:spcPts val="0"/>
              </a:spcAft>
              <a:buClr>
                <a:schemeClr val="dk1"/>
              </a:buClr>
              <a:buSzPts val="5300"/>
              <a:buFont typeface="Arial"/>
              <a:buChar char="–"/>
              <a:defRPr b="0" i="0" sz="53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Times New Roman"/>
                <a:ea typeface="Times New Roman"/>
                <a:cs typeface="Times New Roman"/>
                <a:sym typeface="Times New Roman"/>
              </a:defRPr>
            </a:lvl9pPr>
          </a:lstStyle>
          <a:p/>
        </p:txBody>
      </p:sp>
      <p:pic>
        <p:nvPicPr>
          <p:cNvPr descr="Logo.jpg" id="24" name="Google Shape;24;p3"/>
          <p:cNvPicPr preferRelativeResize="0"/>
          <p:nvPr/>
        </p:nvPicPr>
        <p:blipFill rotWithShape="1">
          <a:blip r:embed="rId2">
            <a:alphaModFix/>
          </a:blip>
          <a:srcRect b="0" l="0" r="0" t="0"/>
          <a:stretch/>
        </p:blipFill>
        <p:spPr>
          <a:xfrm>
            <a:off x="20269200" y="16208386"/>
            <a:ext cx="1371600" cy="2194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txBox="1"/>
          <p:nvPr>
            <p:ph type="title"/>
          </p:nvPr>
        </p:nvSpPr>
        <p:spPr>
          <a:xfrm>
            <a:off x="0" y="0"/>
            <a:ext cx="21945600" cy="2307600"/>
          </a:xfrm>
          <a:prstGeom prst="rect">
            <a:avLst/>
          </a:prstGeom>
          <a:solidFill>
            <a:srgbClr val="00853E"/>
          </a:solidFill>
          <a:ln cap="flat" cmpd="sng" w="9525">
            <a:solidFill>
              <a:srgbClr val="09306B"/>
            </a:solidFill>
            <a:prstDash val="solid"/>
            <a:round/>
            <a:headEnd len="sm" w="sm" type="none"/>
            <a:tailEnd len="sm" w="sm" type="none"/>
          </a:ln>
        </p:spPr>
        <p:txBody>
          <a:bodyPr anchorCtr="1" anchor="ctr" bIns="39175" lIns="78350" spcFirstLastPara="1" rIns="78350" wrap="square" tIns="39175">
            <a:noAutofit/>
          </a:bodyPr>
          <a:lstStyle/>
          <a:p>
            <a:pPr indent="0" lvl="0" marL="0" rtl="0" algn="ctr">
              <a:lnSpc>
                <a:spcPct val="115000"/>
              </a:lnSpc>
              <a:spcBef>
                <a:spcPts val="0"/>
              </a:spcBef>
              <a:spcAft>
                <a:spcPts val="0"/>
              </a:spcAft>
              <a:buClr>
                <a:schemeClr val="lt1"/>
              </a:buClr>
              <a:buSzPts val="3100"/>
              <a:buFont typeface="Arial"/>
              <a:buNone/>
            </a:pPr>
            <a:r>
              <a:rPr lang="en-US" sz="3300">
                <a:latin typeface="Times New Roman"/>
                <a:ea typeface="Times New Roman"/>
                <a:cs typeface="Times New Roman"/>
                <a:sym typeface="Times New Roman"/>
              </a:rPr>
              <a:t>Global Wildfire Spread </a:t>
            </a:r>
            <a:r>
              <a:rPr lang="en-US" sz="3300">
                <a:latin typeface="Times New Roman"/>
                <a:ea typeface="Times New Roman"/>
                <a:cs typeface="Times New Roman"/>
                <a:sym typeface="Times New Roman"/>
              </a:rPr>
              <a:t>Prediction</a:t>
            </a:r>
            <a:r>
              <a:rPr lang="en-US" sz="3300">
                <a:latin typeface="Times New Roman"/>
                <a:ea typeface="Times New Roman"/>
                <a:cs typeface="Times New Roman"/>
                <a:sym typeface="Times New Roman"/>
              </a:rPr>
              <a:t> Utilizing Granuralized Remote Sensing Feature Sets</a:t>
            </a:r>
            <a:endParaRPr sz="33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lt1"/>
              </a:buClr>
              <a:buSzPts val="3100"/>
              <a:buFont typeface="Arial"/>
              <a:buNone/>
            </a:pPr>
            <a:r>
              <a:rPr lang="en-US" sz="2600">
                <a:latin typeface="Times New Roman"/>
                <a:ea typeface="Times New Roman"/>
                <a:cs typeface="Times New Roman"/>
                <a:sym typeface="Times New Roman"/>
              </a:rPr>
              <a:t>Syed Ali </a:t>
            </a:r>
            <a:r>
              <a:rPr baseline="30000" lang="en-US" sz="2600">
                <a:latin typeface="Times New Roman"/>
                <a:ea typeface="Times New Roman"/>
                <a:cs typeface="Times New Roman"/>
                <a:sym typeface="Times New Roman"/>
              </a:rPr>
              <a:t>2 </a:t>
            </a:r>
            <a:r>
              <a:rPr lang="en-US" sz="2600">
                <a:latin typeface="Times New Roman"/>
                <a:ea typeface="Times New Roman"/>
                <a:cs typeface="Times New Roman"/>
                <a:sym typeface="Times New Roman"/>
              </a:rPr>
              <a:t>, Ali Khan </a:t>
            </a:r>
            <a:r>
              <a:rPr baseline="30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Anish Goel </a:t>
            </a:r>
            <a:r>
              <a:rPr baseline="30000" lang="en-US" sz="2600">
                <a:latin typeface="Times New Roman"/>
                <a:ea typeface="Times New Roman"/>
                <a:cs typeface="Times New Roman"/>
                <a:sym typeface="Times New Roman"/>
              </a:rPr>
              <a:t>1</a:t>
            </a:r>
            <a:r>
              <a:rPr lang="en-US" sz="2600">
                <a:latin typeface="Times New Roman"/>
                <a:ea typeface="Times New Roman"/>
                <a:cs typeface="Times New Roman"/>
                <a:sym typeface="Times New Roman"/>
              </a:rPr>
              <a:t>, Aditya Singirikonda </a:t>
            </a:r>
            <a:r>
              <a:rPr baseline="30000" lang="en-US" sz="2600">
                <a:latin typeface="Times New Roman"/>
                <a:ea typeface="Times New Roman"/>
                <a:cs typeface="Times New Roman"/>
                <a:sym typeface="Times New Roman"/>
              </a:rPr>
              <a:t>1</a:t>
            </a:r>
            <a:r>
              <a:rPr lang="en-US" sz="2600">
                <a:latin typeface="Times New Roman"/>
                <a:ea typeface="Times New Roman"/>
                <a:cs typeface="Times New Roman"/>
                <a:sym typeface="Times New Roman"/>
              </a:rPr>
              <a:t>, Swetha Kambathula </a:t>
            </a:r>
            <a:r>
              <a:rPr baseline="30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Bhavitha Velaga </a:t>
            </a:r>
            <a:r>
              <a:rPr baseline="30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Ting Xiao </a:t>
            </a:r>
            <a:r>
              <a:rPr baseline="30000" lang="en-US" sz="2600">
                <a:latin typeface="Times New Roman"/>
                <a:ea typeface="Times New Roman"/>
                <a:cs typeface="Times New Roman"/>
                <a:sym typeface="Times New Roman"/>
              </a:rPr>
              <a:t>3</a:t>
            </a:r>
            <a:endParaRPr baseline="30000" sz="26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2600"/>
              <a:buFont typeface="Arial"/>
              <a:buNone/>
            </a:pPr>
            <a:r>
              <a:rPr b="0" baseline="30000" lang="en-US" sz="2200">
                <a:latin typeface="Times New Roman"/>
                <a:ea typeface="Times New Roman"/>
                <a:cs typeface="Times New Roman"/>
                <a:sym typeface="Times New Roman"/>
              </a:rPr>
              <a:t>1 </a:t>
            </a:r>
            <a:r>
              <a:rPr b="0" lang="en-US" sz="2200">
                <a:latin typeface="Times New Roman"/>
                <a:ea typeface="Times New Roman"/>
                <a:cs typeface="Times New Roman"/>
                <a:sym typeface="Times New Roman"/>
              </a:rPr>
              <a:t>Texas Academy of Math and Science, </a:t>
            </a:r>
            <a:r>
              <a:rPr b="0" baseline="30000" lang="en-US" sz="2200">
                <a:latin typeface="Times New Roman"/>
                <a:ea typeface="Times New Roman"/>
                <a:cs typeface="Times New Roman"/>
                <a:sym typeface="Times New Roman"/>
              </a:rPr>
              <a:t>2 </a:t>
            </a:r>
            <a:r>
              <a:rPr b="0" lang="en-US" sz="2200">
                <a:latin typeface="Times New Roman"/>
                <a:ea typeface="Times New Roman"/>
                <a:cs typeface="Times New Roman"/>
                <a:sym typeface="Times New Roman"/>
              </a:rPr>
              <a:t>University of North Texas, </a:t>
            </a:r>
            <a:r>
              <a:rPr b="0" baseline="30000" lang="en-US" sz="2200">
                <a:latin typeface="Times New Roman"/>
                <a:ea typeface="Times New Roman"/>
                <a:cs typeface="Times New Roman"/>
                <a:sym typeface="Times New Roman"/>
              </a:rPr>
              <a:t>3 </a:t>
            </a:r>
            <a:r>
              <a:rPr b="0" lang="en-US" sz="2200">
                <a:latin typeface="Times New Roman"/>
                <a:ea typeface="Times New Roman"/>
                <a:cs typeface="Times New Roman"/>
                <a:sym typeface="Times New Roman"/>
              </a:rPr>
              <a:t>Department of Computer Science and </a:t>
            </a:r>
            <a:r>
              <a:rPr b="0" lang="en-US" sz="2200">
                <a:latin typeface="Times New Roman"/>
                <a:ea typeface="Times New Roman"/>
                <a:cs typeface="Times New Roman"/>
                <a:sym typeface="Times New Roman"/>
              </a:rPr>
              <a:t>Engineering</a:t>
            </a:r>
            <a:endParaRPr sz="2500">
              <a:latin typeface="Times New Roman"/>
              <a:ea typeface="Times New Roman"/>
              <a:cs typeface="Times New Roman"/>
              <a:sym typeface="Times New Roman"/>
            </a:endParaRPr>
          </a:p>
        </p:txBody>
      </p:sp>
      <p:sp>
        <p:nvSpPr>
          <p:cNvPr id="30" name="Google Shape;30;p1"/>
          <p:cNvSpPr txBox="1"/>
          <p:nvPr>
            <p:ph idx="1" type="body"/>
          </p:nvPr>
        </p:nvSpPr>
        <p:spPr>
          <a:xfrm>
            <a:off x="348425" y="2540775"/>
            <a:ext cx="6539100" cy="533400"/>
          </a:xfrm>
          <a:prstGeom prst="rect">
            <a:avLst/>
          </a:prstGeom>
          <a:solidFill>
            <a:srgbClr val="00853E"/>
          </a:solidFill>
          <a:ln cap="flat" cmpd="sng" w="9525">
            <a:solidFill>
              <a:srgbClr val="09306B"/>
            </a:solidFill>
            <a:prstDash val="solid"/>
            <a:round/>
            <a:headEnd len="sm" w="sm" type="none"/>
            <a:tailEnd len="sm" w="sm" type="none"/>
          </a:ln>
        </p:spPr>
        <p:txBody>
          <a:bodyPr anchorCtr="0" anchor="t" bIns="39175" lIns="78350" spcFirstLastPara="1" rIns="78350" wrap="square" tIns="39175">
            <a:noAutofit/>
          </a:bodyPr>
          <a:lstStyle/>
          <a:p>
            <a:pPr indent="0" lvl="0" marL="0" rtl="0" algn="ctr">
              <a:lnSpc>
                <a:spcPct val="100000"/>
              </a:lnSpc>
              <a:spcBef>
                <a:spcPts val="0"/>
              </a:spcBef>
              <a:spcAft>
                <a:spcPts val="0"/>
              </a:spcAft>
              <a:buClr>
                <a:schemeClr val="lt1"/>
              </a:buClr>
              <a:buSzPts val="2100"/>
              <a:buNone/>
            </a:pPr>
            <a:r>
              <a:rPr lang="en-US" sz="2300"/>
              <a:t>Abstract</a:t>
            </a:r>
            <a:endParaRPr sz="2300"/>
          </a:p>
          <a:p>
            <a:pPr indent="0" lvl="0" marL="0" rtl="0" algn="l">
              <a:lnSpc>
                <a:spcPct val="100000"/>
              </a:lnSpc>
              <a:spcBef>
                <a:spcPts val="0"/>
              </a:spcBef>
              <a:spcAft>
                <a:spcPts val="0"/>
              </a:spcAft>
              <a:buClr>
                <a:schemeClr val="lt1"/>
              </a:buClr>
              <a:buSzPts val="2100"/>
              <a:buNone/>
            </a:pPr>
            <a:r>
              <a:t/>
            </a:r>
            <a:endParaRPr sz="2300"/>
          </a:p>
        </p:txBody>
      </p:sp>
      <p:sp>
        <p:nvSpPr>
          <p:cNvPr id="31" name="Google Shape;31;p1"/>
          <p:cNvSpPr txBox="1"/>
          <p:nvPr>
            <p:ph idx="5" type="body"/>
          </p:nvPr>
        </p:nvSpPr>
        <p:spPr>
          <a:xfrm>
            <a:off x="119475" y="7735488"/>
            <a:ext cx="6665700" cy="533400"/>
          </a:xfrm>
          <a:prstGeom prst="rect">
            <a:avLst/>
          </a:prstGeom>
          <a:solidFill>
            <a:srgbClr val="00853E"/>
          </a:solidFill>
          <a:ln cap="flat" cmpd="sng" w="9525">
            <a:solidFill>
              <a:srgbClr val="09306B"/>
            </a:solidFill>
            <a:prstDash val="solid"/>
            <a:round/>
            <a:headEnd len="sm" w="sm" type="none"/>
            <a:tailEnd len="sm" w="sm" type="none"/>
          </a:ln>
        </p:spPr>
        <p:txBody>
          <a:bodyPr anchorCtr="0" anchor="t" bIns="39175" lIns="78350" spcFirstLastPara="1" rIns="78350" wrap="square" tIns="39175">
            <a:noAutofit/>
          </a:bodyPr>
          <a:lstStyle/>
          <a:p>
            <a:pPr indent="0" lvl="0" marL="0" rtl="0" algn="ctr">
              <a:lnSpc>
                <a:spcPct val="100000"/>
              </a:lnSpc>
              <a:spcBef>
                <a:spcPts val="0"/>
              </a:spcBef>
              <a:spcAft>
                <a:spcPts val="0"/>
              </a:spcAft>
              <a:buClr>
                <a:schemeClr val="lt1"/>
              </a:buClr>
              <a:buSzPts val="2100"/>
              <a:buNone/>
            </a:pPr>
            <a:r>
              <a:rPr lang="en-US" sz="2300"/>
              <a:t>Harm and </a:t>
            </a:r>
            <a:r>
              <a:rPr lang="en-US" sz="2300"/>
              <a:t>Motivation</a:t>
            </a:r>
            <a:endParaRPr/>
          </a:p>
        </p:txBody>
      </p:sp>
      <p:sp>
        <p:nvSpPr>
          <p:cNvPr id="32" name="Google Shape;32;p1"/>
          <p:cNvSpPr txBox="1"/>
          <p:nvPr>
            <p:ph idx="6" type="body"/>
          </p:nvPr>
        </p:nvSpPr>
        <p:spPr>
          <a:xfrm>
            <a:off x="0" y="8396088"/>
            <a:ext cx="6792600" cy="7143000"/>
          </a:xfrm>
          <a:prstGeom prst="rect">
            <a:avLst/>
          </a:prstGeom>
          <a:noFill/>
          <a:ln cap="flat" cmpd="sng" w="9525">
            <a:solidFill>
              <a:schemeClr val="lt1"/>
            </a:solidFill>
            <a:prstDash val="solid"/>
            <a:round/>
            <a:headEnd len="sm" w="sm" type="none"/>
            <a:tailEnd len="sm" w="sm" type="none"/>
          </a:ln>
        </p:spPr>
        <p:txBody>
          <a:bodyPr anchorCtr="0" anchor="t" bIns="39175" lIns="78350" spcFirstLastPara="1" rIns="78350" wrap="square" tIns="39175">
            <a:noAutofit/>
          </a:bodyPr>
          <a:lstStyle/>
          <a:p>
            <a:pPr indent="-342900" lvl="0" marL="457200" marR="0" rtl="0" algn="just">
              <a:lnSpc>
                <a:spcPct val="100000"/>
              </a:lnSpc>
              <a:spcBef>
                <a:spcPts val="0"/>
              </a:spcBef>
              <a:spcAft>
                <a:spcPts val="0"/>
              </a:spcAft>
              <a:buSzPts val="1800"/>
              <a:buChar char="-"/>
            </a:pPr>
            <a:r>
              <a:rPr lang="en-US" sz="1800"/>
              <a:t>From 2012 to 2021, there were an average of 61,289 wildfires annually and an average of 7.4 million acres impacted annually. In 2021, 58,968 wildfires burned 7.1 million acres. As of June 1, 2022, over 27,800 wildfires have impacted about </a:t>
            </a:r>
            <a:r>
              <a:rPr b="1" lang="en-US" sz="1800"/>
              <a:t>1.9 million acres</a:t>
            </a:r>
            <a:r>
              <a:rPr lang="en-US" sz="1800"/>
              <a:t> this year.</a:t>
            </a:r>
            <a:endParaRPr sz="1800"/>
          </a:p>
          <a:p>
            <a:pPr indent="-342900" lvl="0" marL="457200" marR="0" rtl="0" algn="just">
              <a:lnSpc>
                <a:spcPct val="100000"/>
              </a:lnSpc>
              <a:spcBef>
                <a:spcPts val="1000"/>
              </a:spcBef>
              <a:spcAft>
                <a:spcPts val="0"/>
              </a:spcAft>
              <a:buSzPts val="1800"/>
              <a:buChar char="-"/>
            </a:pPr>
            <a:r>
              <a:rPr lang="en-US" sz="1800"/>
              <a:t>Wildfires and volcanic activities </a:t>
            </a:r>
            <a:r>
              <a:rPr b="1" lang="en-US" sz="1800"/>
              <a:t>affected 6.2 million people</a:t>
            </a:r>
            <a:r>
              <a:rPr lang="en-US" sz="1800"/>
              <a:t> between 1998-2017 with 2400 via suffocation, injuries, and burns and loss of housing or loss of </a:t>
            </a:r>
            <a:r>
              <a:rPr lang="en-US" sz="1800"/>
              <a:t>property</a:t>
            </a:r>
            <a:r>
              <a:rPr lang="en-US" sz="1800"/>
              <a:t>.</a:t>
            </a:r>
            <a:endParaRPr sz="1800"/>
          </a:p>
          <a:p>
            <a:pPr indent="-342900" lvl="0" marL="457200" marR="0" rtl="0" algn="just">
              <a:lnSpc>
                <a:spcPct val="100000"/>
              </a:lnSpc>
              <a:spcBef>
                <a:spcPts val="1000"/>
              </a:spcBef>
              <a:spcAft>
                <a:spcPts val="0"/>
              </a:spcAft>
              <a:buSzPts val="1800"/>
              <a:buChar char="-"/>
            </a:pPr>
            <a:r>
              <a:rPr lang="en-US" sz="1800"/>
              <a:t>The aim of our model is to </a:t>
            </a:r>
            <a:r>
              <a:rPr b="1" lang="en-US" sz="1800"/>
              <a:t>prevent loss of life</a:t>
            </a:r>
            <a:r>
              <a:rPr lang="en-US" sz="1800"/>
              <a:t> with the utilization of a next day wildfire plot,</a:t>
            </a:r>
            <a:r>
              <a:rPr b="1" lang="en-US" sz="1800"/>
              <a:t> reduce economic damage</a:t>
            </a:r>
            <a:r>
              <a:rPr lang="en-US" sz="1800"/>
              <a:t> by informing insurance companies about the possible spread of the fire, and lastly </a:t>
            </a:r>
            <a:r>
              <a:rPr b="1" lang="en-US" sz="1800"/>
              <a:t>prevent property damage</a:t>
            </a:r>
            <a:r>
              <a:rPr lang="en-US" sz="1800"/>
              <a:t> in affected areas.</a:t>
            </a:r>
            <a:endParaRPr sz="1800"/>
          </a:p>
          <a:p>
            <a:pPr indent="0" lvl="0" marL="457200" marR="0" rtl="0" algn="just">
              <a:lnSpc>
                <a:spcPct val="115000"/>
              </a:lnSpc>
              <a:spcBef>
                <a:spcPts val="1000"/>
              </a:spcBef>
              <a:spcAft>
                <a:spcPts val="0"/>
              </a:spcAft>
              <a:buNone/>
            </a:pPr>
            <a:r>
              <a:t/>
            </a:r>
            <a:endParaRPr sz="1600"/>
          </a:p>
          <a:p>
            <a:pPr indent="0" lvl="0" marL="0" marR="0" rtl="0" algn="just">
              <a:lnSpc>
                <a:spcPct val="100000"/>
              </a:lnSpc>
              <a:spcBef>
                <a:spcPts val="0"/>
              </a:spcBef>
              <a:spcAft>
                <a:spcPts val="0"/>
              </a:spcAft>
              <a:buClr>
                <a:schemeClr val="dk1"/>
              </a:buClr>
              <a:buSzPts val="1400"/>
              <a:buFont typeface="Arial"/>
              <a:buNone/>
            </a:pPr>
            <a:r>
              <a:t/>
            </a:r>
            <a:endParaRPr sz="1600"/>
          </a:p>
          <a:p>
            <a:pPr indent="0" lvl="0" marL="0" marR="0" rtl="0" algn="just">
              <a:lnSpc>
                <a:spcPct val="100000"/>
              </a:lnSpc>
              <a:spcBef>
                <a:spcPts val="0"/>
              </a:spcBef>
              <a:spcAft>
                <a:spcPts val="0"/>
              </a:spcAft>
              <a:buClr>
                <a:schemeClr val="dk1"/>
              </a:buClr>
              <a:buSzPts val="1400"/>
              <a:buFont typeface="Arial"/>
              <a:buNone/>
            </a:pPr>
            <a:r>
              <a:t/>
            </a:r>
            <a:endParaRPr sz="16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400"/>
              <a:buFont typeface="Arial"/>
              <a:buNone/>
            </a:pPr>
            <a:r>
              <a:t/>
            </a:r>
            <a:endParaRPr sz="1600">
              <a:highlight>
                <a:srgbClr val="FFFFFF"/>
              </a:highlight>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sz="1600">
              <a:highlight>
                <a:srgbClr val="FFFFFF"/>
              </a:highlight>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sz="1600">
              <a:highlight>
                <a:srgbClr val="FFFFFF"/>
              </a:highlight>
              <a:latin typeface="Arial"/>
              <a:ea typeface="Arial"/>
              <a:cs typeface="Arial"/>
              <a:sym typeface="Arial"/>
            </a:endParaRPr>
          </a:p>
        </p:txBody>
      </p:sp>
      <p:sp>
        <p:nvSpPr>
          <p:cNvPr id="33" name="Google Shape;33;p1"/>
          <p:cNvSpPr txBox="1"/>
          <p:nvPr>
            <p:ph idx="7" type="body"/>
          </p:nvPr>
        </p:nvSpPr>
        <p:spPr>
          <a:xfrm>
            <a:off x="7327550" y="2540775"/>
            <a:ext cx="14434800" cy="533400"/>
          </a:xfrm>
          <a:prstGeom prst="rect">
            <a:avLst/>
          </a:prstGeom>
          <a:solidFill>
            <a:srgbClr val="00853E"/>
          </a:solidFill>
          <a:ln cap="flat" cmpd="sng" w="9525">
            <a:solidFill>
              <a:srgbClr val="09306B"/>
            </a:solidFill>
            <a:prstDash val="solid"/>
            <a:round/>
            <a:headEnd len="sm" w="sm" type="none"/>
            <a:tailEnd len="sm" w="sm" type="none"/>
          </a:ln>
        </p:spPr>
        <p:txBody>
          <a:bodyPr anchorCtr="0" anchor="t" bIns="39175" lIns="78350" spcFirstLastPara="1" rIns="78350" wrap="square" tIns="39175">
            <a:noAutofit/>
          </a:bodyPr>
          <a:lstStyle/>
          <a:p>
            <a:pPr indent="0" lvl="0" marL="0" rtl="0" algn="ctr">
              <a:lnSpc>
                <a:spcPct val="100000"/>
              </a:lnSpc>
              <a:spcBef>
                <a:spcPts val="0"/>
              </a:spcBef>
              <a:spcAft>
                <a:spcPts val="0"/>
              </a:spcAft>
              <a:buClr>
                <a:schemeClr val="lt1"/>
              </a:buClr>
              <a:buSzPts val="2100"/>
              <a:buNone/>
            </a:pPr>
            <a:r>
              <a:rPr lang="en-US" sz="2300"/>
              <a:t>Results</a:t>
            </a:r>
            <a:endParaRPr sz="2300"/>
          </a:p>
        </p:txBody>
      </p:sp>
      <p:sp>
        <p:nvSpPr>
          <p:cNvPr id="34" name="Google Shape;34;p1"/>
          <p:cNvSpPr txBox="1"/>
          <p:nvPr>
            <p:ph idx="9" type="body"/>
          </p:nvPr>
        </p:nvSpPr>
        <p:spPr>
          <a:xfrm>
            <a:off x="16318200" y="14753450"/>
            <a:ext cx="5444100" cy="533400"/>
          </a:xfrm>
          <a:prstGeom prst="rect">
            <a:avLst/>
          </a:prstGeom>
          <a:solidFill>
            <a:srgbClr val="00853E"/>
          </a:solidFill>
          <a:ln cap="flat" cmpd="sng" w="9525">
            <a:solidFill>
              <a:srgbClr val="09306B"/>
            </a:solidFill>
            <a:prstDash val="solid"/>
            <a:round/>
            <a:headEnd len="sm" w="sm" type="none"/>
            <a:tailEnd len="sm" w="sm" type="none"/>
          </a:ln>
        </p:spPr>
        <p:txBody>
          <a:bodyPr anchorCtr="0" anchor="t" bIns="39175" lIns="78350" spcFirstLastPara="1" rIns="78350" wrap="square" tIns="39175">
            <a:noAutofit/>
          </a:bodyPr>
          <a:lstStyle/>
          <a:p>
            <a:pPr indent="0" lvl="0" marL="0" rtl="0" algn="ctr">
              <a:lnSpc>
                <a:spcPct val="100000"/>
              </a:lnSpc>
              <a:spcBef>
                <a:spcPts val="0"/>
              </a:spcBef>
              <a:spcAft>
                <a:spcPts val="0"/>
              </a:spcAft>
              <a:buClr>
                <a:schemeClr val="lt1"/>
              </a:buClr>
              <a:buSzPts val="2100"/>
              <a:buNone/>
            </a:pPr>
            <a:r>
              <a:rPr lang="en-US" sz="2300"/>
              <a:t>References</a:t>
            </a:r>
            <a:endParaRPr sz="2300"/>
          </a:p>
        </p:txBody>
      </p:sp>
      <p:pic>
        <p:nvPicPr>
          <p:cNvPr id="35" name="Google Shape;35;p1"/>
          <p:cNvPicPr preferRelativeResize="0"/>
          <p:nvPr/>
        </p:nvPicPr>
        <p:blipFill rotWithShape="1">
          <a:blip r:embed="rId3">
            <a:alphaModFix/>
          </a:blip>
          <a:srcRect b="0" l="13104" r="19829" t="0"/>
          <a:stretch/>
        </p:blipFill>
        <p:spPr>
          <a:xfrm>
            <a:off x="247625" y="291888"/>
            <a:ext cx="2532725" cy="1723800"/>
          </a:xfrm>
          <a:prstGeom prst="rect">
            <a:avLst/>
          </a:prstGeom>
          <a:noFill/>
          <a:ln>
            <a:noFill/>
          </a:ln>
          <a:effectLst>
            <a:outerShdw blurRad="57150" rotWithShape="0" algn="bl">
              <a:srgbClr val="000000">
                <a:alpha val="49803"/>
              </a:srgbClr>
            </a:outerShdw>
          </a:effectLst>
        </p:spPr>
      </p:pic>
      <p:sp>
        <p:nvSpPr>
          <p:cNvPr id="36" name="Google Shape;36;p1"/>
          <p:cNvSpPr txBox="1"/>
          <p:nvPr/>
        </p:nvSpPr>
        <p:spPr>
          <a:xfrm>
            <a:off x="247650" y="3095400"/>
            <a:ext cx="6979200" cy="4512900"/>
          </a:xfrm>
          <a:prstGeom prst="rect">
            <a:avLst/>
          </a:prstGeom>
          <a:noFill/>
          <a:ln>
            <a:noFill/>
          </a:ln>
        </p:spPr>
        <p:txBody>
          <a:bodyPr anchorCtr="0" anchor="t" bIns="91425" lIns="91425" spcFirstLastPara="1" rIns="91425" wrap="square" tIns="91425">
            <a:spAutoFit/>
          </a:bodyPr>
          <a:lstStyle/>
          <a:p>
            <a:pPr indent="0" lvl="0" marL="0" marR="381000" rtl="0" algn="just">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latin typeface="Times New Roman"/>
                <a:ea typeface="Times New Roman"/>
                <a:cs typeface="Times New Roman"/>
                <a:sym typeface="Times New Roman"/>
              </a:rPr>
              <a:t>Natural catastrophe modeling  allows for the evaluation, and management of economic loss, property loss, and loss of life during and after such an event. In this project, we examine the challenges of curating large-scale multivariate datasets produced from heterogeneous sources of remote sensing environmental spatiotemporal data. Unlike existing datasets that are tailored to a specific task, multiple variables such as local topography, climate, and population density affect the impact of a natural disaster on a community. We highlight commonalities across natural catastrophes and provide a framework for generating datasets targeted to a particular catastrophe for deep learning. We expect that these datasets can be utilized to produce state-of -the-art results in disaster prediction and modeling.</a:t>
            </a:r>
            <a:endParaRPr sz="2100">
              <a:latin typeface="Times New Roman"/>
              <a:ea typeface="Times New Roman"/>
              <a:cs typeface="Times New Roman"/>
              <a:sym typeface="Times New Roman"/>
            </a:endParaRPr>
          </a:p>
        </p:txBody>
      </p:sp>
      <p:pic>
        <p:nvPicPr>
          <p:cNvPr id="37" name="Google Shape;37;p1"/>
          <p:cNvPicPr preferRelativeResize="0"/>
          <p:nvPr/>
        </p:nvPicPr>
        <p:blipFill rotWithShape="1">
          <a:blip r:embed="rId4">
            <a:alphaModFix/>
          </a:blip>
          <a:srcRect b="7944" l="0" r="0" t="0"/>
          <a:stretch/>
        </p:blipFill>
        <p:spPr>
          <a:xfrm>
            <a:off x="247638" y="12313700"/>
            <a:ext cx="3596677" cy="3647447"/>
          </a:xfrm>
          <a:prstGeom prst="rect">
            <a:avLst/>
          </a:prstGeom>
          <a:noFill/>
          <a:ln cap="flat" cmpd="sng" w="19050">
            <a:solidFill>
              <a:schemeClr val="dk1"/>
            </a:solidFill>
            <a:prstDash val="solid"/>
            <a:round/>
            <a:headEnd len="sm" w="sm" type="none"/>
            <a:tailEnd len="sm" w="sm" type="none"/>
          </a:ln>
        </p:spPr>
      </p:pic>
      <p:pic>
        <p:nvPicPr>
          <p:cNvPr id="38" name="Google Shape;38;p1"/>
          <p:cNvPicPr preferRelativeResize="0"/>
          <p:nvPr/>
        </p:nvPicPr>
        <p:blipFill>
          <a:blip r:embed="rId5">
            <a:alphaModFix/>
          </a:blip>
          <a:stretch>
            <a:fillRect/>
          </a:stretch>
        </p:blipFill>
        <p:spPr>
          <a:xfrm>
            <a:off x="4190350" y="12255213"/>
            <a:ext cx="2908200" cy="3764425"/>
          </a:xfrm>
          <a:prstGeom prst="rect">
            <a:avLst/>
          </a:prstGeom>
          <a:noFill/>
          <a:ln cap="flat" cmpd="sng" w="19050">
            <a:solidFill>
              <a:schemeClr val="dk1"/>
            </a:solidFill>
            <a:prstDash val="solid"/>
            <a:round/>
            <a:headEnd len="sm" w="sm" type="none"/>
            <a:tailEnd len="sm" w="sm" type="none"/>
          </a:ln>
        </p:spPr>
      </p:pic>
      <p:sp>
        <p:nvSpPr>
          <p:cNvPr id="39" name="Google Shape;39;p1"/>
          <p:cNvSpPr txBox="1"/>
          <p:nvPr/>
        </p:nvSpPr>
        <p:spPr>
          <a:xfrm>
            <a:off x="16506325" y="15286850"/>
            <a:ext cx="525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666666"/>
                </a:solidFill>
                <a:highlight>
                  <a:srgbClr val="FFFFFF"/>
                </a:highlight>
                <a:latin typeface="Times New Roman"/>
                <a:ea typeface="Times New Roman"/>
                <a:cs typeface="Times New Roman"/>
                <a:sym typeface="Times New Roman"/>
              </a:rPr>
              <a:t>Fantine Huot, R. Lily Hu, Nita Goyal, Tharun Sankar, Matthias Ihme, and Yi-Fan Chen</a:t>
            </a:r>
            <a:r>
              <a:rPr lang="en-US">
                <a:solidFill>
                  <a:srgbClr val="666666"/>
                </a:solidFill>
                <a:highlight>
                  <a:srgbClr val="FFFFFF"/>
                </a:highlight>
                <a:latin typeface="Times New Roman"/>
                <a:ea typeface="Times New Roman"/>
                <a:cs typeface="Times New Roman"/>
                <a:sym typeface="Times New Roman"/>
              </a:rPr>
              <a:t> “Next Day Wildﬁre Spread: A Machine Learning Data Set to Predict Wildﬁre Spreading from Remote-Sensing Data” </a:t>
            </a:r>
            <a:endParaRPr>
              <a:latin typeface="Times New Roman"/>
              <a:ea typeface="Times New Roman"/>
              <a:cs typeface="Times New Roman"/>
              <a:sym typeface="Times New Roman"/>
            </a:endParaRPr>
          </a:p>
        </p:txBody>
      </p:sp>
      <p:sp>
        <p:nvSpPr>
          <p:cNvPr id="40" name="Google Shape;40;p1"/>
          <p:cNvSpPr txBox="1"/>
          <p:nvPr>
            <p:ph idx="9" type="body"/>
          </p:nvPr>
        </p:nvSpPr>
        <p:spPr>
          <a:xfrm>
            <a:off x="7098544" y="11458638"/>
            <a:ext cx="8948100" cy="533400"/>
          </a:xfrm>
          <a:prstGeom prst="rect">
            <a:avLst/>
          </a:prstGeom>
          <a:solidFill>
            <a:srgbClr val="00853E"/>
          </a:solidFill>
          <a:ln cap="flat" cmpd="sng" w="9525">
            <a:solidFill>
              <a:srgbClr val="09306B"/>
            </a:solidFill>
            <a:prstDash val="solid"/>
            <a:round/>
            <a:headEnd len="sm" w="sm" type="none"/>
            <a:tailEnd len="sm" w="sm" type="none"/>
          </a:ln>
        </p:spPr>
        <p:txBody>
          <a:bodyPr anchorCtr="0" anchor="t" bIns="39175" lIns="78350" spcFirstLastPara="1" rIns="78350" wrap="square" tIns="39175">
            <a:noAutofit/>
          </a:bodyPr>
          <a:lstStyle/>
          <a:p>
            <a:pPr indent="0" lvl="0" marL="0" rtl="0" algn="ctr">
              <a:lnSpc>
                <a:spcPct val="100000"/>
              </a:lnSpc>
              <a:spcBef>
                <a:spcPts val="0"/>
              </a:spcBef>
              <a:spcAft>
                <a:spcPts val="0"/>
              </a:spcAft>
              <a:buClr>
                <a:schemeClr val="lt1"/>
              </a:buClr>
              <a:buSzPts val="2100"/>
              <a:buNone/>
            </a:pPr>
            <a:r>
              <a:rPr lang="en-US" sz="2300"/>
              <a:t>Methods</a:t>
            </a:r>
            <a:endParaRPr sz="2300"/>
          </a:p>
        </p:txBody>
      </p:sp>
      <p:sp>
        <p:nvSpPr>
          <p:cNvPr id="41" name="Google Shape;41;p1"/>
          <p:cNvSpPr txBox="1"/>
          <p:nvPr/>
        </p:nvSpPr>
        <p:spPr>
          <a:xfrm>
            <a:off x="7404400" y="12144075"/>
            <a:ext cx="3596700" cy="41148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Utilized a Convolutional LSTM model to take in multiple pieces of input data such as previous fire masks, vegetation, and temperature and output ann AUC value that displayed the accuracy of the model</a:t>
            </a:r>
            <a:endParaRPr sz="1900">
              <a:latin typeface="Times New Roman"/>
              <a:ea typeface="Times New Roman"/>
              <a:cs typeface="Times New Roman"/>
              <a:sym typeface="Times New Roman"/>
            </a:endParaRPr>
          </a:p>
          <a:p>
            <a:pPr indent="-349250" lvl="0" marL="457200" rtl="0" algn="just">
              <a:spcBef>
                <a:spcPts val="1000"/>
              </a:spcBef>
              <a:spcAft>
                <a:spcPts val="1000"/>
              </a:spcAft>
              <a:buSzPts val="1900"/>
              <a:buFont typeface="Times New Roman"/>
              <a:buChar char="●"/>
            </a:pPr>
            <a:r>
              <a:rPr lang="en-US" sz="1900">
                <a:latin typeface="Times New Roman"/>
                <a:ea typeface="Times New Roman"/>
                <a:cs typeface="Times New Roman"/>
                <a:sym typeface="Times New Roman"/>
              </a:rPr>
              <a:t>We also </a:t>
            </a:r>
            <a:r>
              <a:rPr lang="en-US" sz="1900">
                <a:latin typeface="Times New Roman"/>
                <a:ea typeface="Times New Roman"/>
                <a:cs typeface="Times New Roman"/>
                <a:sym typeface="Times New Roman"/>
              </a:rPr>
              <a:t>implemented</a:t>
            </a:r>
            <a:r>
              <a:rPr lang="en-US" sz="1900">
                <a:latin typeface="Times New Roman"/>
                <a:ea typeface="Times New Roman"/>
                <a:cs typeface="Times New Roman"/>
                <a:sym typeface="Times New Roman"/>
              </a:rPr>
              <a:t> data visualization to show user the next day </a:t>
            </a:r>
            <a:r>
              <a:rPr lang="en-US" sz="1900">
                <a:latin typeface="Times New Roman"/>
                <a:ea typeface="Times New Roman"/>
                <a:cs typeface="Times New Roman"/>
                <a:sym typeface="Times New Roman"/>
              </a:rPr>
              <a:t>prediction</a:t>
            </a:r>
            <a:r>
              <a:rPr lang="en-US" sz="1900">
                <a:latin typeface="Times New Roman"/>
                <a:ea typeface="Times New Roman"/>
                <a:cs typeface="Times New Roman"/>
                <a:sym typeface="Times New Roman"/>
              </a:rPr>
              <a:t> of the wildfire based on input data from the data set.</a:t>
            </a:r>
            <a:endParaRPr sz="1900">
              <a:latin typeface="Times New Roman"/>
              <a:ea typeface="Times New Roman"/>
              <a:cs typeface="Times New Roman"/>
              <a:sym typeface="Times New Roman"/>
            </a:endParaRPr>
          </a:p>
        </p:txBody>
      </p:sp>
      <p:sp>
        <p:nvSpPr>
          <p:cNvPr id="42" name="Google Shape;42;p1"/>
          <p:cNvSpPr txBox="1"/>
          <p:nvPr/>
        </p:nvSpPr>
        <p:spPr>
          <a:xfrm>
            <a:off x="15522100" y="8291925"/>
            <a:ext cx="5256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5000"/>
          </a:p>
        </p:txBody>
      </p:sp>
      <p:pic>
        <p:nvPicPr>
          <p:cNvPr id="43" name="Google Shape;43;p1"/>
          <p:cNvPicPr preferRelativeResize="0"/>
          <p:nvPr/>
        </p:nvPicPr>
        <p:blipFill>
          <a:blip r:embed="rId6">
            <a:alphaModFix/>
          </a:blip>
          <a:stretch>
            <a:fillRect/>
          </a:stretch>
        </p:blipFill>
        <p:spPr>
          <a:xfrm>
            <a:off x="11293125" y="12159425"/>
            <a:ext cx="4449601" cy="3896846"/>
          </a:xfrm>
          <a:prstGeom prst="rect">
            <a:avLst/>
          </a:prstGeom>
          <a:noFill/>
          <a:ln>
            <a:noFill/>
          </a:ln>
        </p:spPr>
      </p:pic>
      <p:sp>
        <p:nvSpPr>
          <p:cNvPr id="44" name="Google Shape;44;p1"/>
          <p:cNvSpPr txBox="1"/>
          <p:nvPr/>
        </p:nvSpPr>
        <p:spPr>
          <a:xfrm>
            <a:off x="7482950" y="3307350"/>
            <a:ext cx="46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 name="Google Shape;45;p1"/>
          <p:cNvSpPr txBox="1"/>
          <p:nvPr/>
        </p:nvSpPr>
        <p:spPr>
          <a:xfrm>
            <a:off x="3325182" y="16053400"/>
            <a:ext cx="4216500" cy="369300"/>
          </a:xfrm>
          <a:prstGeom prst="rect">
            <a:avLst/>
          </a:prstGeom>
          <a:noFill/>
          <a:ln>
            <a:noFill/>
          </a:ln>
        </p:spPr>
        <p:txBody>
          <a:bodyPr anchorCtr="0" anchor="t" bIns="91425" lIns="91425" spcFirstLastPara="1" rIns="91425" wrap="square" tIns="91425">
            <a:spAutoFit/>
          </a:bodyPr>
          <a:lstStyle/>
          <a:p>
            <a:pPr indent="0" lvl="0" marL="0" rtl="0" algn="l">
              <a:lnSpc>
                <a:spcPct val="140013"/>
              </a:lnSpc>
              <a:spcBef>
                <a:spcPts val="0"/>
              </a:spcBef>
              <a:spcAft>
                <a:spcPts val="0"/>
              </a:spcAft>
              <a:buNone/>
            </a:pPr>
            <a:r>
              <a:rPr lang="en-US" sz="1199">
                <a:solidFill>
                  <a:schemeClr val="dk1"/>
                </a:solidFill>
                <a:latin typeface="Public Sans"/>
                <a:ea typeface="Public Sans"/>
                <a:cs typeface="Public Sans"/>
                <a:sym typeface="Public Sans"/>
              </a:rPr>
              <a:t>Fig 2:  Long Term Trends in Wildfire Damage in California</a:t>
            </a:r>
            <a:endParaRPr sz="100">
              <a:solidFill>
                <a:schemeClr val="dk1"/>
              </a:solidFill>
            </a:endParaRPr>
          </a:p>
        </p:txBody>
      </p:sp>
      <p:sp>
        <p:nvSpPr>
          <p:cNvPr id="46" name="Google Shape;46;p1"/>
          <p:cNvSpPr txBox="1"/>
          <p:nvPr/>
        </p:nvSpPr>
        <p:spPr>
          <a:xfrm>
            <a:off x="348415" y="16053400"/>
            <a:ext cx="3041700" cy="369300"/>
          </a:xfrm>
          <a:prstGeom prst="rect">
            <a:avLst/>
          </a:prstGeom>
          <a:noFill/>
          <a:ln>
            <a:noFill/>
          </a:ln>
        </p:spPr>
        <p:txBody>
          <a:bodyPr anchorCtr="0" anchor="t" bIns="91425" lIns="91425" spcFirstLastPara="1" rIns="91425" wrap="square" tIns="91425">
            <a:spAutoFit/>
          </a:bodyPr>
          <a:lstStyle/>
          <a:p>
            <a:pPr indent="0" lvl="0" marL="0" rtl="0" algn="l">
              <a:lnSpc>
                <a:spcPct val="140013"/>
              </a:lnSpc>
              <a:spcBef>
                <a:spcPts val="0"/>
              </a:spcBef>
              <a:spcAft>
                <a:spcPts val="0"/>
              </a:spcAft>
              <a:buNone/>
            </a:pPr>
            <a:r>
              <a:rPr lang="en-US" sz="1199">
                <a:solidFill>
                  <a:schemeClr val="dk1"/>
                </a:solidFill>
                <a:latin typeface="Public Sans"/>
                <a:ea typeface="Public Sans"/>
                <a:cs typeface="Public Sans"/>
                <a:sym typeface="Public Sans"/>
              </a:rPr>
              <a:t>Fig 1: Wildfire Spread in South America.</a:t>
            </a:r>
            <a:endParaRPr/>
          </a:p>
        </p:txBody>
      </p:sp>
      <p:sp>
        <p:nvSpPr>
          <p:cNvPr id="47" name="Google Shape;47;p1"/>
          <p:cNvSpPr txBox="1"/>
          <p:nvPr/>
        </p:nvSpPr>
        <p:spPr>
          <a:xfrm>
            <a:off x="11228187" y="16109875"/>
            <a:ext cx="4449600" cy="369300"/>
          </a:xfrm>
          <a:prstGeom prst="rect">
            <a:avLst/>
          </a:prstGeom>
          <a:noFill/>
          <a:ln>
            <a:noFill/>
          </a:ln>
        </p:spPr>
        <p:txBody>
          <a:bodyPr anchorCtr="0" anchor="t" bIns="91425" lIns="91425" spcFirstLastPara="1" rIns="91425" wrap="square" tIns="91425">
            <a:spAutoFit/>
          </a:bodyPr>
          <a:lstStyle/>
          <a:p>
            <a:pPr indent="0" lvl="0" marL="0" rtl="0" algn="l">
              <a:lnSpc>
                <a:spcPct val="140013"/>
              </a:lnSpc>
              <a:spcBef>
                <a:spcPts val="0"/>
              </a:spcBef>
              <a:spcAft>
                <a:spcPts val="0"/>
              </a:spcAft>
              <a:buNone/>
            </a:pPr>
            <a:r>
              <a:rPr lang="en-US" sz="1199">
                <a:solidFill>
                  <a:schemeClr val="dk1"/>
                </a:solidFill>
                <a:latin typeface="Public Sans"/>
                <a:ea typeface="Public Sans"/>
                <a:cs typeface="Public Sans"/>
                <a:sym typeface="Public Sans"/>
              </a:rPr>
              <a:t>Fig 3: diagram of convolutional LSTM model for our project</a:t>
            </a:r>
            <a:r>
              <a:rPr lang="en-US" sz="1199">
                <a:solidFill>
                  <a:schemeClr val="dk1"/>
                </a:solidFill>
                <a:latin typeface="Public Sans"/>
                <a:ea typeface="Public Sans"/>
                <a:cs typeface="Public Sans"/>
                <a:sym typeface="Public Sans"/>
              </a:rPr>
              <a:t>.</a:t>
            </a:r>
            <a:endParaRPr/>
          </a:p>
        </p:txBody>
      </p:sp>
      <p:sp>
        <p:nvSpPr>
          <p:cNvPr id="48" name="Google Shape;48;p1"/>
          <p:cNvSpPr txBox="1"/>
          <p:nvPr/>
        </p:nvSpPr>
        <p:spPr>
          <a:xfrm>
            <a:off x="15218575" y="7180225"/>
            <a:ext cx="3882900" cy="400200"/>
          </a:xfrm>
          <a:prstGeom prst="rect">
            <a:avLst/>
          </a:prstGeom>
          <a:noFill/>
          <a:ln>
            <a:noFill/>
          </a:ln>
        </p:spPr>
        <p:txBody>
          <a:bodyPr anchorCtr="0" anchor="t" bIns="91425" lIns="91425" spcFirstLastPara="1" rIns="91425" wrap="square" tIns="91425">
            <a:spAutoFit/>
          </a:bodyPr>
          <a:lstStyle/>
          <a:p>
            <a:pPr indent="0" lvl="0" marL="0" rtl="0" algn="l">
              <a:lnSpc>
                <a:spcPct val="140013"/>
              </a:lnSpc>
              <a:spcBef>
                <a:spcPts val="0"/>
              </a:spcBef>
              <a:spcAft>
                <a:spcPts val="0"/>
              </a:spcAft>
              <a:buNone/>
            </a:pPr>
            <a:r>
              <a:t/>
            </a:r>
            <a:endParaRPr/>
          </a:p>
        </p:txBody>
      </p:sp>
      <p:sp>
        <p:nvSpPr>
          <p:cNvPr id="49" name="Google Shape;49;p1"/>
          <p:cNvSpPr txBox="1"/>
          <p:nvPr/>
        </p:nvSpPr>
        <p:spPr>
          <a:xfrm>
            <a:off x="12548813" y="10795938"/>
            <a:ext cx="4319700" cy="369300"/>
          </a:xfrm>
          <a:prstGeom prst="rect">
            <a:avLst/>
          </a:prstGeom>
          <a:noFill/>
          <a:ln>
            <a:noFill/>
          </a:ln>
        </p:spPr>
        <p:txBody>
          <a:bodyPr anchorCtr="0" anchor="t" bIns="91425" lIns="91425" spcFirstLastPara="1" rIns="91425" wrap="square" tIns="91425">
            <a:spAutoFit/>
          </a:bodyPr>
          <a:lstStyle/>
          <a:p>
            <a:pPr indent="0" lvl="0" marL="0" rtl="0" algn="l">
              <a:lnSpc>
                <a:spcPct val="140013"/>
              </a:lnSpc>
              <a:spcBef>
                <a:spcPts val="0"/>
              </a:spcBef>
              <a:spcAft>
                <a:spcPts val="0"/>
              </a:spcAft>
              <a:buNone/>
            </a:pPr>
            <a:r>
              <a:rPr lang="en-US" sz="1199">
                <a:solidFill>
                  <a:schemeClr val="dk1"/>
                </a:solidFill>
                <a:latin typeface="Public Sans"/>
                <a:ea typeface="Public Sans"/>
                <a:cs typeface="Public Sans"/>
                <a:sym typeface="Public Sans"/>
              </a:rPr>
              <a:t>Fig 5: AUC graph displaying  accuracy of current model</a:t>
            </a:r>
            <a:endParaRPr/>
          </a:p>
        </p:txBody>
      </p:sp>
      <p:sp>
        <p:nvSpPr>
          <p:cNvPr id="50" name="Google Shape;50;p1"/>
          <p:cNvSpPr txBox="1"/>
          <p:nvPr/>
        </p:nvSpPr>
        <p:spPr>
          <a:xfrm>
            <a:off x="17269800" y="10795950"/>
            <a:ext cx="4449600" cy="369300"/>
          </a:xfrm>
          <a:prstGeom prst="rect">
            <a:avLst/>
          </a:prstGeom>
          <a:noFill/>
          <a:ln>
            <a:noFill/>
          </a:ln>
        </p:spPr>
        <p:txBody>
          <a:bodyPr anchorCtr="0" anchor="t" bIns="91425" lIns="91425" spcFirstLastPara="1" rIns="91425" wrap="square" tIns="91425">
            <a:spAutoFit/>
          </a:bodyPr>
          <a:lstStyle/>
          <a:p>
            <a:pPr indent="0" lvl="0" marL="0" rtl="0" algn="l">
              <a:lnSpc>
                <a:spcPct val="140013"/>
              </a:lnSpc>
              <a:spcBef>
                <a:spcPts val="0"/>
              </a:spcBef>
              <a:spcAft>
                <a:spcPts val="0"/>
              </a:spcAft>
              <a:buNone/>
            </a:pPr>
            <a:r>
              <a:rPr lang="en-US" sz="1199">
                <a:solidFill>
                  <a:schemeClr val="dk1"/>
                </a:solidFill>
                <a:latin typeface="Public Sans"/>
                <a:ea typeface="Public Sans"/>
                <a:cs typeface="Public Sans"/>
                <a:sym typeface="Public Sans"/>
              </a:rPr>
              <a:t>Fig 6: Loss graph displaying loss for our current model</a:t>
            </a:r>
            <a:endParaRPr/>
          </a:p>
        </p:txBody>
      </p:sp>
      <p:sp>
        <p:nvSpPr>
          <p:cNvPr id="51" name="Google Shape;51;p1"/>
          <p:cNvSpPr txBox="1"/>
          <p:nvPr>
            <p:ph idx="9" type="body"/>
          </p:nvPr>
        </p:nvSpPr>
        <p:spPr>
          <a:xfrm>
            <a:off x="16352600" y="11458650"/>
            <a:ext cx="5444100" cy="533400"/>
          </a:xfrm>
          <a:prstGeom prst="rect">
            <a:avLst/>
          </a:prstGeom>
          <a:solidFill>
            <a:srgbClr val="00853E"/>
          </a:solidFill>
          <a:ln cap="flat" cmpd="sng" w="9525">
            <a:solidFill>
              <a:srgbClr val="09306B"/>
            </a:solidFill>
            <a:prstDash val="solid"/>
            <a:round/>
            <a:headEnd len="sm" w="sm" type="none"/>
            <a:tailEnd len="sm" w="sm" type="none"/>
          </a:ln>
        </p:spPr>
        <p:txBody>
          <a:bodyPr anchorCtr="0" anchor="t" bIns="39175" lIns="78350" spcFirstLastPara="1" rIns="78350" wrap="square" tIns="39175">
            <a:noAutofit/>
          </a:bodyPr>
          <a:lstStyle/>
          <a:p>
            <a:pPr indent="0" lvl="0" marL="0" rtl="0" algn="ctr">
              <a:lnSpc>
                <a:spcPct val="100000"/>
              </a:lnSpc>
              <a:spcBef>
                <a:spcPts val="0"/>
              </a:spcBef>
              <a:spcAft>
                <a:spcPts val="0"/>
              </a:spcAft>
              <a:buClr>
                <a:schemeClr val="lt1"/>
              </a:buClr>
              <a:buSzPts val="2100"/>
              <a:buNone/>
            </a:pPr>
            <a:r>
              <a:rPr lang="en-US" sz="2300"/>
              <a:t>Conclusion</a:t>
            </a:r>
            <a:endParaRPr sz="2300"/>
          </a:p>
        </p:txBody>
      </p:sp>
      <p:sp>
        <p:nvSpPr>
          <p:cNvPr id="52" name="Google Shape;52;p1"/>
          <p:cNvSpPr txBox="1"/>
          <p:nvPr/>
        </p:nvSpPr>
        <p:spPr>
          <a:xfrm>
            <a:off x="16513125" y="12285450"/>
            <a:ext cx="52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3" name="Google Shape;53;p1"/>
          <p:cNvSpPr txBox="1"/>
          <p:nvPr/>
        </p:nvSpPr>
        <p:spPr>
          <a:xfrm>
            <a:off x="16352600" y="12246825"/>
            <a:ext cx="151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4" name="Google Shape;54;p1"/>
          <p:cNvSpPr txBox="1"/>
          <p:nvPr/>
        </p:nvSpPr>
        <p:spPr>
          <a:xfrm>
            <a:off x="16084200" y="12074650"/>
            <a:ext cx="5912100" cy="2596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US"/>
              <a:t>Our model needs more tuning </a:t>
            </a:r>
            <a:r>
              <a:rPr lang="en-US"/>
              <a:t>and</a:t>
            </a:r>
            <a:r>
              <a:rPr lang="en-US"/>
              <a:t> has vast room for improvement with some dataset  and hyperparameter tuning.</a:t>
            </a:r>
            <a:endParaRPr/>
          </a:p>
          <a:p>
            <a:pPr indent="-317500" lvl="0" marL="457200" rtl="0" algn="just">
              <a:spcBef>
                <a:spcPts val="1000"/>
              </a:spcBef>
              <a:spcAft>
                <a:spcPts val="0"/>
              </a:spcAft>
              <a:buSzPts val="1400"/>
              <a:buChar char="●"/>
            </a:pPr>
            <a:r>
              <a:rPr lang="en-US"/>
              <a:t>Our model had better performance than previous models utilizing the same dataset. We were able to come to this conclusion due to our models higher AUC score which was the metric used in the last paper. Our AUC was calculated to be 216% more accurate  than the previous </a:t>
            </a:r>
            <a:r>
              <a:rPr lang="en-US"/>
              <a:t>efforts</a:t>
            </a:r>
            <a:r>
              <a:rPr lang="en-US"/>
              <a:t> AUC score.</a:t>
            </a:r>
            <a:endParaRPr/>
          </a:p>
          <a:p>
            <a:pPr indent="-317500" lvl="0" marL="457200" rtl="0" algn="just">
              <a:spcBef>
                <a:spcPts val="1000"/>
              </a:spcBef>
              <a:spcAft>
                <a:spcPts val="1000"/>
              </a:spcAft>
              <a:buSzPts val="1400"/>
              <a:buChar char="●"/>
            </a:pPr>
            <a:r>
              <a:rPr lang="en-US"/>
              <a:t>We hope to continue making </a:t>
            </a:r>
            <a:r>
              <a:rPr lang="en-US"/>
              <a:t>improvements</a:t>
            </a:r>
            <a:r>
              <a:rPr lang="en-US"/>
              <a:t> in the models via fine tuning </a:t>
            </a:r>
            <a:r>
              <a:rPr lang="en-US"/>
              <a:t>and</a:t>
            </a:r>
            <a:r>
              <a:rPr lang="en-US"/>
              <a:t> </a:t>
            </a:r>
            <a:r>
              <a:rPr lang="en-US"/>
              <a:t>hyperparameter</a:t>
            </a:r>
            <a:r>
              <a:rPr lang="en-US"/>
              <a:t> tuning, so we can improve accuracy and allow for the model to be useful in real life </a:t>
            </a:r>
            <a:r>
              <a:rPr lang="en-US"/>
              <a:t>situations</a:t>
            </a:r>
            <a:r>
              <a:rPr lang="en-US"/>
              <a:t>.</a:t>
            </a:r>
            <a:endParaRPr/>
          </a:p>
        </p:txBody>
      </p:sp>
      <p:sp>
        <p:nvSpPr>
          <p:cNvPr id="55" name="Google Shape;55;p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6" name="Google Shape;56;p1"/>
          <p:cNvPicPr preferRelativeResize="0"/>
          <p:nvPr/>
        </p:nvPicPr>
        <p:blipFill>
          <a:blip r:embed="rId7">
            <a:alphaModFix/>
          </a:blip>
          <a:stretch>
            <a:fillRect/>
          </a:stretch>
        </p:blipFill>
        <p:spPr>
          <a:xfrm>
            <a:off x="12076625" y="7606750"/>
            <a:ext cx="4664700" cy="3299681"/>
          </a:xfrm>
          <a:prstGeom prst="rect">
            <a:avLst/>
          </a:prstGeom>
          <a:noFill/>
          <a:ln>
            <a:noFill/>
          </a:ln>
        </p:spPr>
      </p:pic>
      <p:pic>
        <p:nvPicPr>
          <p:cNvPr id="57" name="Google Shape;57;p1"/>
          <p:cNvPicPr preferRelativeResize="0"/>
          <p:nvPr/>
        </p:nvPicPr>
        <p:blipFill>
          <a:blip r:embed="rId8">
            <a:alphaModFix/>
          </a:blip>
          <a:stretch>
            <a:fillRect/>
          </a:stretch>
        </p:blipFill>
        <p:spPr>
          <a:xfrm>
            <a:off x="17036675" y="7716176"/>
            <a:ext cx="4449600" cy="3147540"/>
          </a:xfrm>
          <a:prstGeom prst="rect">
            <a:avLst/>
          </a:prstGeom>
          <a:noFill/>
          <a:ln>
            <a:noFill/>
          </a:ln>
        </p:spPr>
      </p:pic>
      <p:sp>
        <p:nvSpPr>
          <p:cNvPr id="58" name="Google Shape;58;p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9" name="Google Shape;59;p1"/>
          <p:cNvPicPr preferRelativeResize="0"/>
          <p:nvPr/>
        </p:nvPicPr>
        <p:blipFill>
          <a:blip r:embed="rId9">
            <a:alphaModFix/>
          </a:blip>
          <a:stretch>
            <a:fillRect/>
          </a:stretch>
        </p:blipFill>
        <p:spPr>
          <a:xfrm>
            <a:off x="7098550" y="7667128"/>
            <a:ext cx="4664700" cy="3299711"/>
          </a:xfrm>
          <a:prstGeom prst="rect">
            <a:avLst/>
          </a:prstGeom>
          <a:noFill/>
          <a:ln>
            <a:noFill/>
          </a:ln>
        </p:spPr>
      </p:pic>
      <p:sp>
        <p:nvSpPr>
          <p:cNvPr id="60" name="Google Shape;60;p1"/>
          <p:cNvSpPr txBox="1"/>
          <p:nvPr/>
        </p:nvSpPr>
        <p:spPr>
          <a:xfrm>
            <a:off x="7271051" y="10834575"/>
            <a:ext cx="4876500" cy="369300"/>
          </a:xfrm>
          <a:prstGeom prst="rect">
            <a:avLst/>
          </a:prstGeom>
          <a:noFill/>
          <a:ln>
            <a:noFill/>
          </a:ln>
        </p:spPr>
        <p:txBody>
          <a:bodyPr anchorCtr="0" anchor="t" bIns="91425" lIns="91425" spcFirstLastPara="1" rIns="91425" wrap="square" tIns="91425">
            <a:spAutoFit/>
          </a:bodyPr>
          <a:lstStyle/>
          <a:p>
            <a:pPr indent="0" lvl="0" marL="0" rtl="0" algn="l">
              <a:lnSpc>
                <a:spcPct val="140013"/>
              </a:lnSpc>
              <a:spcBef>
                <a:spcPts val="0"/>
              </a:spcBef>
              <a:spcAft>
                <a:spcPts val="0"/>
              </a:spcAft>
              <a:buNone/>
            </a:pPr>
            <a:r>
              <a:rPr lang="en-US" sz="1199">
                <a:solidFill>
                  <a:schemeClr val="dk1"/>
                </a:solidFill>
                <a:latin typeface="Public Sans"/>
                <a:ea typeface="Public Sans"/>
                <a:cs typeface="Public Sans"/>
                <a:sym typeface="Public Sans"/>
              </a:rPr>
              <a:t>Fig 5: Validation AUC graph displaying  accuracy of current model</a:t>
            </a:r>
            <a:endParaRPr/>
          </a:p>
        </p:txBody>
      </p:sp>
      <p:pic>
        <p:nvPicPr>
          <p:cNvPr id="61" name="Google Shape;61;p1"/>
          <p:cNvPicPr preferRelativeResize="0"/>
          <p:nvPr/>
        </p:nvPicPr>
        <p:blipFill rotWithShape="1">
          <a:blip r:embed="rId10">
            <a:alphaModFix/>
          </a:blip>
          <a:srcRect b="0" l="0" r="0" t="11111"/>
          <a:stretch/>
        </p:blipFill>
        <p:spPr>
          <a:xfrm>
            <a:off x="19101475" y="0"/>
            <a:ext cx="2532725" cy="2251300"/>
          </a:xfrm>
          <a:prstGeom prst="rect">
            <a:avLst/>
          </a:prstGeom>
          <a:noFill/>
          <a:ln>
            <a:noFill/>
          </a:ln>
        </p:spPr>
      </p:pic>
      <p:pic>
        <p:nvPicPr>
          <p:cNvPr id="62" name="Google Shape;62;p1"/>
          <p:cNvPicPr preferRelativeResize="0"/>
          <p:nvPr/>
        </p:nvPicPr>
        <p:blipFill>
          <a:blip r:embed="rId11">
            <a:alphaModFix/>
          </a:blip>
          <a:stretch>
            <a:fillRect/>
          </a:stretch>
        </p:blipFill>
        <p:spPr>
          <a:xfrm>
            <a:off x="7271058" y="3307358"/>
            <a:ext cx="3596700" cy="3845822"/>
          </a:xfrm>
          <a:prstGeom prst="rect">
            <a:avLst/>
          </a:prstGeom>
          <a:noFill/>
          <a:ln>
            <a:noFill/>
          </a:ln>
        </p:spPr>
      </p:pic>
      <p:pic>
        <p:nvPicPr>
          <p:cNvPr id="63" name="Google Shape;63;p1"/>
          <p:cNvPicPr preferRelativeResize="0"/>
          <p:nvPr/>
        </p:nvPicPr>
        <p:blipFill>
          <a:blip r:embed="rId12">
            <a:alphaModFix/>
          </a:blip>
          <a:stretch>
            <a:fillRect/>
          </a:stretch>
        </p:blipFill>
        <p:spPr>
          <a:xfrm>
            <a:off x="10749250" y="3318377"/>
            <a:ext cx="3596700" cy="3845823"/>
          </a:xfrm>
          <a:prstGeom prst="rect">
            <a:avLst/>
          </a:prstGeom>
          <a:noFill/>
          <a:ln>
            <a:noFill/>
          </a:ln>
        </p:spPr>
      </p:pic>
      <p:sp>
        <p:nvSpPr>
          <p:cNvPr id="64" name="Google Shape;64;p1"/>
          <p:cNvSpPr/>
          <p:nvPr/>
        </p:nvSpPr>
        <p:spPr>
          <a:xfrm>
            <a:off x="14521800" y="4653463"/>
            <a:ext cx="2748000" cy="1374000"/>
          </a:xfrm>
          <a:prstGeom prst="rightArrow">
            <a:avLst>
              <a:gd fmla="val 50000" name="adj1"/>
              <a:gd fmla="val 50000" name="adj2"/>
            </a:avLst>
          </a:prstGeom>
          <a:solidFill>
            <a:srgbClr val="C417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500">
                <a:solidFill>
                  <a:schemeClr val="lt1"/>
                </a:solidFill>
              </a:rPr>
              <a:t>  </a:t>
            </a:r>
            <a:r>
              <a:rPr lang="en-US" sz="3500">
                <a:solidFill>
                  <a:schemeClr val="lt1"/>
                </a:solidFill>
              </a:rPr>
              <a:t>Algorithm</a:t>
            </a:r>
            <a:endParaRPr sz="3500">
              <a:solidFill>
                <a:schemeClr val="lt1"/>
              </a:solidFill>
            </a:endParaRPr>
          </a:p>
        </p:txBody>
      </p:sp>
      <p:pic>
        <p:nvPicPr>
          <p:cNvPr id="65" name="Google Shape;65;p1"/>
          <p:cNvPicPr preferRelativeResize="0"/>
          <p:nvPr/>
        </p:nvPicPr>
        <p:blipFill rotWithShape="1">
          <a:blip r:embed="rId13">
            <a:alphaModFix/>
          </a:blip>
          <a:srcRect b="5159" l="0" r="0" t="0"/>
          <a:stretch/>
        </p:blipFill>
        <p:spPr>
          <a:xfrm>
            <a:off x="17445650" y="3256900"/>
            <a:ext cx="3596675" cy="364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2013-01-28T22:40:39Z</dcterms:created>
  <dc:creator>Daniel Viens</dc:creator>
</cp:coreProperties>
</file>