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7" r:id="rId3"/>
    <p:sldId id="265" r:id="rId4"/>
    <p:sldId id="266" r:id="rId5"/>
    <p:sldId id="258" r:id="rId6"/>
    <p:sldId id="270" r:id="rId7"/>
    <p:sldId id="259" r:id="rId8"/>
    <p:sldId id="264" r:id="rId9"/>
    <p:sldId id="260" r:id="rId10"/>
    <p:sldId id="261" r:id="rId11"/>
    <p:sldId id="269" r:id="rId12"/>
    <p:sldId id="263" r:id="rId13"/>
    <p:sldId id="267" r:id="rId14"/>
    <p:sldId id="268" r:id="rId15"/>
    <p:sldId id="272" r:id="rId16"/>
    <p:sldId id="262"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87DE6118-2437-4B30-8E3C-4D2BE6020583}" type="datetimeFigureOut">
              <a:rPr lang="en-US" smtClean="0"/>
              <a:pPr/>
              <a:t>2/15/2017</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69E57DC2-970A-4B3E-BB1C-7A09969E49DF}" type="slidenum">
              <a:rPr lang="en-US" smtClean="0"/>
              <a:pPr/>
              <a:t>‹#›</a:t>
            </a:fld>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1770853"/>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969338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87DE6118-2437-4B30-8E3C-4D2BE6020583}" type="datetimeFigureOut">
              <a:rPr lang="en-US" smtClean="0"/>
              <a:t>2/15/2017</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69E57DC2-970A-4B3E-BB1C-7A09969E49DF}" type="slidenum">
              <a:rPr lang="en-US" smtClean="0"/>
              <a:t>‹#›</a:t>
            </a:fld>
            <a:endParaRPr lang="en-US"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755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2/15/2017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834518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87DE6118-2437-4B30-8E3C-4D2BE6020583}" type="datetimeFigureOut">
              <a:rPr lang="en-US" smtClean="0"/>
              <a:pPr/>
              <a:t>2/15/2017</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69E57DC2-970A-4B3E-BB1C-7A09969E49DF}" type="slidenum">
              <a:rPr lang="en-US" smtClean="0"/>
              <a:pPr/>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026165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2/15/2017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45428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2/15/2017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011484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2/15/2017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568231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87DE6118-2437-4B30-8E3C-4D2BE6020583}" type="datetimeFigureOut">
              <a:rPr lang="en-US" smtClean="0"/>
              <a:t>2/15/2017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481868489"/>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87DE6118-2437-4B30-8E3C-4D2BE6020583}" type="datetimeFigureOut">
              <a:rPr lang="en-US" smtClean="0"/>
              <a:pPr/>
              <a:t>2/15/2017</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006698164"/>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87DE6118-2437-4B30-8E3C-4D2BE6020583}" type="datetimeFigureOut">
              <a:rPr lang="en-US" smtClean="0"/>
              <a:pPr/>
              <a:t>2/15/2017</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092880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87DE6118-2437-4B30-8E3C-4D2BE6020583}" type="datetimeFigureOut">
              <a:rPr lang="en-US" smtClean="0"/>
              <a:pPr/>
              <a:t>2/15/2017</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69E57DC2-970A-4B3E-BB1C-7A09969E49DF}" type="slidenum">
              <a:rPr lang="en-US" smtClean="0"/>
              <a:pPr/>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86339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www.slideshare.net/Hadoop_Summit/w-325230-cjha" TargetMode="External"/><Relationship Id="rId7" Type="http://schemas.openxmlformats.org/officeDocument/2006/relationships/hyperlink" Target="https://www.qubole.com/resources/article/cloud-vs-on-premise-hadoop/" TargetMode="External"/><Relationship Id="rId2" Type="http://schemas.openxmlformats.org/officeDocument/2006/relationships/hyperlink" Target="http://www.oracle.com/technetwork/topics/entarch/oracle-wp-big-data-refarch-2019930.pdf" TargetMode="External"/><Relationship Id="rId1" Type="http://schemas.openxmlformats.org/officeDocument/2006/relationships/slideLayout" Target="../slideLayouts/slideLayout7.xml"/><Relationship Id="rId6" Type="http://schemas.openxmlformats.org/officeDocument/2006/relationships/hyperlink" Target="https://www.dezyre.com/article/cloudera-vs-hortonworks-vs-mapr-hadoop-distribution-comparison-/190" TargetMode="External"/><Relationship Id="rId5" Type="http://schemas.openxmlformats.org/officeDocument/2006/relationships/hyperlink" Target="http://www.cooladata.com/blog/true-cost" TargetMode="External"/><Relationship Id="rId4" Type="http://schemas.openxmlformats.org/officeDocument/2006/relationships/hyperlink" Target="http://www.oracle.com/technetwork/topics/entarch/articles/oea-big-data-guide-1522052.pdf"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20752" y="1023867"/>
            <a:ext cx="4063430" cy="3349641"/>
          </a:xfrm>
        </p:spPr>
        <p:txBody>
          <a:bodyPr/>
          <a:lstStyle/>
          <a:p>
            <a:r>
              <a:rPr lang="en-US" dirty="0"/>
              <a:t>Big Data Analytics – Project Proposal</a:t>
            </a:r>
          </a:p>
        </p:txBody>
      </p:sp>
      <p:sp>
        <p:nvSpPr>
          <p:cNvPr id="3" name="Subtitle 2"/>
          <p:cNvSpPr>
            <a:spLocks noGrp="1"/>
          </p:cNvSpPr>
          <p:nvPr>
            <p:ph type="subTitle" idx="1"/>
          </p:nvPr>
        </p:nvSpPr>
        <p:spPr/>
        <p:txBody>
          <a:bodyPr/>
          <a:lstStyle/>
          <a:p>
            <a:r>
              <a:rPr lang="en-US" dirty="0"/>
              <a:t>Swetha Krishnakumar (sxk151530)</a:t>
            </a:r>
          </a:p>
        </p:txBody>
      </p:sp>
    </p:spTree>
    <p:extLst>
      <p:ext uri="{BB962C8B-B14F-4D97-AF65-F5344CB8AC3E}">
        <p14:creationId xmlns:p14="http://schemas.microsoft.com/office/powerpoint/2010/main" val="4251622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90800" y="685800"/>
            <a:ext cx="9601200" cy="746125"/>
          </a:xfrm>
        </p:spPr>
        <p:txBody>
          <a:bodyPr>
            <a:normAutofit fontScale="90000"/>
          </a:bodyPr>
          <a:lstStyle/>
          <a:p>
            <a:r>
              <a:rPr lang="en-US" dirty="0">
                <a:latin typeface="+mn-lt"/>
              </a:rPr>
              <a:t>Vendor Comparison</a:t>
            </a:r>
          </a:p>
        </p:txBody>
      </p:sp>
      <p:sp>
        <p:nvSpPr>
          <p:cNvPr id="3" name="Content Placeholder 2"/>
          <p:cNvSpPr>
            <a:spLocks noGrp="1"/>
          </p:cNvSpPr>
          <p:nvPr>
            <p:ph idx="4294967295"/>
          </p:nvPr>
        </p:nvSpPr>
        <p:spPr>
          <a:xfrm>
            <a:off x="2590800" y="1431925"/>
            <a:ext cx="9601200" cy="5233988"/>
          </a:xfrm>
        </p:spPr>
        <p:txBody>
          <a:bodyPr>
            <a:normAutofit/>
          </a:bodyPr>
          <a:lstStyle/>
          <a:p>
            <a:r>
              <a:rPr lang="en-US" dirty="0"/>
              <a:t>All the 3 big players - Cloudera, MapR and Hortonworks use the core Hadoop framework and bundle it for enterprise use. The features offered as a part of core distribution by these vendors include support service and subscription service model</a:t>
            </a:r>
          </a:p>
          <a:p>
            <a:r>
              <a:rPr lang="en-US" dirty="0"/>
              <a:t>Cloudera, MapR and Hortonworks are all mid-sized companies with their premium paid customers increasing over time and with partnership ventures across different industries</a:t>
            </a:r>
          </a:p>
          <a:p>
            <a:r>
              <a:rPr lang="en-US" dirty="0"/>
              <a:t>There is no migration cost involved if the vendor is in cloud (AWS, Azure, Google Cloud)</a:t>
            </a:r>
          </a:p>
          <a:p>
            <a:pPr fontAlgn="base"/>
            <a:r>
              <a:rPr lang="en-US" dirty="0"/>
              <a:t>All the three Hadoop distributions have stood the test of time ensuring stability and security to meet business needs.</a:t>
            </a:r>
          </a:p>
          <a:p>
            <a:r>
              <a:rPr lang="en-US" dirty="0"/>
              <a:t>The setup cost might be huge but it is a one time cost</a:t>
            </a:r>
          </a:p>
          <a:p>
            <a:r>
              <a:rPr lang="en-US" dirty="0"/>
              <a:t>I recommend Databricks / AmazonEMR / Quabole since all these run on cloud and they don’t need lot of maintenance efforts. </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48853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90800" y="685800"/>
            <a:ext cx="9601200" cy="771525"/>
          </a:xfrm>
        </p:spPr>
        <p:txBody>
          <a:bodyPr>
            <a:normAutofit/>
          </a:bodyPr>
          <a:lstStyle/>
          <a:p>
            <a:r>
              <a:rPr lang="en-US" sz="4000" dirty="0">
                <a:latin typeface="+mn-lt"/>
              </a:rPr>
              <a:t>Benefits/Savings</a:t>
            </a:r>
          </a:p>
        </p:txBody>
      </p:sp>
      <p:sp>
        <p:nvSpPr>
          <p:cNvPr id="4" name="Content Placeholder 2"/>
          <p:cNvSpPr txBox="1">
            <a:spLocks/>
          </p:cNvSpPr>
          <p:nvPr/>
        </p:nvSpPr>
        <p:spPr>
          <a:xfrm>
            <a:off x="2590800" y="1643270"/>
            <a:ext cx="9601200" cy="5075582"/>
          </a:xfrm>
          <a:prstGeom prst="rect">
            <a:avLst/>
          </a:prstGeom>
        </p:spPr>
        <p:txBody>
          <a:bodyPr vert="horz" lIns="91440" tIns="45720" rIns="91440" bIns="45720" rtlCol="0">
            <a:normAutofit/>
          </a:bodyPr>
          <a:lst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b="1" dirty="0"/>
              <a:t>Dialogue with consumers</a:t>
            </a:r>
          </a:p>
          <a:p>
            <a:r>
              <a:rPr lang="en-US" b="1" dirty="0"/>
              <a:t>Re-develop your products</a:t>
            </a:r>
          </a:p>
          <a:p>
            <a:r>
              <a:rPr lang="en-US" b="1" dirty="0"/>
              <a:t>Perform risk analysis</a:t>
            </a:r>
          </a:p>
          <a:p>
            <a:r>
              <a:rPr lang="en-US" b="1" dirty="0"/>
              <a:t>Keeping your data safe</a:t>
            </a:r>
          </a:p>
          <a:p>
            <a:r>
              <a:rPr lang="en-US" b="1" dirty="0"/>
              <a:t>Create new revenue streams</a:t>
            </a:r>
          </a:p>
          <a:p>
            <a:r>
              <a:rPr lang="en-US" b="1" dirty="0"/>
              <a:t>Customize your website in real time</a:t>
            </a:r>
          </a:p>
          <a:p>
            <a:r>
              <a:rPr lang="en-US" b="1" dirty="0"/>
              <a:t>Reducing maintenance costs</a:t>
            </a:r>
          </a:p>
          <a:p>
            <a:endParaRPr lang="en-US" b="1" dirty="0"/>
          </a:p>
        </p:txBody>
      </p:sp>
    </p:spTree>
    <p:extLst>
      <p:ext uri="{BB962C8B-B14F-4D97-AF65-F5344CB8AC3E}">
        <p14:creationId xmlns:p14="http://schemas.microsoft.com/office/powerpoint/2010/main" val="1334458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19325" y="685800"/>
            <a:ext cx="9972675" cy="838200"/>
          </a:xfrm>
        </p:spPr>
        <p:txBody>
          <a:bodyPr>
            <a:normAutofit/>
          </a:bodyPr>
          <a:lstStyle/>
          <a:p>
            <a:r>
              <a:rPr lang="en-US" sz="4000" dirty="0">
                <a:latin typeface="+mn-lt"/>
              </a:rPr>
              <a:t>Cost Details – Cloud Setup</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2802203979"/>
              </p:ext>
            </p:extLst>
          </p:nvPr>
        </p:nvGraphicFramePr>
        <p:xfrm>
          <a:off x="2219325" y="1895475"/>
          <a:ext cx="9694380" cy="3233255"/>
        </p:xfrm>
        <a:graphic>
          <a:graphicData uri="http://schemas.openxmlformats.org/drawingml/2006/table">
            <a:tbl>
              <a:tblPr firstRow="1" bandRow="1">
                <a:tableStyleId>{5C22544A-7EE6-4342-B048-85BDC9FD1C3A}</a:tableStyleId>
              </a:tblPr>
              <a:tblGrid>
                <a:gridCol w="2423595">
                  <a:extLst>
                    <a:ext uri="{9D8B030D-6E8A-4147-A177-3AD203B41FA5}">
                      <a16:colId xmlns:a16="http://schemas.microsoft.com/office/drawing/2014/main" val="4247197240"/>
                    </a:ext>
                  </a:extLst>
                </a:gridCol>
                <a:gridCol w="2423595">
                  <a:extLst>
                    <a:ext uri="{9D8B030D-6E8A-4147-A177-3AD203B41FA5}">
                      <a16:colId xmlns:a16="http://schemas.microsoft.com/office/drawing/2014/main" val="3691250718"/>
                    </a:ext>
                  </a:extLst>
                </a:gridCol>
                <a:gridCol w="2423595">
                  <a:extLst>
                    <a:ext uri="{9D8B030D-6E8A-4147-A177-3AD203B41FA5}">
                      <a16:colId xmlns:a16="http://schemas.microsoft.com/office/drawing/2014/main" val="4055183349"/>
                    </a:ext>
                  </a:extLst>
                </a:gridCol>
                <a:gridCol w="2423595">
                  <a:extLst>
                    <a:ext uri="{9D8B030D-6E8A-4147-A177-3AD203B41FA5}">
                      <a16:colId xmlns:a16="http://schemas.microsoft.com/office/drawing/2014/main" val="720744683"/>
                    </a:ext>
                  </a:extLst>
                </a:gridCol>
              </a:tblGrid>
              <a:tr h="452367">
                <a:tc>
                  <a:txBody>
                    <a:bodyPr/>
                    <a:lstStyle/>
                    <a:p>
                      <a:endParaRPr lang="en-US" dirty="0"/>
                    </a:p>
                  </a:txBody>
                  <a:tcPr/>
                </a:tc>
                <a:tc>
                  <a:txBody>
                    <a:bodyPr/>
                    <a:lstStyle/>
                    <a:p>
                      <a:r>
                        <a:rPr lang="en-US" dirty="0"/>
                        <a:t>1TB</a:t>
                      </a:r>
                      <a:r>
                        <a:rPr lang="en-US" baseline="0" dirty="0"/>
                        <a:t> PER YEAR </a:t>
                      </a:r>
                      <a:endParaRPr lang="en-US" dirty="0"/>
                    </a:p>
                  </a:txBody>
                  <a:tcPr/>
                </a:tc>
                <a:tc>
                  <a:txBody>
                    <a:bodyPr/>
                    <a:lstStyle/>
                    <a:p>
                      <a:r>
                        <a:rPr lang="en-US" dirty="0"/>
                        <a:t>15TB PER YEAR</a:t>
                      </a:r>
                    </a:p>
                  </a:txBody>
                  <a:tcPr/>
                </a:tc>
                <a:tc>
                  <a:txBody>
                    <a:bodyPr/>
                    <a:lstStyle/>
                    <a:p>
                      <a:r>
                        <a:rPr lang="en-US" dirty="0"/>
                        <a:t>15 TB FOR</a:t>
                      </a:r>
                      <a:r>
                        <a:rPr lang="en-US" baseline="0" dirty="0"/>
                        <a:t> 5 YEARS</a:t>
                      </a:r>
                      <a:endParaRPr lang="en-US" dirty="0"/>
                    </a:p>
                  </a:txBody>
                  <a:tcPr/>
                </a:tc>
                <a:extLst>
                  <a:ext uri="{0D108BD9-81ED-4DB2-BD59-A6C34878D82A}">
                    <a16:rowId xmlns:a16="http://schemas.microsoft.com/office/drawing/2014/main" val="1088896904"/>
                  </a:ext>
                </a:extLst>
              </a:tr>
              <a:tr h="452367">
                <a:tc>
                  <a:txBody>
                    <a:bodyPr/>
                    <a:lstStyle/>
                    <a:p>
                      <a:r>
                        <a:rPr lang="en-US" dirty="0"/>
                        <a:t>Infrastructure</a:t>
                      </a:r>
                    </a:p>
                  </a:txBody>
                  <a:tcPr/>
                </a:tc>
                <a:tc>
                  <a:txBody>
                    <a:bodyPr/>
                    <a:lstStyle/>
                    <a:p>
                      <a:r>
                        <a:rPr lang="en-US" dirty="0"/>
                        <a:t>$19,200</a:t>
                      </a:r>
                    </a:p>
                  </a:txBody>
                  <a:tcPr/>
                </a:tc>
                <a:tc>
                  <a:txBody>
                    <a:bodyPr/>
                    <a:lstStyle/>
                    <a:p>
                      <a:r>
                        <a:rPr lang="en-US" dirty="0"/>
                        <a:t>$288,000</a:t>
                      </a:r>
                    </a:p>
                  </a:txBody>
                  <a:tcPr/>
                </a:tc>
                <a:tc>
                  <a:txBody>
                    <a:bodyPr/>
                    <a:lstStyle/>
                    <a:p>
                      <a:r>
                        <a:rPr lang="en-US" dirty="0"/>
                        <a:t>$1,440,000</a:t>
                      </a:r>
                    </a:p>
                  </a:txBody>
                  <a:tcPr/>
                </a:tc>
                <a:extLst>
                  <a:ext uri="{0D108BD9-81ED-4DB2-BD59-A6C34878D82A}">
                    <a16:rowId xmlns:a16="http://schemas.microsoft.com/office/drawing/2014/main" val="2225709394"/>
                  </a:ext>
                </a:extLst>
              </a:tr>
              <a:tr h="452367">
                <a:tc>
                  <a:txBody>
                    <a:bodyPr/>
                    <a:lstStyle/>
                    <a:p>
                      <a:r>
                        <a:rPr lang="en-US" dirty="0"/>
                        <a:t>Software</a:t>
                      </a:r>
                    </a:p>
                  </a:txBody>
                  <a:tcPr/>
                </a:tc>
                <a:tc>
                  <a:txBody>
                    <a:bodyPr/>
                    <a:lstStyle/>
                    <a:p>
                      <a:r>
                        <a:rPr lang="en-US" dirty="0"/>
                        <a:t>$7,500</a:t>
                      </a:r>
                    </a:p>
                  </a:txBody>
                  <a:tcPr/>
                </a:tc>
                <a:tc>
                  <a:txBody>
                    <a:bodyPr/>
                    <a:lstStyle/>
                    <a:p>
                      <a:r>
                        <a:rPr lang="en-US" dirty="0"/>
                        <a:t>$9,000</a:t>
                      </a:r>
                    </a:p>
                  </a:txBody>
                  <a:tcPr/>
                </a:tc>
                <a:tc>
                  <a:txBody>
                    <a:bodyPr/>
                    <a:lstStyle/>
                    <a:p>
                      <a:r>
                        <a:rPr lang="en-US" dirty="0"/>
                        <a:t>$45,000</a:t>
                      </a:r>
                    </a:p>
                  </a:txBody>
                  <a:tcPr/>
                </a:tc>
                <a:extLst>
                  <a:ext uri="{0D108BD9-81ED-4DB2-BD59-A6C34878D82A}">
                    <a16:rowId xmlns:a16="http://schemas.microsoft.com/office/drawing/2014/main" val="4241285737"/>
                  </a:ext>
                </a:extLst>
              </a:tr>
              <a:tr h="452367">
                <a:tc>
                  <a:txBody>
                    <a:bodyPr/>
                    <a:lstStyle/>
                    <a:p>
                      <a:r>
                        <a:rPr lang="en-US" dirty="0"/>
                        <a:t>Human</a:t>
                      </a:r>
                      <a:r>
                        <a:rPr lang="en-US" baseline="0" dirty="0"/>
                        <a:t> Resources</a:t>
                      </a:r>
                      <a:endParaRPr lang="en-US" dirty="0"/>
                    </a:p>
                  </a:txBody>
                  <a:tcPr/>
                </a:tc>
                <a:tc>
                  <a:txBody>
                    <a:bodyPr/>
                    <a:lstStyle/>
                    <a:p>
                      <a:r>
                        <a:rPr lang="en-US" dirty="0"/>
                        <a:t>$30,000</a:t>
                      </a:r>
                    </a:p>
                  </a:txBody>
                  <a:tcPr/>
                </a:tc>
                <a:tc>
                  <a:txBody>
                    <a:bodyPr/>
                    <a:lstStyle/>
                    <a:p>
                      <a:r>
                        <a:rPr lang="en-US" dirty="0"/>
                        <a:t>$35,000</a:t>
                      </a:r>
                    </a:p>
                  </a:txBody>
                  <a:tcPr/>
                </a:tc>
                <a:tc>
                  <a:txBody>
                    <a:bodyPr/>
                    <a:lstStyle/>
                    <a:p>
                      <a:r>
                        <a:rPr lang="en-US" dirty="0"/>
                        <a:t>$175,000</a:t>
                      </a:r>
                    </a:p>
                  </a:txBody>
                  <a:tcPr/>
                </a:tc>
                <a:extLst>
                  <a:ext uri="{0D108BD9-81ED-4DB2-BD59-A6C34878D82A}">
                    <a16:rowId xmlns:a16="http://schemas.microsoft.com/office/drawing/2014/main" val="1903283626"/>
                  </a:ext>
                </a:extLst>
              </a:tr>
              <a:tr h="485710">
                <a:tc>
                  <a:txBody>
                    <a:bodyPr/>
                    <a:lstStyle/>
                    <a:p>
                      <a:r>
                        <a:rPr lang="en-US" dirty="0"/>
                        <a:t>Hardware</a:t>
                      </a:r>
                    </a:p>
                  </a:txBody>
                  <a:tcPr/>
                </a:tc>
                <a:tc>
                  <a:txBody>
                    <a:bodyPr/>
                    <a:lstStyle/>
                    <a:p>
                      <a:r>
                        <a:rPr lang="en-US" dirty="0"/>
                        <a:t>N/A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a:t>
                      </a:r>
                    </a:p>
                  </a:txBody>
                  <a:tcPr/>
                </a:tc>
                <a:extLst>
                  <a:ext uri="{0D108BD9-81ED-4DB2-BD59-A6C34878D82A}">
                    <a16:rowId xmlns:a16="http://schemas.microsoft.com/office/drawing/2014/main" val="3036459544"/>
                  </a:ext>
                </a:extLst>
              </a:tr>
              <a:tr h="485710">
                <a:tc>
                  <a:txBody>
                    <a:bodyPr/>
                    <a:lstStyle/>
                    <a:p>
                      <a:r>
                        <a:rPr lang="en-US" dirty="0"/>
                        <a:t>Maintenance</a:t>
                      </a:r>
                    </a:p>
                  </a:txBody>
                  <a:tcPr/>
                </a:tc>
                <a:tc>
                  <a:txBody>
                    <a:bodyPr/>
                    <a:lstStyle/>
                    <a:p>
                      <a:r>
                        <a:rPr lang="en-US" dirty="0"/>
                        <a:t>$4,000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$6,700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$9,000</a:t>
                      </a:r>
                    </a:p>
                  </a:txBody>
                  <a:tcPr/>
                </a:tc>
                <a:extLst>
                  <a:ext uri="{0D108BD9-81ED-4DB2-BD59-A6C34878D82A}">
                    <a16:rowId xmlns:a16="http://schemas.microsoft.com/office/drawing/2014/main" val="4292231107"/>
                  </a:ext>
                </a:extLst>
              </a:tr>
              <a:tr h="452367">
                <a:tc>
                  <a:txBody>
                    <a:bodyPr/>
                    <a:lstStyle/>
                    <a:p>
                      <a:r>
                        <a:rPr lang="en-US" dirty="0"/>
                        <a:t>Total Annual </a:t>
                      </a:r>
                    </a:p>
                  </a:txBody>
                  <a:tcPr/>
                </a:tc>
                <a:tc>
                  <a:txBody>
                    <a:bodyPr/>
                    <a:lstStyle/>
                    <a:p>
                      <a:r>
                        <a:rPr lang="en-US" dirty="0"/>
                        <a:t>$60,700</a:t>
                      </a:r>
                    </a:p>
                  </a:txBody>
                  <a:tcPr/>
                </a:tc>
                <a:tc>
                  <a:txBody>
                    <a:bodyPr/>
                    <a:lstStyle/>
                    <a:p>
                      <a:r>
                        <a:rPr lang="en-US" dirty="0"/>
                        <a:t>$338,700</a:t>
                      </a:r>
                    </a:p>
                  </a:txBody>
                  <a:tcPr/>
                </a:tc>
                <a:tc>
                  <a:txBody>
                    <a:bodyPr/>
                    <a:lstStyle/>
                    <a:p>
                      <a:r>
                        <a:rPr lang="en-US" dirty="0"/>
                        <a:t>$1,669,000</a:t>
                      </a:r>
                    </a:p>
                  </a:txBody>
                  <a:tcPr/>
                </a:tc>
                <a:extLst>
                  <a:ext uri="{0D108BD9-81ED-4DB2-BD59-A6C34878D82A}">
                    <a16:rowId xmlns:a16="http://schemas.microsoft.com/office/drawing/2014/main" val="3654353053"/>
                  </a:ext>
                </a:extLst>
              </a:tr>
            </a:tbl>
          </a:graphicData>
        </a:graphic>
      </p:graphicFrame>
    </p:spTree>
    <p:extLst>
      <p:ext uri="{BB962C8B-B14F-4D97-AF65-F5344CB8AC3E}">
        <p14:creationId xmlns:p14="http://schemas.microsoft.com/office/powerpoint/2010/main" val="851616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90800" y="685800"/>
            <a:ext cx="9601200" cy="890588"/>
          </a:xfrm>
        </p:spPr>
        <p:txBody>
          <a:bodyPr>
            <a:normAutofit/>
          </a:bodyPr>
          <a:lstStyle/>
          <a:p>
            <a:r>
              <a:rPr lang="en-US" sz="4000" dirty="0">
                <a:latin typeface="+mn-lt"/>
              </a:rPr>
              <a:t>Cost Details – On Premise</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548118850"/>
              </p:ext>
            </p:extLst>
          </p:nvPr>
        </p:nvGraphicFramePr>
        <p:xfrm>
          <a:off x="2325688" y="1935163"/>
          <a:ext cx="9627772" cy="3246782"/>
        </p:xfrm>
        <a:graphic>
          <a:graphicData uri="http://schemas.openxmlformats.org/drawingml/2006/table">
            <a:tbl>
              <a:tblPr firstRow="1" bandRow="1">
                <a:tableStyleId>{5C22544A-7EE6-4342-B048-85BDC9FD1C3A}</a:tableStyleId>
              </a:tblPr>
              <a:tblGrid>
                <a:gridCol w="2406943">
                  <a:extLst>
                    <a:ext uri="{9D8B030D-6E8A-4147-A177-3AD203B41FA5}">
                      <a16:colId xmlns:a16="http://schemas.microsoft.com/office/drawing/2014/main" val="4269217976"/>
                    </a:ext>
                  </a:extLst>
                </a:gridCol>
                <a:gridCol w="2406943">
                  <a:extLst>
                    <a:ext uri="{9D8B030D-6E8A-4147-A177-3AD203B41FA5}">
                      <a16:colId xmlns:a16="http://schemas.microsoft.com/office/drawing/2014/main" val="3615309226"/>
                    </a:ext>
                  </a:extLst>
                </a:gridCol>
                <a:gridCol w="2406943">
                  <a:extLst>
                    <a:ext uri="{9D8B030D-6E8A-4147-A177-3AD203B41FA5}">
                      <a16:colId xmlns:a16="http://schemas.microsoft.com/office/drawing/2014/main" val="1682137281"/>
                    </a:ext>
                  </a:extLst>
                </a:gridCol>
                <a:gridCol w="2406943">
                  <a:extLst>
                    <a:ext uri="{9D8B030D-6E8A-4147-A177-3AD203B41FA5}">
                      <a16:colId xmlns:a16="http://schemas.microsoft.com/office/drawing/2014/main" val="196587123"/>
                    </a:ext>
                  </a:extLst>
                </a:gridCol>
              </a:tblGrid>
              <a:tr h="463826">
                <a:tc>
                  <a:txBody>
                    <a:bodyPr/>
                    <a:lstStyle/>
                    <a:p>
                      <a:endParaRPr lang="en-US" dirty="0"/>
                    </a:p>
                  </a:txBody>
                  <a:tcPr/>
                </a:tc>
                <a:tc>
                  <a:txBody>
                    <a:bodyPr/>
                    <a:lstStyle/>
                    <a:p>
                      <a:r>
                        <a:rPr lang="en-US" dirty="0"/>
                        <a:t>1TB</a:t>
                      </a:r>
                      <a:r>
                        <a:rPr lang="en-US" baseline="0" dirty="0"/>
                        <a:t> PER YEAR </a:t>
                      </a:r>
                      <a:endParaRPr lang="en-US" dirty="0"/>
                    </a:p>
                  </a:txBody>
                  <a:tcPr/>
                </a:tc>
                <a:tc>
                  <a:txBody>
                    <a:bodyPr/>
                    <a:lstStyle/>
                    <a:p>
                      <a:r>
                        <a:rPr lang="en-US" dirty="0"/>
                        <a:t>15TB PER YEAR</a:t>
                      </a:r>
                    </a:p>
                  </a:txBody>
                  <a:tcPr/>
                </a:tc>
                <a:tc>
                  <a:txBody>
                    <a:bodyPr/>
                    <a:lstStyle/>
                    <a:p>
                      <a:r>
                        <a:rPr lang="en-US" dirty="0"/>
                        <a:t>15 TB FOR</a:t>
                      </a:r>
                      <a:r>
                        <a:rPr lang="en-US" baseline="0" dirty="0"/>
                        <a:t> 5 YEARS</a:t>
                      </a:r>
                      <a:endParaRPr lang="en-US" dirty="0"/>
                    </a:p>
                  </a:txBody>
                  <a:tcPr/>
                </a:tc>
                <a:extLst>
                  <a:ext uri="{0D108BD9-81ED-4DB2-BD59-A6C34878D82A}">
                    <a16:rowId xmlns:a16="http://schemas.microsoft.com/office/drawing/2014/main" val="691854012"/>
                  </a:ext>
                </a:extLst>
              </a:tr>
              <a:tr h="463826">
                <a:tc>
                  <a:txBody>
                    <a:bodyPr/>
                    <a:lstStyle/>
                    <a:p>
                      <a:r>
                        <a:rPr lang="en-US" dirty="0"/>
                        <a:t>Infrastructure</a:t>
                      </a:r>
                    </a:p>
                  </a:txBody>
                  <a:tcPr/>
                </a:tc>
                <a:tc>
                  <a:txBody>
                    <a:bodyPr/>
                    <a:lstStyle/>
                    <a:p>
                      <a:r>
                        <a:rPr lang="en-US" dirty="0"/>
                        <a:t>$15,200</a:t>
                      </a:r>
                    </a:p>
                  </a:txBody>
                  <a:tcPr/>
                </a:tc>
                <a:tc>
                  <a:txBody>
                    <a:bodyPr/>
                    <a:lstStyle/>
                    <a:p>
                      <a:r>
                        <a:rPr lang="en-US" dirty="0"/>
                        <a:t>$290,000</a:t>
                      </a:r>
                    </a:p>
                  </a:txBody>
                  <a:tcPr/>
                </a:tc>
                <a:tc>
                  <a:txBody>
                    <a:bodyPr/>
                    <a:lstStyle/>
                    <a:p>
                      <a:r>
                        <a:rPr lang="en-US" dirty="0"/>
                        <a:t>$1,450,000</a:t>
                      </a:r>
                    </a:p>
                  </a:txBody>
                  <a:tcPr/>
                </a:tc>
                <a:extLst>
                  <a:ext uri="{0D108BD9-81ED-4DB2-BD59-A6C34878D82A}">
                    <a16:rowId xmlns:a16="http://schemas.microsoft.com/office/drawing/2014/main" val="426757218"/>
                  </a:ext>
                </a:extLst>
              </a:tr>
              <a:tr h="463826">
                <a:tc>
                  <a:txBody>
                    <a:bodyPr/>
                    <a:lstStyle/>
                    <a:p>
                      <a:r>
                        <a:rPr lang="en-US" dirty="0"/>
                        <a:t>Software</a:t>
                      </a:r>
                    </a:p>
                  </a:txBody>
                  <a:tcPr/>
                </a:tc>
                <a:tc>
                  <a:txBody>
                    <a:bodyPr/>
                    <a:lstStyle/>
                    <a:p>
                      <a:r>
                        <a:rPr lang="en-US" dirty="0"/>
                        <a:t>$7,500</a:t>
                      </a:r>
                    </a:p>
                  </a:txBody>
                  <a:tcPr/>
                </a:tc>
                <a:tc>
                  <a:txBody>
                    <a:bodyPr/>
                    <a:lstStyle/>
                    <a:p>
                      <a:r>
                        <a:rPr lang="en-US" dirty="0"/>
                        <a:t>$9,000</a:t>
                      </a:r>
                    </a:p>
                  </a:txBody>
                  <a:tcPr/>
                </a:tc>
                <a:tc>
                  <a:txBody>
                    <a:bodyPr/>
                    <a:lstStyle/>
                    <a:p>
                      <a:r>
                        <a:rPr lang="en-US" dirty="0"/>
                        <a:t>$45,000</a:t>
                      </a:r>
                    </a:p>
                  </a:txBody>
                  <a:tcPr/>
                </a:tc>
                <a:extLst>
                  <a:ext uri="{0D108BD9-81ED-4DB2-BD59-A6C34878D82A}">
                    <a16:rowId xmlns:a16="http://schemas.microsoft.com/office/drawing/2014/main" val="2565276826"/>
                  </a:ext>
                </a:extLst>
              </a:tr>
              <a:tr h="463826">
                <a:tc>
                  <a:txBody>
                    <a:bodyPr/>
                    <a:lstStyle/>
                    <a:p>
                      <a:r>
                        <a:rPr lang="en-US" dirty="0"/>
                        <a:t>Human</a:t>
                      </a:r>
                      <a:r>
                        <a:rPr lang="en-US" baseline="0" dirty="0"/>
                        <a:t> Resources</a:t>
                      </a:r>
                      <a:endParaRPr lang="en-US" dirty="0"/>
                    </a:p>
                  </a:txBody>
                  <a:tcPr/>
                </a:tc>
                <a:tc>
                  <a:txBody>
                    <a:bodyPr/>
                    <a:lstStyle/>
                    <a:p>
                      <a:r>
                        <a:rPr lang="en-US" dirty="0"/>
                        <a:t>$30,000</a:t>
                      </a:r>
                    </a:p>
                  </a:txBody>
                  <a:tcPr/>
                </a:tc>
                <a:tc>
                  <a:txBody>
                    <a:bodyPr/>
                    <a:lstStyle/>
                    <a:p>
                      <a:r>
                        <a:rPr lang="en-US" dirty="0"/>
                        <a:t>$35,000</a:t>
                      </a:r>
                    </a:p>
                  </a:txBody>
                  <a:tcPr/>
                </a:tc>
                <a:tc>
                  <a:txBody>
                    <a:bodyPr/>
                    <a:lstStyle/>
                    <a:p>
                      <a:r>
                        <a:rPr lang="en-US" dirty="0"/>
                        <a:t>$175,000</a:t>
                      </a:r>
                    </a:p>
                  </a:txBody>
                  <a:tcPr/>
                </a:tc>
                <a:extLst>
                  <a:ext uri="{0D108BD9-81ED-4DB2-BD59-A6C34878D82A}">
                    <a16:rowId xmlns:a16="http://schemas.microsoft.com/office/drawing/2014/main" val="1295854971"/>
                  </a:ext>
                </a:extLst>
              </a:tr>
              <a:tr h="463826">
                <a:tc>
                  <a:txBody>
                    <a:bodyPr/>
                    <a:lstStyle/>
                    <a:p>
                      <a:r>
                        <a:rPr lang="en-US" dirty="0"/>
                        <a:t>Hardware</a:t>
                      </a:r>
                    </a:p>
                  </a:txBody>
                  <a:tcPr/>
                </a:tc>
                <a:tc>
                  <a:txBody>
                    <a:bodyPr/>
                    <a:lstStyle/>
                    <a:p>
                      <a:r>
                        <a:rPr lang="en-US" dirty="0"/>
                        <a:t>$5,000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$9,000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$11,000</a:t>
                      </a:r>
                    </a:p>
                  </a:txBody>
                  <a:tcPr/>
                </a:tc>
                <a:extLst>
                  <a:ext uri="{0D108BD9-81ED-4DB2-BD59-A6C34878D82A}">
                    <a16:rowId xmlns:a16="http://schemas.microsoft.com/office/drawing/2014/main" val="832305994"/>
                  </a:ext>
                </a:extLst>
              </a:tr>
              <a:tr h="463826">
                <a:tc>
                  <a:txBody>
                    <a:bodyPr/>
                    <a:lstStyle/>
                    <a:p>
                      <a:r>
                        <a:rPr lang="en-US" dirty="0"/>
                        <a:t>Maintenance</a:t>
                      </a:r>
                    </a:p>
                  </a:txBody>
                  <a:tcPr/>
                </a:tc>
                <a:tc>
                  <a:txBody>
                    <a:bodyPr/>
                    <a:lstStyle/>
                    <a:p>
                      <a:r>
                        <a:rPr lang="en-US" dirty="0"/>
                        <a:t>$4,000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$6,700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$9,000</a:t>
                      </a:r>
                    </a:p>
                  </a:txBody>
                  <a:tcPr/>
                </a:tc>
                <a:extLst>
                  <a:ext uri="{0D108BD9-81ED-4DB2-BD59-A6C34878D82A}">
                    <a16:rowId xmlns:a16="http://schemas.microsoft.com/office/drawing/2014/main" val="746309932"/>
                  </a:ext>
                </a:extLst>
              </a:tr>
              <a:tr h="463826">
                <a:tc>
                  <a:txBody>
                    <a:bodyPr/>
                    <a:lstStyle/>
                    <a:p>
                      <a:r>
                        <a:rPr lang="en-US" dirty="0"/>
                        <a:t>Total Annual </a:t>
                      </a:r>
                    </a:p>
                  </a:txBody>
                  <a:tcPr/>
                </a:tc>
                <a:tc>
                  <a:txBody>
                    <a:bodyPr/>
                    <a:lstStyle/>
                    <a:p>
                      <a:r>
                        <a:rPr lang="en-US" dirty="0"/>
                        <a:t>$61,700</a:t>
                      </a:r>
                    </a:p>
                  </a:txBody>
                  <a:tcPr/>
                </a:tc>
                <a:tc>
                  <a:txBody>
                    <a:bodyPr/>
                    <a:lstStyle/>
                    <a:p>
                      <a:r>
                        <a:rPr lang="en-US" dirty="0"/>
                        <a:t>$349,700</a:t>
                      </a:r>
                    </a:p>
                  </a:txBody>
                  <a:tcPr/>
                </a:tc>
                <a:tc>
                  <a:txBody>
                    <a:bodyPr/>
                    <a:lstStyle/>
                    <a:p>
                      <a:r>
                        <a:rPr lang="en-US" dirty="0"/>
                        <a:t>$1,690,000</a:t>
                      </a:r>
                    </a:p>
                  </a:txBody>
                  <a:tcPr/>
                </a:tc>
                <a:extLst>
                  <a:ext uri="{0D108BD9-81ED-4DB2-BD59-A6C34878D82A}">
                    <a16:rowId xmlns:a16="http://schemas.microsoft.com/office/drawing/2014/main" val="812156752"/>
                  </a:ext>
                </a:extLst>
              </a:tr>
            </a:tbl>
          </a:graphicData>
        </a:graphic>
      </p:graphicFrame>
    </p:spTree>
    <p:extLst>
      <p:ext uri="{BB962C8B-B14F-4D97-AF65-F5344CB8AC3E}">
        <p14:creationId xmlns:p14="http://schemas.microsoft.com/office/powerpoint/2010/main" val="2045104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90800" y="685800"/>
            <a:ext cx="9601200" cy="706438"/>
          </a:xfrm>
        </p:spPr>
        <p:txBody>
          <a:bodyPr>
            <a:normAutofit fontScale="90000"/>
          </a:bodyPr>
          <a:lstStyle/>
          <a:p>
            <a:r>
              <a:rPr lang="en-US" dirty="0">
                <a:latin typeface="+mn-lt"/>
              </a:rPr>
              <a:t>Software Solution</a:t>
            </a:r>
          </a:p>
        </p:txBody>
      </p:sp>
      <p:sp>
        <p:nvSpPr>
          <p:cNvPr id="3" name="Content Placeholder 2"/>
          <p:cNvSpPr>
            <a:spLocks noGrp="1"/>
          </p:cNvSpPr>
          <p:nvPr>
            <p:ph idx="4294967295"/>
          </p:nvPr>
        </p:nvSpPr>
        <p:spPr>
          <a:xfrm>
            <a:off x="2590800" y="1392238"/>
            <a:ext cx="9601200" cy="5326614"/>
          </a:xfrm>
        </p:spPr>
        <p:txBody>
          <a:bodyPr>
            <a:normAutofit/>
          </a:bodyPr>
          <a:lstStyle/>
          <a:p>
            <a:r>
              <a:rPr lang="en-US" dirty="0"/>
              <a:t>Choosing the right analytics platform and provider really comes down to how to store, manage and analyze massive amounts of data safely, effectively, and, above all, affordably</a:t>
            </a:r>
          </a:p>
          <a:p>
            <a:r>
              <a:rPr lang="en-US" dirty="0"/>
              <a:t>A traditional on-premise Hadoop platform tends to be quite expensive. After all, it is a physical platform requiring large numbers of servers, a large facility to house them, and large amounts of electricity to run them</a:t>
            </a:r>
          </a:p>
          <a:p>
            <a:r>
              <a:rPr lang="en-US" dirty="0"/>
              <a:t>In contrast, cloud storage requires no expensive on-site hardware or support. In addition, companies that implement with Hadoop in the cloud providers have the benefit of purchasing access to a fully scalable storage and analytics platform while only paying for what they use</a:t>
            </a:r>
          </a:p>
          <a:p>
            <a:r>
              <a:rPr lang="en-US" dirty="0"/>
              <a:t>On-premise platforms come with hard limits on storage capacity and performance, all due to their physical nature. With a cloud platform, there is total scalability, meaning that companies can access unlimited storage space on demand</a:t>
            </a:r>
          </a:p>
        </p:txBody>
      </p:sp>
    </p:spTree>
    <p:extLst>
      <p:ext uri="{BB962C8B-B14F-4D97-AF65-F5344CB8AC3E}">
        <p14:creationId xmlns:p14="http://schemas.microsoft.com/office/powerpoint/2010/main" val="1295439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590800" y="685800"/>
            <a:ext cx="9601200" cy="706438"/>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r>
              <a:rPr lang="en-US" dirty="0">
                <a:latin typeface="+mn-lt"/>
              </a:rPr>
              <a:t>Software Solution</a:t>
            </a:r>
          </a:p>
        </p:txBody>
      </p:sp>
      <p:sp>
        <p:nvSpPr>
          <p:cNvPr id="4" name="Content Placeholder 2"/>
          <p:cNvSpPr txBox="1">
            <a:spLocks/>
          </p:cNvSpPr>
          <p:nvPr/>
        </p:nvSpPr>
        <p:spPr>
          <a:xfrm>
            <a:off x="2590800" y="1392238"/>
            <a:ext cx="9601200" cy="5326614"/>
          </a:xfrm>
          <a:prstGeom prst="rect">
            <a:avLst/>
          </a:prstGeom>
        </p:spPr>
        <p:txBody>
          <a:bodyPr vert="horz" lIns="91440" tIns="45720" rIns="91440" bIns="45720" rtlCol="0">
            <a:normAutofit/>
          </a:bodyPr>
          <a:lst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dirty="0"/>
              <a:t>The drawback of on-premise platforms is that they come with set limitations regarding how quickly and easily data may be accessed. By using a cloud-based Hadoop platform, data can be accessed anytime from anywhere including on smartphones and tablets through an Internet connection</a:t>
            </a:r>
          </a:p>
          <a:p>
            <a:r>
              <a:rPr lang="en-US" dirty="0"/>
              <a:t>When it comes to security, on-premise Hadoop platforms have a well-deserved reputation for excelling in this area. After all, sensitive data can safely be kept behind the corporate firewall. In contrast, the idea of storing sensitive information offsite with a cloud provider can make corporate business executives a bit nervous</a:t>
            </a:r>
          </a:p>
          <a:p>
            <a:r>
              <a:rPr lang="en-US" dirty="0"/>
              <a:t>However, today’s cloud service providers typically adhere to modern cloud security protocols such as built-in encryption, to protect data during transfer and at rest</a:t>
            </a:r>
          </a:p>
        </p:txBody>
      </p:sp>
    </p:spTree>
    <p:extLst>
      <p:ext uri="{BB962C8B-B14F-4D97-AF65-F5344CB8AC3E}">
        <p14:creationId xmlns:p14="http://schemas.microsoft.com/office/powerpoint/2010/main" val="1969146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90801" y="568325"/>
            <a:ext cx="9601200" cy="1560513"/>
          </a:xfrm>
        </p:spPr>
        <p:txBody>
          <a:bodyPr>
            <a:normAutofit/>
          </a:bodyPr>
          <a:lstStyle/>
          <a:p>
            <a:r>
              <a:rPr lang="en-US" sz="4000" dirty="0">
                <a:latin typeface="+mn-lt"/>
              </a:rPr>
              <a:t>References</a:t>
            </a:r>
          </a:p>
        </p:txBody>
      </p:sp>
      <p:sp>
        <p:nvSpPr>
          <p:cNvPr id="3" name="Content Placeholder 2"/>
          <p:cNvSpPr>
            <a:spLocks noGrp="1"/>
          </p:cNvSpPr>
          <p:nvPr>
            <p:ph idx="4294967295"/>
          </p:nvPr>
        </p:nvSpPr>
        <p:spPr>
          <a:xfrm>
            <a:off x="2590800" y="1444625"/>
            <a:ext cx="9601200" cy="4422775"/>
          </a:xfrm>
        </p:spPr>
        <p:txBody>
          <a:bodyPr/>
          <a:lstStyle/>
          <a:p>
            <a:r>
              <a:rPr lang="en-US" dirty="0">
                <a:hlinkClick r:id="rId2"/>
              </a:rPr>
              <a:t>http://www.oracle.com/technetwork/topics/entarch/oracle-wp-big-data-refarch-2019930.pdf</a:t>
            </a:r>
            <a:endParaRPr lang="en-US" dirty="0"/>
          </a:p>
          <a:p>
            <a:r>
              <a:rPr lang="en-US" dirty="0">
                <a:hlinkClick r:id="rId3"/>
              </a:rPr>
              <a:t>http://www.slideshare.net/Hadoop_Summit/w-325230-cjha</a:t>
            </a:r>
            <a:endParaRPr lang="en-US" dirty="0"/>
          </a:p>
          <a:p>
            <a:r>
              <a:rPr lang="en-US" dirty="0">
                <a:hlinkClick r:id="rId4"/>
              </a:rPr>
              <a:t>http://www.oracle.com/technetwork/topics/entarch/articles/oea-big-data-guide-1522052.pdf</a:t>
            </a:r>
            <a:endParaRPr lang="en-US" dirty="0"/>
          </a:p>
          <a:p>
            <a:r>
              <a:rPr lang="en-US" dirty="0">
                <a:hlinkClick r:id="rId5"/>
              </a:rPr>
              <a:t>http://www.cooladata.com/blog/true-cost</a:t>
            </a:r>
            <a:endParaRPr lang="en-US" dirty="0"/>
          </a:p>
          <a:p>
            <a:r>
              <a:rPr lang="en-US" dirty="0">
                <a:hlinkClick r:id="rId6"/>
              </a:rPr>
              <a:t>https://www.dezyre.com/article/cloudera-vs-hortonworks-vs-mapr-hadoop-distribution-comparison-/190</a:t>
            </a:r>
            <a:endParaRPr lang="en-US" dirty="0"/>
          </a:p>
          <a:p>
            <a:r>
              <a:rPr lang="en-US" dirty="0">
                <a:hlinkClick r:id="rId7"/>
              </a:rPr>
              <a:t>https://www.qubole.com/resources/article/cloud-vs-on-premise-hadoop/</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05191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duotone>
              <a:srgbClr val="484A56"/>
              <a:srgbClr val="484A56"/>
            </a:duotone>
            <a:extLst>
              <a:ext uri="{28A0092B-C50C-407E-A947-70E740481C1C}">
                <a14:useLocalDpi xmlns:a14="http://schemas.microsoft.com/office/drawing/2010/main" val="0"/>
              </a:ext>
            </a:extLst>
          </a:blip>
          <a:stretch>
            <a:fillRect/>
          </a:stretch>
        </p:blipFill>
        <p:spPr>
          <a:xfrm>
            <a:off x="2368" y="0"/>
            <a:ext cx="12187263" cy="6858000"/>
          </a:xfrm>
          <a:prstGeom prst="rect">
            <a:avLst/>
          </a:prstGeom>
        </p:spPr>
      </p:pic>
      <p:sp>
        <p:nvSpPr>
          <p:cNvPr id="10" name="Rectangle: Rounded Corners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0456" y="562356"/>
            <a:ext cx="10991088" cy="5733288"/>
          </a:xfrm>
          <a:prstGeom prst="roundRect">
            <a:avLst>
              <a:gd name="adj" fmla="val 6411"/>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descr="&lt;strong&gt;Thank You&lt;/strong&gt; Pinned by juliobahar"/>
          <p:cNvPicPr>
            <a:picLocks noChangeAspect="1"/>
          </p:cNvPicPr>
          <p:nvPr/>
        </p:nvPicPr>
        <p:blipFill rotWithShape="1">
          <a:blip r:embed="rId3"/>
          <a:srcRect t="24568" r="1" b="24746"/>
          <a:stretch/>
        </p:blipFill>
        <p:spPr>
          <a:xfrm>
            <a:off x="765048" y="726948"/>
            <a:ext cx="10661904" cy="5404104"/>
          </a:xfrm>
          <a:custGeom>
            <a:avLst/>
            <a:gdLst>
              <a:gd name="connsiteX0" fmla="*/ 183606 w 10330784"/>
              <a:gd name="connsiteY0" fmla="*/ 0 h 5078215"/>
              <a:gd name="connsiteX1" fmla="*/ 10153570 w 10330784"/>
              <a:gd name="connsiteY1" fmla="*/ 0 h 5078215"/>
              <a:gd name="connsiteX2" fmla="*/ 10184172 w 10330784"/>
              <a:gd name="connsiteY2" fmla="*/ 3088 h 5078215"/>
              <a:gd name="connsiteX3" fmla="*/ 10330784 w 10330784"/>
              <a:gd name="connsiteY3" fmla="*/ 183124 h 5078215"/>
              <a:gd name="connsiteX4" fmla="*/ 10330784 w 10330784"/>
              <a:gd name="connsiteY4" fmla="*/ 4893800 h 5078215"/>
              <a:gd name="connsiteX5" fmla="*/ 10147167 w 10330784"/>
              <a:gd name="connsiteY5" fmla="*/ 5077570 h 5078215"/>
              <a:gd name="connsiteX6" fmla="*/ 9775868 w 10330784"/>
              <a:gd name="connsiteY6" fmla="*/ 5077570 h 5078215"/>
              <a:gd name="connsiteX7" fmla="*/ 9412719 w 10330784"/>
              <a:gd name="connsiteY7" fmla="*/ 5077570 h 5078215"/>
              <a:gd name="connsiteX8" fmla="*/ 924458 w 10330784"/>
              <a:gd name="connsiteY8" fmla="*/ 5077570 h 5078215"/>
              <a:gd name="connsiteX9" fmla="*/ 918064 w 10330784"/>
              <a:gd name="connsiteY9" fmla="*/ 5078215 h 5078215"/>
              <a:gd name="connsiteX10" fmla="*/ 183616 w 10330784"/>
              <a:gd name="connsiteY10" fmla="*/ 5078215 h 5078215"/>
              <a:gd name="connsiteX11" fmla="*/ 14429 w 10330784"/>
              <a:gd name="connsiteY11" fmla="*/ 4965977 h 5078215"/>
              <a:gd name="connsiteX12" fmla="*/ 0 w 10330784"/>
              <a:gd name="connsiteY12" fmla="*/ 4894450 h 5078215"/>
              <a:gd name="connsiteX13" fmla="*/ 0 w 10330784"/>
              <a:gd name="connsiteY13" fmla="*/ 183765 h 5078215"/>
              <a:gd name="connsiteX14" fmla="*/ 14429 w 10330784"/>
              <a:gd name="connsiteY14" fmla="*/ 112238 h 5078215"/>
              <a:gd name="connsiteX15" fmla="*/ 146611 w 10330784"/>
              <a:gd name="connsiteY15" fmla="*/ 3733 h 507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330784" h="5078215">
                <a:moveTo>
                  <a:pt x="183606" y="0"/>
                </a:moveTo>
                <a:lnTo>
                  <a:pt x="10153570" y="0"/>
                </a:lnTo>
                <a:lnTo>
                  <a:pt x="10184172" y="3088"/>
                </a:lnTo>
                <a:cubicBezTo>
                  <a:pt x="10267844" y="20224"/>
                  <a:pt x="10330784" y="94318"/>
                  <a:pt x="10330784" y="183124"/>
                </a:cubicBezTo>
                <a:lnTo>
                  <a:pt x="10330784" y="4893800"/>
                </a:lnTo>
                <a:cubicBezTo>
                  <a:pt x="10330784" y="4995293"/>
                  <a:pt x="10248576" y="5077570"/>
                  <a:pt x="10147167" y="5077570"/>
                </a:cubicBezTo>
                <a:lnTo>
                  <a:pt x="9775868" y="5077570"/>
                </a:lnTo>
                <a:lnTo>
                  <a:pt x="9412719" y="5077570"/>
                </a:lnTo>
                <a:lnTo>
                  <a:pt x="924458" y="5077570"/>
                </a:lnTo>
                <a:lnTo>
                  <a:pt x="918064" y="5078215"/>
                </a:lnTo>
                <a:lnTo>
                  <a:pt x="183616" y="5078215"/>
                </a:lnTo>
                <a:cubicBezTo>
                  <a:pt x="107560" y="5078215"/>
                  <a:pt x="42303" y="5031934"/>
                  <a:pt x="14429" y="4965977"/>
                </a:cubicBezTo>
                <a:lnTo>
                  <a:pt x="0" y="4894450"/>
                </a:lnTo>
                <a:lnTo>
                  <a:pt x="0" y="183765"/>
                </a:lnTo>
                <a:lnTo>
                  <a:pt x="14429" y="112238"/>
                </a:lnTo>
                <a:cubicBezTo>
                  <a:pt x="37658" y="57273"/>
                  <a:pt x="86846" y="15973"/>
                  <a:pt x="146611" y="3733"/>
                </a:cubicBezTo>
                <a:close/>
              </a:path>
            </a:pathLst>
          </a:custGeom>
          <a:ln w="76200">
            <a:solidFill>
              <a:schemeClr val="accent1"/>
            </a:solidFill>
          </a:ln>
        </p:spPr>
      </p:pic>
    </p:spTree>
    <p:extLst>
      <p:ext uri="{BB962C8B-B14F-4D97-AF65-F5344CB8AC3E}">
        <p14:creationId xmlns:p14="http://schemas.microsoft.com/office/powerpoint/2010/main" val="1586104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90800" y="685800"/>
            <a:ext cx="9601200" cy="692150"/>
          </a:xfrm>
        </p:spPr>
        <p:txBody>
          <a:bodyPr>
            <a:noAutofit/>
          </a:bodyPr>
          <a:lstStyle/>
          <a:p>
            <a:r>
              <a:rPr lang="en-US" sz="4000" dirty="0">
                <a:latin typeface="+mn-lt"/>
                <a:cs typeface="Arial" panose="020B0604020202020204" pitchFamily="34" charset="0"/>
              </a:rPr>
              <a:t>Executive Summary</a:t>
            </a:r>
          </a:p>
        </p:txBody>
      </p:sp>
      <p:sp>
        <p:nvSpPr>
          <p:cNvPr id="3" name="Content Placeholder 2"/>
          <p:cNvSpPr>
            <a:spLocks noGrp="1"/>
          </p:cNvSpPr>
          <p:nvPr>
            <p:ph idx="4294967295"/>
          </p:nvPr>
        </p:nvSpPr>
        <p:spPr>
          <a:xfrm>
            <a:off x="2590800" y="1510470"/>
            <a:ext cx="9601200" cy="5035550"/>
          </a:xfrm>
        </p:spPr>
        <p:txBody>
          <a:bodyPr>
            <a:normAutofit/>
          </a:bodyPr>
          <a:lstStyle/>
          <a:p>
            <a:r>
              <a:rPr lang="en-US" dirty="0">
                <a:cs typeface="Arial" panose="020B0604020202020204" pitchFamily="34" charset="0"/>
              </a:rPr>
              <a:t>Data is often considered to be the crown jewels of an organization.</a:t>
            </a:r>
          </a:p>
          <a:p>
            <a:r>
              <a:rPr lang="en-US" dirty="0">
                <a:cs typeface="Arial" panose="020B0604020202020204" pitchFamily="34" charset="0"/>
              </a:rPr>
              <a:t>It can be used in myriad ways to run the business, market to customers, forecast sales, measure performance, gain competitive advantage, and discover new business opportunities</a:t>
            </a:r>
          </a:p>
          <a:p>
            <a:pPr>
              <a:lnSpc>
                <a:spcPct val="104000"/>
              </a:lnSpc>
            </a:pPr>
            <a:r>
              <a:rPr lang="en-US" dirty="0">
                <a:cs typeface="Arial" panose="020B0604020202020204" pitchFamily="34" charset="0"/>
              </a:rPr>
              <a:t>A convergence of new technologies and market dynamics has opened a new frontier for information management and analysis</a:t>
            </a:r>
          </a:p>
          <a:p>
            <a:r>
              <a:rPr lang="en-US" dirty="0">
                <a:cs typeface="Arial" panose="020B0604020202020204" pitchFamily="34" charset="0"/>
              </a:rPr>
              <a:t>This new wave of computing involves data with far greater volume, velocity, and variety than ever before. </a:t>
            </a:r>
          </a:p>
          <a:p>
            <a:r>
              <a:rPr lang="en-US" dirty="0">
                <a:cs typeface="Arial" panose="020B0604020202020204" pitchFamily="34" charset="0"/>
              </a:rPr>
              <a:t>Big Data, as it is called, is being used in ingenious ways to predict customer buying habits, detect fraud and waste, analyze product sentiment, and react quickly to events and changes in business conditions.</a:t>
            </a:r>
          </a:p>
        </p:txBody>
      </p:sp>
    </p:spTree>
    <p:extLst>
      <p:ext uri="{BB962C8B-B14F-4D97-AF65-F5344CB8AC3E}">
        <p14:creationId xmlns:p14="http://schemas.microsoft.com/office/powerpoint/2010/main" val="1095222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90800" y="685800"/>
            <a:ext cx="9601200" cy="746125"/>
          </a:xfrm>
        </p:spPr>
        <p:txBody>
          <a:bodyPr>
            <a:normAutofit fontScale="90000"/>
          </a:bodyPr>
          <a:lstStyle/>
          <a:p>
            <a:r>
              <a:rPr lang="en-US" dirty="0">
                <a:latin typeface="+mn-lt"/>
                <a:cs typeface="Arial" panose="020B0604020202020204" pitchFamily="34" charset="0"/>
              </a:rPr>
              <a:t>Executive Summary (..continued)</a:t>
            </a:r>
          </a:p>
        </p:txBody>
      </p:sp>
      <p:sp>
        <p:nvSpPr>
          <p:cNvPr id="3" name="Content Placeholder 2"/>
          <p:cNvSpPr>
            <a:spLocks noGrp="1"/>
          </p:cNvSpPr>
          <p:nvPr>
            <p:ph idx="4294967295"/>
          </p:nvPr>
        </p:nvSpPr>
        <p:spPr>
          <a:xfrm>
            <a:off x="2590800" y="1536700"/>
            <a:ext cx="9601200" cy="4876800"/>
          </a:xfrm>
        </p:spPr>
        <p:txBody>
          <a:bodyPr>
            <a:normAutofit fontScale="92500" lnSpcReduction="20000"/>
          </a:bodyPr>
          <a:lstStyle/>
          <a:p>
            <a:r>
              <a:rPr lang="en-US" sz="2200" dirty="0">
                <a:cs typeface="Arial" panose="020B0604020202020204" pitchFamily="34" charset="0"/>
              </a:rPr>
              <a:t>Most companies already use analytics in the form of reports and dashboards to help run their business.</a:t>
            </a:r>
          </a:p>
          <a:p>
            <a:r>
              <a:rPr lang="en-US" sz="2200" dirty="0">
                <a:cs typeface="Arial" panose="020B0604020202020204" pitchFamily="34" charset="0"/>
              </a:rPr>
              <a:t>Big Data, however, doesn’t follow this structured model. </a:t>
            </a:r>
          </a:p>
          <a:p>
            <a:r>
              <a:rPr lang="en-US" sz="2200" dirty="0">
                <a:cs typeface="Arial" panose="020B0604020202020204" pitchFamily="34" charset="0"/>
              </a:rPr>
              <a:t>The streams are all different and it is difficult to establish common relationships. But with its diversity and abundance come opportunities to learn and to develop new ideas – ideas that can help change the business</a:t>
            </a:r>
          </a:p>
          <a:p>
            <a:r>
              <a:rPr lang="en-US" sz="2200" dirty="0">
                <a:cs typeface="Arial" panose="020B0604020202020204" pitchFamily="34" charset="0"/>
              </a:rPr>
              <a:t>To run the business, you organize data to make it do something specific; to change the business, you take data as-is and determine what it can do for you. These two approaches are more powerful together than either alone</a:t>
            </a:r>
          </a:p>
          <a:p>
            <a:r>
              <a:rPr lang="en-US" sz="2200" dirty="0">
                <a:cs typeface="Arial" panose="020B0604020202020204" pitchFamily="34" charset="0"/>
              </a:rPr>
              <a:t>An organization should strive to create a unified information architecture – one that enables it to leverage all types of data, as situations demand, to promptly satisfy business needs</a:t>
            </a:r>
          </a:p>
          <a:p>
            <a:r>
              <a:rPr lang="en-US" sz="2200" dirty="0">
                <a:cs typeface="Arial" panose="020B0604020202020204" pitchFamily="34" charset="0"/>
              </a:rPr>
              <a:t>This is the approach taken by a large worldwide bank. They are using a common information architecture design to drive both their real-time trading platforms and their batch reporting systems</a:t>
            </a:r>
          </a:p>
          <a:p>
            <a:endParaRPr lang="en-US" dirty="0"/>
          </a:p>
          <a:p>
            <a:endParaRPr lang="en-US" dirty="0"/>
          </a:p>
        </p:txBody>
      </p:sp>
    </p:spTree>
    <p:extLst>
      <p:ext uri="{BB962C8B-B14F-4D97-AF65-F5344CB8AC3E}">
        <p14:creationId xmlns:p14="http://schemas.microsoft.com/office/powerpoint/2010/main" val="1584994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90800" y="685800"/>
            <a:ext cx="9601200" cy="665163"/>
          </a:xfrm>
        </p:spPr>
        <p:txBody>
          <a:bodyPr>
            <a:noAutofit/>
          </a:bodyPr>
          <a:lstStyle/>
          <a:p>
            <a:r>
              <a:rPr lang="en-US" sz="4000" dirty="0">
                <a:latin typeface="+mn-lt"/>
                <a:cs typeface="Arial" panose="020B0604020202020204" pitchFamily="34" charset="0"/>
              </a:rPr>
              <a:t>Executive Summary (..continued)</a:t>
            </a:r>
          </a:p>
        </p:txBody>
      </p:sp>
      <p:sp>
        <p:nvSpPr>
          <p:cNvPr id="3" name="Content Placeholder 2"/>
          <p:cNvSpPr>
            <a:spLocks noGrp="1"/>
          </p:cNvSpPr>
          <p:nvPr>
            <p:ph idx="4294967295"/>
          </p:nvPr>
        </p:nvSpPr>
        <p:spPr>
          <a:xfrm>
            <a:off x="2590800" y="1497013"/>
            <a:ext cx="9601200" cy="4370387"/>
          </a:xfrm>
        </p:spPr>
        <p:txBody>
          <a:bodyPr/>
          <a:lstStyle/>
          <a:p>
            <a:r>
              <a:rPr lang="en-US" dirty="0">
                <a:cs typeface="Arial" panose="020B0604020202020204" pitchFamily="34" charset="0"/>
              </a:rPr>
              <a:t>Like many new information technologies, big data can bring about dramatic cost reductions, substantial improvements in the time required to perform a computing task, or new product and service offerings</a:t>
            </a:r>
          </a:p>
          <a:p>
            <a:r>
              <a:rPr lang="en-US" dirty="0">
                <a:cs typeface="Arial" panose="020B0604020202020204" pitchFamily="34" charset="0"/>
              </a:rPr>
              <a:t>Each benefit choice has implications for the leadership of the big data initiative and the way that benefits are managed</a:t>
            </a:r>
          </a:p>
          <a:p>
            <a:r>
              <a:rPr lang="en-US" dirty="0">
                <a:cs typeface="Arial" panose="020B0604020202020204" pitchFamily="34" charset="0"/>
              </a:rPr>
              <a:t>The primary value from big data comes not from the data in its raw form, but from the processing and analysis of it and the insights, products, and services that emerge from analysis</a:t>
            </a:r>
          </a:p>
          <a:p>
            <a:r>
              <a:rPr lang="en-US" dirty="0">
                <a:cs typeface="Arial" panose="020B0604020202020204" pitchFamily="34" charset="0"/>
              </a:rPr>
              <a:t>The level of competitive advantage obtained from Big Data initiatives could drastically change the business landscape and position organizations for sustained growth</a:t>
            </a:r>
          </a:p>
          <a:p>
            <a:endParaRPr lang="en-US" dirty="0">
              <a:latin typeface="Arial" panose="020B0604020202020204" pitchFamily="34" charset="0"/>
              <a:cs typeface="Arial" panose="020B0604020202020204" pitchFamily="34" charset="0"/>
            </a:endParaRPr>
          </a:p>
          <a:p>
            <a:endParaRPr lang="en-US" dirty="0"/>
          </a:p>
          <a:p>
            <a:endParaRPr lang="en-US" dirty="0"/>
          </a:p>
        </p:txBody>
      </p:sp>
    </p:spTree>
    <p:extLst>
      <p:ext uri="{BB962C8B-B14F-4D97-AF65-F5344CB8AC3E}">
        <p14:creationId xmlns:p14="http://schemas.microsoft.com/office/powerpoint/2010/main" val="2147737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2"/>
          <p:cNvPicPr>
            <a:picLocks noChangeAspect="1"/>
          </p:cNvPicPr>
          <p:nvPr/>
        </p:nvPicPr>
        <p:blipFill>
          <a:blip r:embed="rId2"/>
          <a:stretch>
            <a:fillRect/>
          </a:stretch>
        </p:blipFill>
        <p:spPr>
          <a:xfrm>
            <a:off x="1072462" y="645106"/>
            <a:ext cx="6419262" cy="5247747"/>
          </a:xfrm>
          <a:prstGeom prst="rect">
            <a:avLst/>
          </a:prstGeom>
        </p:spPr>
      </p:pic>
      <p:sp>
        <p:nvSpPr>
          <p:cNvPr id="2" name="Title 1"/>
          <p:cNvSpPr>
            <a:spLocks noGrp="1"/>
          </p:cNvSpPr>
          <p:nvPr>
            <p:ph type="title" idx="4294967295"/>
          </p:nvPr>
        </p:nvSpPr>
        <p:spPr>
          <a:xfrm>
            <a:off x="7647709" y="685800"/>
            <a:ext cx="4544291" cy="1485900"/>
          </a:xfrm>
        </p:spPr>
        <p:txBody>
          <a:bodyPr>
            <a:normAutofit/>
          </a:bodyPr>
          <a:lstStyle/>
          <a:p>
            <a:r>
              <a:rPr lang="en-US" sz="4000" dirty="0">
                <a:latin typeface="+mn-lt"/>
                <a:cs typeface="Arial" panose="020B0604020202020204" pitchFamily="34" charset="0"/>
              </a:rPr>
              <a:t>Technical Architecture</a:t>
            </a:r>
          </a:p>
        </p:txBody>
      </p:sp>
      <p:sp>
        <p:nvSpPr>
          <p:cNvPr id="16" name="Content Placeholder 15"/>
          <p:cNvSpPr>
            <a:spLocks noGrp="1"/>
          </p:cNvSpPr>
          <p:nvPr>
            <p:ph idx="4294967295"/>
          </p:nvPr>
        </p:nvSpPr>
        <p:spPr>
          <a:xfrm>
            <a:off x="7647709" y="2171700"/>
            <a:ext cx="4128655" cy="4034704"/>
          </a:xfrm>
        </p:spPr>
        <p:txBody>
          <a:bodyPr>
            <a:normAutofit fontScale="92500" lnSpcReduction="10000"/>
          </a:bodyPr>
          <a:lstStyle/>
          <a:p>
            <a:r>
              <a:rPr lang="en-US" sz="2200" dirty="0">
                <a:cs typeface="Arial" panose="020B0604020202020204" pitchFamily="34" charset="0"/>
              </a:rPr>
              <a:t>The shared infrastructure layer includes the hardware and platforms on which the Big Data and Analytics components run</a:t>
            </a:r>
          </a:p>
          <a:p>
            <a:r>
              <a:rPr lang="en-US" sz="2200" dirty="0">
                <a:cs typeface="Arial" panose="020B0604020202020204" pitchFamily="34" charset="0"/>
              </a:rPr>
              <a:t>The Services Layer includes components that provide or perform commonly used services</a:t>
            </a:r>
          </a:p>
          <a:p>
            <a:r>
              <a:rPr lang="en-US" sz="2200" dirty="0">
                <a:cs typeface="Arial" panose="020B0604020202020204" pitchFamily="34" charset="0"/>
              </a:rPr>
              <a:t>The Information Layer includes all information management components, i.e. data stores, as well as components to capture, move, integrate</a:t>
            </a:r>
          </a:p>
          <a:p>
            <a:endParaRPr lang="en-US" dirty="0"/>
          </a:p>
        </p:txBody>
      </p:sp>
    </p:spTree>
    <p:extLst>
      <p:ext uri="{BB962C8B-B14F-4D97-AF65-F5344CB8AC3E}">
        <p14:creationId xmlns:p14="http://schemas.microsoft.com/office/powerpoint/2010/main" val="3764531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338945" y="685800"/>
            <a:ext cx="8853055" cy="810491"/>
          </a:xfrm>
          <a:prstGeom prst="rect">
            <a:avLst/>
          </a:prstGeom>
        </p:spPr>
        <p:txBody>
          <a:bodyPr vert="horz" lIns="91440" tIns="45720" rIns="91440" bIns="45720" rtlCol="0" anchor="t">
            <a:normAutofit/>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r>
              <a:rPr lang="en-US" sz="4000" dirty="0">
                <a:latin typeface="+mn-lt"/>
                <a:cs typeface="Arial" panose="020B0604020202020204" pitchFamily="34" charset="0"/>
              </a:rPr>
              <a:t>Technical Architecture</a:t>
            </a:r>
          </a:p>
        </p:txBody>
      </p:sp>
      <p:sp>
        <p:nvSpPr>
          <p:cNvPr id="3" name="Content Placeholder 15"/>
          <p:cNvSpPr txBox="1">
            <a:spLocks/>
          </p:cNvSpPr>
          <p:nvPr/>
        </p:nvSpPr>
        <p:spPr>
          <a:xfrm>
            <a:off x="3228109" y="1496291"/>
            <a:ext cx="8548255" cy="4710113"/>
          </a:xfrm>
          <a:prstGeom prst="rect">
            <a:avLst/>
          </a:prstGeom>
        </p:spPr>
        <p:txBody>
          <a:bodyPr vert="horz" lIns="91440" tIns="45720" rIns="91440" bIns="45720" rtlCol="0">
            <a:normAutofit lnSpcReduction="10000"/>
          </a:bodyPr>
          <a:lst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dirty="0">
                <a:cs typeface="Arial" panose="020B0604020202020204" pitchFamily="34" charset="0"/>
              </a:rPr>
              <a:t>The Process Layer represents components that perform higher level processing activities</a:t>
            </a:r>
          </a:p>
          <a:p>
            <a:r>
              <a:rPr lang="en-US" dirty="0">
                <a:cs typeface="Arial" panose="020B0604020202020204" pitchFamily="34" charset="0"/>
              </a:rPr>
              <a:t>The Information Layer includes all information management components, i.e. data stores, as well as components to capture, move, integrate</a:t>
            </a:r>
          </a:p>
          <a:p>
            <a:r>
              <a:rPr lang="en-US" dirty="0">
                <a:cs typeface="Arial" panose="020B0604020202020204" pitchFamily="34" charset="0"/>
              </a:rPr>
              <a:t>Dimensional data models and OLAP cubes are generally used for structured data analysis</a:t>
            </a:r>
          </a:p>
          <a:p>
            <a:r>
              <a:rPr lang="en-US" dirty="0">
                <a:cs typeface="Arial" panose="020B0604020202020204" pitchFamily="34" charset="0"/>
              </a:rPr>
              <a:t>Information is accessed via common channels such as JDBC/ODBC, Web Services (WS*), REST, custom APIs, and adapters</a:t>
            </a:r>
          </a:p>
          <a:p>
            <a:r>
              <a:rPr lang="en-US" dirty="0">
                <a:cs typeface="Arial" panose="020B0604020202020204" pitchFamily="34" charset="0"/>
              </a:rPr>
              <a:t>Data quality management guides the flow of data into and through the LDW to protect the integrity and consistency of each area. It manages data cleansing, where appropriate, and enables the system to advertise data quality metrics so that consumers are aware of the quality of the data they are using</a:t>
            </a:r>
          </a:p>
          <a:p>
            <a:endParaRPr lang="en-US" dirty="0"/>
          </a:p>
          <a:p>
            <a:endParaRPr lang="en-US" dirty="0"/>
          </a:p>
        </p:txBody>
      </p:sp>
    </p:spTree>
    <p:extLst>
      <p:ext uri="{BB962C8B-B14F-4D97-AF65-F5344CB8AC3E}">
        <p14:creationId xmlns:p14="http://schemas.microsoft.com/office/powerpoint/2010/main" val="3585106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23562" y="1367258"/>
            <a:ext cx="5071256" cy="3803442"/>
          </a:xfrm>
          <a:prstGeom prst="rect">
            <a:avLst/>
          </a:prstGeom>
        </p:spPr>
      </p:pic>
      <p:sp>
        <p:nvSpPr>
          <p:cNvPr id="2" name="Title 1"/>
          <p:cNvSpPr>
            <a:spLocks noGrp="1"/>
          </p:cNvSpPr>
          <p:nvPr>
            <p:ph type="title" idx="4294967295"/>
          </p:nvPr>
        </p:nvSpPr>
        <p:spPr>
          <a:xfrm>
            <a:off x="6567055" y="685800"/>
            <a:ext cx="5624945" cy="984250"/>
          </a:xfrm>
        </p:spPr>
        <p:txBody>
          <a:bodyPr>
            <a:noAutofit/>
          </a:bodyPr>
          <a:lstStyle/>
          <a:p>
            <a:pPr>
              <a:lnSpc>
                <a:spcPct val="79000"/>
              </a:lnSpc>
            </a:pPr>
            <a:r>
              <a:rPr lang="en-US" sz="4000" dirty="0">
                <a:latin typeface="+mn-lt"/>
                <a:cs typeface="Arial" panose="020B0604020202020204" pitchFamily="34" charset="0"/>
              </a:rPr>
              <a:t>Total Cost of Ownership</a:t>
            </a:r>
          </a:p>
        </p:txBody>
      </p:sp>
      <p:sp>
        <p:nvSpPr>
          <p:cNvPr id="3" name="Content Placeholder 2"/>
          <p:cNvSpPr>
            <a:spLocks noGrp="1"/>
          </p:cNvSpPr>
          <p:nvPr>
            <p:ph idx="4294967295"/>
          </p:nvPr>
        </p:nvSpPr>
        <p:spPr>
          <a:xfrm>
            <a:off x="6567055" y="1246909"/>
            <a:ext cx="5624945" cy="4620491"/>
          </a:xfrm>
        </p:spPr>
        <p:txBody>
          <a:bodyPr>
            <a:normAutofit/>
          </a:bodyPr>
          <a:lstStyle/>
          <a:p>
            <a:r>
              <a:rPr lang="en-US" dirty="0">
                <a:cs typeface="Arial" panose="020B0604020202020204" pitchFamily="34" charset="0"/>
              </a:rPr>
              <a:t>The cost for a mature enterprise-grade distribution of Hadoop is less than $1,000/terabyte. For 15 TB, the total cost of ownership might go up to $15,000/terabyte.</a:t>
            </a:r>
          </a:p>
          <a:p>
            <a:r>
              <a:rPr lang="en-US" dirty="0">
                <a:cs typeface="Arial" panose="020B0604020202020204" pitchFamily="34" charset="0"/>
              </a:rPr>
              <a:t>Estimated cost of ownership for various services might be around 8M after 5 years if we go for Hadoop as a service.</a:t>
            </a:r>
          </a:p>
          <a:p>
            <a:r>
              <a:rPr lang="en-US" dirty="0">
                <a:cs typeface="Arial" panose="020B0604020202020204" pitchFamily="34" charset="0"/>
              </a:rPr>
              <a:t>The total cost of ownership considers into account the cost of system, hardware (on premise), resources, maintenance.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809475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stretch>
            <a:fillRect/>
          </a:stretch>
        </p:blipFill>
        <p:spPr>
          <a:xfrm>
            <a:off x="1023562" y="1747603"/>
            <a:ext cx="5071256" cy="3042753"/>
          </a:xfrm>
          <a:prstGeom prst="rect">
            <a:avLst/>
          </a:prstGeom>
        </p:spPr>
      </p:pic>
      <p:sp>
        <p:nvSpPr>
          <p:cNvPr id="2" name="Title 1"/>
          <p:cNvSpPr>
            <a:spLocks noGrp="1"/>
          </p:cNvSpPr>
          <p:nvPr>
            <p:ph type="title" idx="4294967295"/>
          </p:nvPr>
        </p:nvSpPr>
        <p:spPr>
          <a:xfrm>
            <a:off x="6858001" y="685800"/>
            <a:ext cx="5334000" cy="1485900"/>
          </a:xfrm>
        </p:spPr>
        <p:txBody>
          <a:bodyPr>
            <a:normAutofit/>
          </a:bodyPr>
          <a:lstStyle/>
          <a:p>
            <a:r>
              <a:rPr lang="en-US" dirty="0">
                <a:latin typeface="+mn-lt"/>
                <a:cs typeface="Arial" panose="020B0604020202020204" pitchFamily="34" charset="0"/>
              </a:rPr>
              <a:t>Return on </a:t>
            </a:r>
            <a:r>
              <a:rPr lang="en-US" sz="4000" dirty="0">
                <a:latin typeface="+mn-lt"/>
                <a:cs typeface="Arial" panose="020B0604020202020204" pitchFamily="34" charset="0"/>
              </a:rPr>
              <a:t>Investment</a:t>
            </a:r>
          </a:p>
        </p:txBody>
      </p:sp>
      <p:sp>
        <p:nvSpPr>
          <p:cNvPr id="8" name="Content Placeholder 7"/>
          <p:cNvSpPr>
            <a:spLocks noGrp="1"/>
          </p:cNvSpPr>
          <p:nvPr>
            <p:ph idx="4294967295"/>
          </p:nvPr>
        </p:nvSpPr>
        <p:spPr>
          <a:xfrm>
            <a:off x="6858001" y="1524000"/>
            <a:ext cx="5334000" cy="4343400"/>
          </a:xfrm>
        </p:spPr>
        <p:txBody>
          <a:bodyPr>
            <a:normAutofit/>
          </a:bodyPr>
          <a:lstStyle/>
          <a:p>
            <a:r>
              <a:rPr lang="en-US" dirty="0"/>
              <a:t>Hadoop can really make companies more efficient by preventing corruption and frauds while processing data in real time. Also, Hadoop can help companies work realistically by processing customer feeds too.</a:t>
            </a:r>
          </a:p>
          <a:p>
            <a:r>
              <a:rPr lang="en-US" dirty="0"/>
              <a:t>From the diagram, we can see that the processing time of the system is very less. This gives a good return on investment for the total cost spent on the system.</a:t>
            </a:r>
          </a:p>
        </p:txBody>
      </p:sp>
    </p:spTree>
    <p:extLst>
      <p:ext uri="{BB962C8B-B14F-4D97-AF65-F5344CB8AC3E}">
        <p14:creationId xmlns:p14="http://schemas.microsoft.com/office/powerpoint/2010/main" val="1359563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25783" y="685800"/>
            <a:ext cx="10266217" cy="625475"/>
          </a:xfrm>
        </p:spPr>
        <p:txBody>
          <a:bodyPr>
            <a:normAutofit fontScale="90000"/>
          </a:bodyPr>
          <a:lstStyle/>
          <a:p>
            <a:r>
              <a:rPr lang="en-US" dirty="0">
                <a:latin typeface="+mn-lt"/>
              </a:rPr>
              <a:t>Big Data Vendors</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926447610"/>
              </p:ext>
            </p:extLst>
          </p:nvPr>
        </p:nvGraphicFramePr>
        <p:xfrm>
          <a:off x="1925783" y="1603375"/>
          <a:ext cx="9656618" cy="4447626"/>
        </p:xfrm>
        <a:graphic>
          <a:graphicData uri="http://schemas.openxmlformats.org/drawingml/2006/table">
            <a:tbl>
              <a:tblPr firstRow="1" bandRow="1">
                <a:tableStyleId>{5C22544A-7EE6-4342-B048-85BDC9FD1C3A}</a:tableStyleId>
              </a:tblPr>
              <a:tblGrid>
                <a:gridCol w="1259558">
                  <a:extLst>
                    <a:ext uri="{9D8B030D-6E8A-4147-A177-3AD203B41FA5}">
                      <a16:colId xmlns:a16="http://schemas.microsoft.com/office/drawing/2014/main" val="992295765"/>
                    </a:ext>
                  </a:extLst>
                </a:gridCol>
                <a:gridCol w="1319536">
                  <a:extLst>
                    <a:ext uri="{9D8B030D-6E8A-4147-A177-3AD203B41FA5}">
                      <a16:colId xmlns:a16="http://schemas.microsoft.com/office/drawing/2014/main" val="796929118"/>
                    </a:ext>
                  </a:extLst>
                </a:gridCol>
                <a:gridCol w="1307544">
                  <a:extLst>
                    <a:ext uri="{9D8B030D-6E8A-4147-A177-3AD203B41FA5}">
                      <a16:colId xmlns:a16="http://schemas.microsoft.com/office/drawing/2014/main" val="452724857"/>
                    </a:ext>
                  </a:extLst>
                </a:gridCol>
                <a:gridCol w="1199580">
                  <a:extLst>
                    <a:ext uri="{9D8B030D-6E8A-4147-A177-3AD203B41FA5}">
                      <a16:colId xmlns:a16="http://schemas.microsoft.com/office/drawing/2014/main" val="3911319504"/>
                    </a:ext>
                  </a:extLst>
                </a:gridCol>
                <a:gridCol w="1199580">
                  <a:extLst>
                    <a:ext uri="{9D8B030D-6E8A-4147-A177-3AD203B41FA5}">
                      <a16:colId xmlns:a16="http://schemas.microsoft.com/office/drawing/2014/main" val="3775046475"/>
                    </a:ext>
                  </a:extLst>
                </a:gridCol>
                <a:gridCol w="1151596">
                  <a:extLst>
                    <a:ext uri="{9D8B030D-6E8A-4147-A177-3AD203B41FA5}">
                      <a16:colId xmlns:a16="http://schemas.microsoft.com/office/drawing/2014/main" val="3435808654"/>
                    </a:ext>
                  </a:extLst>
                </a:gridCol>
                <a:gridCol w="1163593">
                  <a:extLst>
                    <a:ext uri="{9D8B030D-6E8A-4147-A177-3AD203B41FA5}">
                      <a16:colId xmlns:a16="http://schemas.microsoft.com/office/drawing/2014/main" val="577719302"/>
                    </a:ext>
                  </a:extLst>
                </a:gridCol>
                <a:gridCol w="1055631">
                  <a:extLst>
                    <a:ext uri="{9D8B030D-6E8A-4147-A177-3AD203B41FA5}">
                      <a16:colId xmlns:a16="http://schemas.microsoft.com/office/drawing/2014/main" val="3840240841"/>
                    </a:ext>
                  </a:extLst>
                </a:gridCol>
              </a:tblGrid>
              <a:tr h="571662">
                <a:tc>
                  <a:txBody>
                    <a:bodyPr/>
                    <a:lstStyle/>
                    <a:p>
                      <a:endParaRPr lang="en-US" dirty="0"/>
                    </a:p>
                  </a:txBody>
                  <a:tcPr/>
                </a:tc>
                <a:tc>
                  <a:txBody>
                    <a:bodyPr/>
                    <a:lstStyle/>
                    <a:p>
                      <a:pPr marL="0" algn="l" defTabSz="914400" rtl="0" eaLnBrk="1" latinLnBrk="0" hangingPunct="1"/>
                      <a:r>
                        <a:rPr lang="en-US" sz="1600" kern="1200" dirty="0">
                          <a:solidFill>
                            <a:schemeClr val="dk1"/>
                          </a:solidFill>
                          <a:latin typeface="+mn-lt"/>
                          <a:ea typeface="+mn-ea"/>
                          <a:cs typeface="+mn-cs"/>
                        </a:rPr>
                        <a:t>HortonWorks</a:t>
                      </a:r>
                    </a:p>
                  </a:txBody>
                  <a:tcPr/>
                </a:tc>
                <a:tc>
                  <a:txBody>
                    <a:bodyPr/>
                    <a:lstStyle/>
                    <a:p>
                      <a:pPr marL="0" algn="l" defTabSz="914400" rtl="0" eaLnBrk="1" latinLnBrk="0" hangingPunct="1"/>
                      <a:r>
                        <a:rPr lang="en-US" sz="1600" kern="1200" dirty="0">
                          <a:solidFill>
                            <a:schemeClr val="dk1"/>
                          </a:solidFill>
                          <a:latin typeface="+mn-lt"/>
                          <a:ea typeface="+mn-ea"/>
                          <a:cs typeface="+mn-cs"/>
                        </a:rPr>
                        <a:t>Cloudera</a:t>
                      </a:r>
                    </a:p>
                  </a:txBody>
                  <a:tcPr/>
                </a:tc>
                <a:tc>
                  <a:txBody>
                    <a:bodyPr/>
                    <a:lstStyle/>
                    <a:p>
                      <a:pPr marL="0" algn="l" defTabSz="914400" rtl="0" eaLnBrk="1" latinLnBrk="0" hangingPunct="1"/>
                      <a:r>
                        <a:rPr lang="en-US" sz="1600" kern="1200" dirty="0">
                          <a:solidFill>
                            <a:schemeClr val="dk1"/>
                          </a:solidFill>
                          <a:latin typeface="+mn-lt"/>
                          <a:ea typeface="+mn-ea"/>
                          <a:cs typeface="+mn-cs"/>
                        </a:rPr>
                        <a:t>MapR</a:t>
                      </a:r>
                    </a:p>
                  </a:txBody>
                  <a:tcPr/>
                </a:tc>
                <a:tc>
                  <a:txBody>
                    <a:bodyPr/>
                    <a:lstStyle/>
                    <a:p>
                      <a:pPr marL="0" algn="l" defTabSz="914400" rtl="0" eaLnBrk="1" latinLnBrk="0" hangingPunct="1"/>
                      <a:r>
                        <a:rPr lang="en-US" sz="1600" kern="1200" dirty="0">
                          <a:solidFill>
                            <a:schemeClr val="dk1"/>
                          </a:solidFill>
                          <a:latin typeface="+mn-lt"/>
                          <a:ea typeface="+mn-ea"/>
                          <a:cs typeface="+mn-cs"/>
                        </a:rPr>
                        <a:t>Altiscale</a:t>
                      </a:r>
                    </a:p>
                  </a:txBody>
                  <a:tcPr/>
                </a:tc>
                <a:tc>
                  <a:txBody>
                    <a:bodyPr/>
                    <a:lstStyle/>
                    <a:p>
                      <a:pPr marL="0" algn="l" defTabSz="914400" rtl="0" eaLnBrk="1" latinLnBrk="0" hangingPunct="1"/>
                      <a:r>
                        <a:rPr lang="en-US" sz="1600" kern="1200" dirty="0">
                          <a:solidFill>
                            <a:schemeClr val="dk1"/>
                          </a:solidFill>
                          <a:latin typeface="+mn-lt"/>
                          <a:ea typeface="+mn-ea"/>
                          <a:cs typeface="+mn-cs"/>
                        </a:rPr>
                        <a:t>Databricks</a:t>
                      </a:r>
                    </a:p>
                  </a:txBody>
                  <a:tcPr/>
                </a:tc>
                <a:tc>
                  <a:txBody>
                    <a:bodyPr/>
                    <a:lstStyle/>
                    <a:p>
                      <a:pPr marL="0" algn="l" defTabSz="914400" rtl="0" eaLnBrk="1" latinLnBrk="0" hangingPunct="1"/>
                      <a:r>
                        <a:rPr lang="en-US" sz="1600" kern="1200" dirty="0">
                          <a:solidFill>
                            <a:schemeClr val="dk1"/>
                          </a:solidFill>
                          <a:latin typeface="+mn-lt"/>
                          <a:ea typeface="+mn-ea"/>
                          <a:cs typeface="+mn-cs"/>
                        </a:rPr>
                        <a:t>AmazonEMR</a:t>
                      </a:r>
                    </a:p>
                  </a:txBody>
                  <a:tcPr/>
                </a:tc>
                <a:tc>
                  <a:txBody>
                    <a:bodyPr/>
                    <a:lstStyle/>
                    <a:p>
                      <a:pPr marL="0" algn="l" defTabSz="914400" rtl="0" eaLnBrk="1" latinLnBrk="0" hangingPunct="1"/>
                      <a:r>
                        <a:rPr lang="en-US" sz="1600" kern="1200" dirty="0">
                          <a:solidFill>
                            <a:schemeClr val="dk1"/>
                          </a:solidFill>
                          <a:latin typeface="+mn-lt"/>
                          <a:ea typeface="+mn-ea"/>
                          <a:cs typeface="+mn-cs"/>
                        </a:rPr>
                        <a:t>Quabole</a:t>
                      </a:r>
                    </a:p>
                  </a:txBody>
                  <a:tcPr/>
                </a:tc>
                <a:extLst>
                  <a:ext uri="{0D108BD9-81ED-4DB2-BD59-A6C34878D82A}">
                    <a16:rowId xmlns:a16="http://schemas.microsoft.com/office/drawing/2014/main" val="1850199635"/>
                  </a:ext>
                </a:extLst>
              </a:tr>
              <a:tr h="1127662">
                <a:tc>
                  <a:txBody>
                    <a:bodyPr/>
                    <a:lstStyle/>
                    <a:p>
                      <a:r>
                        <a:rPr lang="en-US" sz="1400" b="1" dirty="0"/>
                        <a:t>Product Summary</a:t>
                      </a:r>
                    </a:p>
                  </a:txBody>
                  <a:tcPr/>
                </a:tc>
                <a:tc>
                  <a:txBody>
                    <a:bodyPr/>
                    <a:lstStyle/>
                    <a:p>
                      <a:r>
                        <a:rPr lang="en-US" sz="1400" dirty="0"/>
                        <a:t>Open Source Hadoop</a:t>
                      </a:r>
                    </a:p>
                  </a:txBody>
                  <a:tcPr/>
                </a:tc>
                <a:tc>
                  <a:txBody>
                    <a:bodyPr/>
                    <a:lstStyle/>
                    <a:p>
                      <a:r>
                        <a:rPr lang="en-US" sz="1400" dirty="0"/>
                        <a:t>Open Source Hadoop </a:t>
                      </a:r>
                    </a:p>
                  </a:txBody>
                  <a:tcPr/>
                </a:tc>
                <a:tc>
                  <a:txBody>
                    <a:bodyPr/>
                    <a:lstStyle/>
                    <a:p>
                      <a:r>
                        <a:rPr lang="en-US" sz="1400" dirty="0"/>
                        <a:t>Open Source</a:t>
                      </a:r>
                      <a:r>
                        <a:rPr lang="en-US" sz="1400" baseline="0" dirty="0"/>
                        <a:t> </a:t>
                      </a:r>
                    </a:p>
                    <a:p>
                      <a:r>
                        <a:rPr lang="en-US" sz="1400" baseline="0" dirty="0"/>
                        <a:t>Hadoop</a:t>
                      </a:r>
                    </a:p>
                    <a:p>
                      <a:endParaRPr lang="en-US" sz="1400" dirty="0"/>
                    </a:p>
                  </a:txBody>
                  <a:tcPr/>
                </a:tc>
                <a:tc>
                  <a:txBody>
                    <a:bodyPr/>
                    <a:lstStyle/>
                    <a:p>
                      <a:r>
                        <a:rPr lang="en-US" sz="1400" dirty="0"/>
                        <a:t>Big Data in Dedicated</a:t>
                      </a:r>
                      <a:r>
                        <a:rPr lang="en-US" sz="1400" baseline="0" dirty="0"/>
                        <a:t> Cloud Service</a:t>
                      </a:r>
                      <a:endParaRPr lang="en-US" sz="1400" dirty="0"/>
                    </a:p>
                  </a:txBody>
                  <a:tcPr/>
                </a:tc>
                <a:tc>
                  <a:txBody>
                    <a:bodyPr/>
                    <a:lstStyle/>
                    <a:p>
                      <a:r>
                        <a:rPr lang="en-US" sz="1400" dirty="0"/>
                        <a:t>Standalone Spark Service</a:t>
                      </a:r>
                    </a:p>
                  </a:txBody>
                  <a:tcPr/>
                </a:tc>
                <a:tc>
                  <a:txBody>
                    <a:bodyPr/>
                    <a:lstStyle/>
                    <a:p>
                      <a:r>
                        <a:rPr lang="en-US" sz="1400" dirty="0"/>
                        <a:t>Big Data in AWS Cloud</a:t>
                      </a:r>
                      <a:r>
                        <a:rPr lang="en-US" sz="1400" baseline="0" dirty="0"/>
                        <a:t> </a:t>
                      </a:r>
                      <a:endParaRPr lang="en-US" sz="1400" dirty="0"/>
                    </a:p>
                  </a:txBody>
                  <a:tcPr/>
                </a:tc>
                <a:tc>
                  <a:txBody>
                    <a:bodyPr/>
                    <a:lstStyle/>
                    <a:p>
                      <a:r>
                        <a:rPr lang="en-US" sz="1400" dirty="0"/>
                        <a:t>Cross – platform Big</a:t>
                      </a:r>
                      <a:r>
                        <a:rPr lang="en-US" sz="1400" baseline="0" dirty="0"/>
                        <a:t> Data Service</a:t>
                      </a:r>
                      <a:endParaRPr lang="en-US" sz="1400" dirty="0"/>
                    </a:p>
                  </a:txBody>
                  <a:tcPr/>
                </a:tc>
                <a:extLst>
                  <a:ext uri="{0D108BD9-81ED-4DB2-BD59-A6C34878D82A}">
                    <a16:rowId xmlns:a16="http://schemas.microsoft.com/office/drawing/2014/main" val="3899359166"/>
                  </a:ext>
                </a:extLst>
              </a:tr>
              <a:tr h="798760">
                <a:tc>
                  <a:txBody>
                    <a:bodyPr/>
                    <a:lstStyle/>
                    <a:p>
                      <a:r>
                        <a:rPr lang="en-US" sz="1400" b="1" dirty="0"/>
                        <a:t>Deployment Model</a:t>
                      </a:r>
                    </a:p>
                  </a:txBody>
                  <a:tcPr/>
                </a:tc>
                <a:tc>
                  <a:txBody>
                    <a:bodyPr/>
                    <a:lstStyle/>
                    <a:p>
                      <a:r>
                        <a:rPr lang="en-US" sz="1400" dirty="0"/>
                        <a:t>Hosted</a:t>
                      </a:r>
                    </a:p>
                  </a:txBody>
                  <a:tcPr/>
                </a:tc>
                <a:tc>
                  <a:txBody>
                    <a:bodyPr/>
                    <a:lstStyle/>
                    <a:p>
                      <a:r>
                        <a:rPr lang="en-US" sz="1400" dirty="0"/>
                        <a:t>Hosted</a:t>
                      </a:r>
                    </a:p>
                  </a:txBody>
                  <a:tcPr/>
                </a:tc>
                <a:tc>
                  <a:txBody>
                    <a:bodyPr/>
                    <a:lstStyle/>
                    <a:p>
                      <a:r>
                        <a:rPr lang="en-US" sz="1400" dirty="0"/>
                        <a:t>Hosted</a:t>
                      </a:r>
                    </a:p>
                  </a:txBody>
                  <a:tcPr/>
                </a:tc>
                <a:tc>
                  <a:txBody>
                    <a:bodyPr/>
                    <a:lstStyle/>
                    <a:p>
                      <a:r>
                        <a:rPr lang="en-US" sz="1400" dirty="0"/>
                        <a:t>Cloud</a:t>
                      </a:r>
                    </a:p>
                  </a:txBody>
                  <a:tcPr/>
                </a:tc>
                <a:tc>
                  <a:txBody>
                    <a:bodyPr/>
                    <a:lstStyle/>
                    <a:p>
                      <a:r>
                        <a:rPr lang="en-US" sz="1400" dirty="0"/>
                        <a:t>Cloud</a:t>
                      </a:r>
                    </a:p>
                  </a:txBody>
                  <a:tcPr/>
                </a:tc>
                <a:tc>
                  <a:txBody>
                    <a:bodyPr/>
                    <a:lstStyle/>
                    <a:p>
                      <a:r>
                        <a:rPr lang="en-US" sz="1400" dirty="0"/>
                        <a:t>Cloud</a:t>
                      </a:r>
                    </a:p>
                  </a:txBody>
                  <a:tcPr/>
                </a:tc>
                <a:tc>
                  <a:txBody>
                    <a:bodyPr/>
                    <a:lstStyle/>
                    <a:p>
                      <a:r>
                        <a:rPr lang="en-US" sz="1400" dirty="0"/>
                        <a:t>Cloud</a:t>
                      </a:r>
                    </a:p>
                  </a:txBody>
                  <a:tcPr/>
                </a:tc>
                <a:extLst>
                  <a:ext uri="{0D108BD9-81ED-4DB2-BD59-A6C34878D82A}">
                    <a16:rowId xmlns:a16="http://schemas.microsoft.com/office/drawing/2014/main" val="3493713153"/>
                  </a:ext>
                </a:extLst>
              </a:tr>
              <a:tr h="571662">
                <a:tc>
                  <a:txBody>
                    <a:bodyPr/>
                    <a:lstStyle/>
                    <a:p>
                      <a:r>
                        <a:rPr lang="en-US" sz="1400" b="1" dirty="0"/>
                        <a:t>Setup</a:t>
                      </a:r>
                    </a:p>
                  </a:txBody>
                  <a:tcPr/>
                </a:tc>
                <a:tc>
                  <a:txBody>
                    <a:bodyPr/>
                    <a:lstStyle/>
                    <a:p>
                      <a:r>
                        <a:rPr lang="en-US" sz="1400" dirty="0"/>
                        <a:t>Manual</a:t>
                      </a:r>
                    </a:p>
                  </a:txBody>
                  <a:tcPr/>
                </a:tc>
                <a:tc>
                  <a:txBody>
                    <a:bodyPr/>
                    <a:lstStyle/>
                    <a:p>
                      <a:r>
                        <a:rPr lang="en-US" sz="1400" dirty="0"/>
                        <a:t>Manual</a:t>
                      </a:r>
                    </a:p>
                  </a:txBody>
                  <a:tcPr/>
                </a:tc>
                <a:tc>
                  <a:txBody>
                    <a:bodyPr/>
                    <a:lstStyle/>
                    <a:p>
                      <a:r>
                        <a:rPr lang="en-US" sz="1400" dirty="0"/>
                        <a:t>Manual</a:t>
                      </a:r>
                    </a:p>
                  </a:txBody>
                  <a:tcPr/>
                </a:tc>
                <a:tc>
                  <a:txBody>
                    <a:bodyPr/>
                    <a:lstStyle/>
                    <a:p>
                      <a:r>
                        <a:rPr lang="en-US" sz="1400" dirty="0"/>
                        <a:t>Automatic</a:t>
                      </a:r>
                    </a:p>
                  </a:txBody>
                  <a:tcPr/>
                </a:tc>
                <a:tc>
                  <a:txBody>
                    <a:bodyPr/>
                    <a:lstStyle/>
                    <a:p>
                      <a:r>
                        <a:rPr lang="en-US" sz="1400" dirty="0"/>
                        <a:t>Automatic</a:t>
                      </a:r>
                    </a:p>
                  </a:txBody>
                  <a:tcPr/>
                </a:tc>
                <a:tc>
                  <a:txBody>
                    <a:bodyPr/>
                    <a:lstStyle/>
                    <a:p>
                      <a:r>
                        <a:rPr lang="en-US" sz="1400" dirty="0"/>
                        <a:t>Automatic</a:t>
                      </a:r>
                    </a:p>
                  </a:txBody>
                  <a:tcPr/>
                </a:tc>
                <a:tc>
                  <a:txBody>
                    <a:bodyPr/>
                    <a:lstStyle/>
                    <a:p>
                      <a:r>
                        <a:rPr lang="en-US" sz="1400" dirty="0"/>
                        <a:t>Automatic</a:t>
                      </a:r>
                    </a:p>
                  </a:txBody>
                  <a:tcPr/>
                </a:tc>
                <a:extLst>
                  <a:ext uri="{0D108BD9-81ED-4DB2-BD59-A6C34878D82A}">
                    <a16:rowId xmlns:a16="http://schemas.microsoft.com/office/drawing/2014/main" val="3210866720"/>
                  </a:ext>
                </a:extLst>
              </a:tr>
              <a:tr h="798760">
                <a:tc>
                  <a:txBody>
                    <a:bodyPr/>
                    <a:lstStyle/>
                    <a:p>
                      <a:r>
                        <a:rPr lang="en-US" sz="1400" b="1" dirty="0"/>
                        <a:t>Scalability</a:t>
                      </a:r>
                    </a:p>
                  </a:txBody>
                  <a:tcPr/>
                </a:tc>
                <a:tc>
                  <a:txBody>
                    <a:bodyPr/>
                    <a:lstStyle/>
                    <a:p>
                      <a:r>
                        <a:rPr lang="en-US" sz="1400" dirty="0"/>
                        <a:t>Fixed Cluster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Fixed Cluster</a:t>
                      </a:r>
                    </a:p>
                    <a:p>
                      <a:endParaRPr lang="en-US" sz="1400" dirty="0"/>
                    </a:p>
                  </a:txBody>
                  <a:tcPr/>
                </a:tc>
                <a:tc>
                  <a:txBody>
                    <a:bodyPr/>
                    <a:lstStyle/>
                    <a:p>
                      <a:r>
                        <a:rPr lang="en-US" sz="1400" dirty="0"/>
                        <a:t>Fixed</a:t>
                      </a:r>
                    </a:p>
                  </a:txBody>
                  <a:tcPr/>
                </a:tc>
                <a:tc>
                  <a:txBody>
                    <a:bodyPr/>
                    <a:lstStyle/>
                    <a:p>
                      <a:r>
                        <a:rPr lang="en-US" sz="1400" dirty="0"/>
                        <a:t>Manual Scaling </a:t>
                      </a:r>
                    </a:p>
                  </a:txBody>
                  <a:tcPr/>
                </a:tc>
                <a:tc>
                  <a:txBody>
                    <a:bodyPr/>
                    <a:lstStyle/>
                    <a:p>
                      <a:r>
                        <a:rPr lang="en-US" sz="1400" dirty="0"/>
                        <a:t>Manual Scaling</a:t>
                      </a:r>
                    </a:p>
                  </a:txBody>
                  <a:tcPr/>
                </a:tc>
                <a:tc>
                  <a:txBody>
                    <a:bodyPr/>
                    <a:lstStyle/>
                    <a:p>
                      <a:r>
                        <a:rPr lang="en-US" sz="1400" dirty="0"/>
                        <a:t>Manual Scaling</a:t>
                      </a:r>
                    </a:p>
                  </a:txBody>
                  <a:tcPr/>
                </a:tc>
                <a:tc>
                  <a:txBody>
                    <a:bodyPr/>
                    <a:lstStyle/>
                    <a:p>
                      <a:r>
                        <a:rPr lang="en-US" sz="1400" dirty="0"/>
                        <a:t>Automatic</a:t>
                      </a:r>
                    </a:p>
                  </a:txBody>
                  <a:tcPr/>
                </a:tc>
                <a:extLst>
                  <a:ext uri="{0D108BD9-81ED-4DB2-BD59-A6C34878D82A}">
                    <a16:rowId xmlns:a16="http://schemas.microsoft.com/office/drawing/2014/main" val="49374352"/>
                  </a:ext>
                </a:extLst>
              </a:tr>
              <a:tr h="571662">
                <a:tc>
                  <a:txBody>
                    <a:bodyPr/>
                    <a:lstStyle/>
                    <a:p>
                      <a:r>
                        <a:rPr lang="en-US" sz="1400" b="1" dirty="0"/>
                        <a:t>Data Store</a:t>
                      </a:r>
                    </a:p>
                  </a:txBody>
                  <a:tcPr/>
                </a:tc>
                <a:tc>
                  <a:txBody>
                    <a:bodyPr/>
                    <a:lstStyle/>
                    <a:p>
                      <a:r>
                        <a:rPr lang="en-US" sz="1400" dirty="0"/>
                        <a:t>On-Premises</a:t>
                      </a:r>
                    </a:p>
                  </a:txBody>
                  <a:tcPr/>
                </a:tc>
                <a:tc>
                  <a:txBody>
                    <a:bodyPr/>
                    <a:lstStyle/>
                    <a:p>
                      <a:r>
                        <a:rPr lang="en-US" sz="1400" dirty="0"/>
                        <a:t>On-Premises</a:t>
                      </a:r>
                    </a:p>
                  </a:txBody>
                  <a:tcPr/>
                </a:tc>
                <a:tc>
                  <a:txBody>
                    <a:bodyPr/>
                    <a:lstStyle/>
                    <a:p>
                      <a:r>
                        <a:rPr lang="en-US" sz="1400" dirty="0"/>
                        <a:t>On-Premises</a:t>
                      </a:r>
                    </a:p>
                  </a:txBody>
                  <a:tcPr/>
                </a:tc>
                <a:tc>
                  <a:txBody>
                    <a:bodyPr/>
                    <a:lstStyle/>
                    <a:p>
                      <a:r>
                        <a:rPr lang="en-US" sz="1400" dirty="0"/>
                        <a:t>Data Cloud</a:t>
                      </a:r>
                    </a:p>
                  </a:txBody>
                  <a:tcPr/>
                </a:tc>
                <a:tc>
                  <a:txBody>
                    <a:bodyPr/>
                    <a:lstStyle/>
                    <a:p>
                      <a:r>
                        <a:rPr lang="en-US" sz="1400" dirty="0"/>
                        <a:t>AWS</a:t>
                      </a:r>
                    </a:p>
                  </a:txBody>
                  <a:tcPr/>
                </a:tc>
                <a:tc>
                  <a:txBody>
                    <a:bodyPr/>
                    <a:lstStyle/>
                    <a:p>
                      <a:r>
                        <a:rPr lang="en-US" sz="1400" dirty="0"/>
                        <a:t>AWS</a:t>
                      </a:r>
                    </a:p>
                  </a:txBody>
                  <a:tcPr/>
                </a:tc>
                <a:tc>
                  <a:txBody>
                    <a:bodyPr/>
                    <a:lstStyle/>
                    <a:p>
                      <a:r>
                        <a:rPr lang="en-US" sz="1400" dirty="0"/>
                        <a:t>AWS,Azure</a:t>
                      </a:r>
                    </a:p>
                  </a:txBody>
                  <a:tcPr/>
                </a:tc>
                <a:extLst>
                  <a:ext uri="{0D108BD9-81ED-4DB2-BD59-A6C34878D82A}">
                    <a16:rowId xmlns:a16="http://schemas.microsoft.com/office/drawing/2014/main" val="4122089706"/>
                  </a:ext>
                </a:extLst>
              </a:tr>
            </a:tbl>
          </a:graphicData>
        </a:graphic>
      </p:graphicFrame>
    </p:spTree>
    <p:extLst>
      <p:ext uri="{BB962C8B-B14F-4D97-AF65-F5344CB8AC3E}">
        <p14:creationId xmlns:p14="http://schemas.microsoft.com/office/powerpoint/2010/main" val="3985749096"/>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TM10001104[[fn=Feathered]]</Template>
  <TotalTime>14202</TotalTime>
  <Words>1436</Words>
  <Application>Microsoft Office PowerPoint</Application>
  <PresentationFormat>Widescreen</PresentationFormat>
  <Paragraphs>183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Schoolbook</vt:lpstr>
      <vt:lpstr>Corbel</vt:lpstr>
      <vt:lpstr>Feathered</vt:lpstr>
      <vt:lpstr>Big Data Analytics – Project Proposal</vt:lpstr>
      <vt:lpstr>Executive Summary</vt:lpstr>
      <vt:lpstr>Executive Summary (..continued)</vt:lpstr>
      <vt:lpstr>Executive Summary (..continued)</vt:lpstr>
      <vt:lpstr>Technical Architecture</vt:lpstr>
      <vt:lpstr>PowerPoint Presentation</vt:lpstr>
      <vt:lpstr>Total Cost of Ownership</vt:lpstr>
      <vt:lpstr>Return on Investment</vt:lpstr>
      <vt:lpstr>Big Data Vendors</vt:lpstr>
      <vt:lpstr>Vendor Comparison</vt:lpstr>
      <vt:lpstr>Benefits/Savings</vt:lpstr>
      <vt:lpstr>Cost Details – Cloud Setup</vt:lpstr>
      <vt:lpstr>Cost Details – On Premise</vt:lpstr>
      <vt:lpstr>Software Solution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Swetha Krishnakumar</dc:creator>
  <cp:lastModifiedBy>Swetha Krishnakumar</cp:lastModifiedBy>
  <cp:revision>85</cp:revision>
  <dcterms:created xsi:type="dcterms:W3CDTF">2017-02-05T21:25:07Z</dcterms:created>
  <dcterms:modified xsi:type="dcterms:W3CDTF">2017-02-15T23:56:56Z</dcterms:modified>
</cp:coreProperties>
</file>