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5" r:id="rId4"/>
    <p:sldId id="281" r:id="rId5"/>
    <p:sldId id="264" r:id="rId6"/>
    <p:sldId id="259" r:id="rId7"/>
    <p:sldId id="278" r:id="rId8"/>
    <p:sldId id="274" r:id="rId9"/>
    <p:sldId id="261" r:id="rId10"/>
    <p:sldId id="277" r:id="rId11"/>
    <p:sldId id="268" r:id="rId12"/>
    <p:sldId id="279" r:id="rId13"/>
    <p:sldId id="280" r:id="rId14"/>
    <p:sldId id="262" r:id="rId15"/>
    <p:sldId id="282" r:id="rId16"/>
  </p:sldIdLst>
  <p:sldSz cx="18288000" cy="10287000"/>
  <p:notesSz cx="6858000" cy="9144000"/>
  <p:embeddedFontLst>
    <p:embeddedFont>
      <p:font typeface="Bodoni MT" panose="02070603080606020203" pitchFamily="18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DM Sans" pitchFamily="2" charset="0"/>
      <p:regular r:id="rId30"/>
      <p:bold r:id="rId31"/>
      <p:italic r:id="rId32"/>
      <p:boldItalic r:id="rId33"/>
    </p:embeddedFont>
    <p:embeddedFont>
      <p:font typeface="DM Sans Bold" charset="0"/>
      <p:regular r:id="rId34"/>
    </p:embeddedFont>
    <p:embeddedFont>
      <p:font typeface="Raleway Medium" pitchFamily="2" charset="0"/>
      <p:regular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34C4"/>
    <a:srgbClr val="130A6C"/>
    <a:srgbClr val="190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91870-3318-4719-A8B5-137611CF6911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7EBA6-FE11-4F3D-98DF-85A9EE1A8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7EBA6-FE11-4F3D-98DF-85A9EE1A8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7EBA6-FE11-4F3D-98DF-85A9EE1A8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7EBA6-FE11-4F3D-98DF-85A9EE1A8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2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13"/>
              </a:lnSpc>
            </a:pPr>
            <a:endParaRPr lang="en-US" sz="2580" spc="-118" dirty="0">
              <a:solidFill>
                <a:srgbClr val="000000"/>
              </a:solidFill>
              <a:latin typeface="Raleway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7EBA6-FE11-4F3D-98DF-85A9EE1A8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8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7EBA6-FE11-4F3D-98DF-85A9EE1A88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7EBA6-FE11-4F3D-98DF-85A9EE1A8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4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ekculture/mastering-loan-default-prediction-tackling-imbalanced-datasets-for-effective-risk-assessment-8e8dfb2084d0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scholarworks.rit.edu/cgi/viewcontent.cgi?article=12544&amp;context=thes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scaler.com/topics/data-science/loan-default-prediction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734300"/>
            <a:ext cx="18288000" cy="2674931"/>
            <a:chOff x="0" y="0"/>
            <a:chExt cx="4816593" cy="7045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704508"/>
            </a:xfrm>
            <a:custGeom>
              <a:avLst/>
              <a:gdLst/>
              <a:ahLst/>
              <a:cxnLst/>
              <a:rect l="l" t="t" r="r" b="b"/>
              <a:pathLst>
                <a:path w="4816592" h="704508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57806" y="831895"/>
            <a:ext cx="5503176" cy="8623210"/>
          </a:xfrm>
          <a:custGeom>
            <a:avLst/>
            <a:gdLst/>
            <a:ahLst/>
            <a:cxnLst/>
            <a:rect l="l" t="t" r="r" b="b"/>
            <a:pathLst>
              <a:path w="5503176" h="8623210">
                <a:moveTo>
                  <a:pt x="0" y="0"/>
                </a:moveTo>
                <a:lnTo>
                  <a:pt x="5503176" y="0"/>
                </a:lnTo>
                <a:lnTo>
                  <a:pt x="5503176" y="8623210"/>
                </a:lnTo>
                <a:lnTo>
                  <a:pt x="0" y="8623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216206" y="1413887"/>
            <a:ext cx="9385994" cy="4969339"/>
            <a:chOff x="0" y="-47625"/>
            <a:chExt cx="12514658" cy="6625786"/>
          </a:xfrm>
        </p:grpSpPr>
        <p:sp>
          <p:nvSpPr>
            <p:cNvPr id="7" name="TextBox 7"/>
            <p:cNvSpPr txBox="1"/>
            <p:nvPr/>
          </p:nvSpPr>
          <p:spPr>
            <a:xfrm>
              <a:off x="0" y="1163943"/>
              <a:ext cx="11316042" cy="5414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60"/>
                </a:lnSpc>
              </a:pPr>
              <a:r>
                <a:rPr lang="en-US" sz="8800" dirty="0">
                  <a:solidFill>
                    <a:srgbClr val="FFFFFF"/>
                  </a:solidFill>
                  <a:latin typeface="DM Sans Bold"/>
                </a:rPr>
                <a:t>Bank Loan Default Prediction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2514658" cy="5532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endParaRPr lang="en-US" sz="2400" spc="62" dirty="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430973" y="8108616"/>
            <a:ext cx="8487032" cy="2413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400" spc="62" dirty="0">
                <a:solidFill>
                  <a:srgbClr val="5034C4"/>
                </a:solidFill>
                <a:latin typeface="DM Sans"/>
              </a:rPr>
              <a:t>Presented by  :</a:t>
            </a:r>
          </a:p>
          <a:p>
            <a:pPr>
              <a:lnSpc>
                <a:spcPts val="3779"/>
              </a:lnSpc>
            </a:pPr>
            <a:r>
              <a:rPr lang="en-US" sz="2699" dirty="0">
                <a:solidFill>
                  <a:srgbClr val="5034C4"/>
                </a:solidFill>
                <a:latin typeface="DM Sans"/>
              </a:rPr>
              <a:t>Swetha Reddy </a:t>
            </a:r>
            <a:r>
              <a:rPr lang="en-US" sz="2699" dirty="0" err="1">
                <a:solidFill>
                  <a:srgbClr val="5034C4"/>
                </a:solidFill>
                <a:latin typeface="DM Sans"/>
              </a:rPr>
              <a:t>Bommireddy</a:t>
            </a:r>
            <a:endParaRPr lang="en-US" sz="2699" dirty="0">
              <a:solidFill>
                <a:srgbClr val="5034C4"/>
              </a:solidFill>
              <a:latin typeface="DM Sans"/>
            </a:endParaRPr>
          </a:p>
          <a:p>
            <a:pPr>
              <a:lnSpc>
                <a:spcPts val="3779"/>
              </a:lnSpc>
            </a:pPr>
            <a:endParaRPr lang="en-US" sz="2699" dirty="0">
              <a:solidFill>
                <a:srgbClr val="5034C4"/>
              </a:solidFill>
              <a:latin typeface="DM Sans"/>
            </a:endParaRPr>
          </a:p>
          <a:p>
            <a:pPr>
              <a:lnSpc>
                <a:spcPts val="3779"/>
              </a:lnSpc>
            </a:pPr>
            <a:endParaRPr lang="en-US" sz="2699" dirty="0">
              <a:solidFill>
                <a:srgbClr val="5034C4"/>
              </a:solidFill>
              <a:latin typeface="DM Sans"/>
            </a:endParaRPr>
          </a:p>
          <a:p>
            <a:pPr>
              <a:lnSpc>
                <a:spcPts val="3779"/>
              </a:lnSpc>
            </a:pPr>
            <a:endParaRPr lang="en-US" sz="2699" u="sng" dirty="0">
              <a:solidFill>
                <a:srgbClr val="5034C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3577" y="304800"/>
            <a:ext cx="9186705" cy="9677400"/>
            <a:chOff x="0" y="0"/>
            <a:chExt cx="3107602" cy="27214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07602" cy="2721429"/>
            </a:xfrm>
            <a:custGeom>
              <a:avLst/>
              <a:gdLst/>
              <a:ahLst/>
              <a:cxnLst/>
              <a:rect l="l" t="t" r="r" b="b"/>
              <a:pathLst>
                <a:path w="3107602" h="2721429">
                  <a:moveTo>
                    <a:pt x="2983142" y="2721429"/>
                  </a:moveTo>
                  <a:lnTo>
                    <a:pt x="124460" y="2721429"/>
                  </a:lnTo>
                  <a:cubicBezTo>
                    <a:pt x="55880" y="2721429"/>
                    <a:pt x="0" y="2665549"/>
                    <a:pt x="0" y="25969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83142" y="0"/>
                  </a:lnTo>
                  <a:cubicBezTo>
                    <a:pt x="3051722" y="0"/>
                    <a:pt x="3107602" y="55880"/>
                    <a:pt x="3107602" y="124460"/>
                  </a:cubicBezTo>
                  <a:lnTo>
                    <a:pt x="3107602" y="2596969"/>
                  </a:lnTo>
                  <a:cubicBezTo>
                    <a:pt x="3107602" y="2665549"/>
                    <a:pt x="3051722" y="2721429"/>
                    <a:pt x="2983142" y="2721429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89839" y="2394714"/>
            <a:ext cx="7933737" cy="6299703"/>
            <a:chOff x="-450694" y="887900"/>
            <a:chExt cx="11197965" cy="8399605"/>
          </a:xfrm>
        </p:grpSpPr>
        <p:sp>
          <p:nvSpPr>
            <p:cNvPr id="5" name="TextBox 5"/>
            <p:cNvSpPr txBox="1"/>
            <p:nvPr/>
          </p:nvSpPr>
          <p:spPr>
            <a:xfrm>
              <a:off x="-450694" y="887900"/>
              <a:ext cx="8432800" cy="11864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699"/>
                </a:lnSpc>
              </a:pPr>
              <a:r>
                <a:rPr lang="en-US" sz="6699" spc="-66" dirty="0">
                  <a:solidFill>
                    <a:srgbClr val="5034C4"/>
                  </a:solidFill>
                  <a:latin typeface="DM Sans Bold"/>
                </a:rPr>
                <a:t>Naive Bayes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450694" y="2364412"/>
              <a:ext cx="11197965" cy="69230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 b="1" dirty="0">
                  <a:solidFill>
                    <a:srgbClr val="5034C4"/>
                  </a:solidFill>
                  <a:latin typeface="DM Sans"/>
                </a:rPr>
                <a:t>Naive Bayes Performance:</a:t>
              </a:r>
              <a:endParaRPr lang="en-US" sz="2499" dirty="0">
                <a:solidFill>
                  <a:schemeClr val="tx2">
                    <a:lumMod val="75000"/>
                  </a:schemeClr>
                </a:solidFill>
                <a:latin typeface="DM Sans"/>
              </a:endParaRP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Good at predicting non-default cases (precision: 95%, recall: 64%).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Struggles with default cases: low precision (12%), moderate recall (58%).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endParaRPr lang="en-US" sz="2499" dirty="0">
                <a:solidFill>
                  <a:schemeClr val="tx2">
                    <a:lumMod val="75000"/>
                  </a:schemeClr>
                </a:solidFill>
                <a:latin typeface="DM Sans"/>
              </a:endParaRPr>
            </a:p>
            <a:p>
              <a:pPr>
                <a:lnSpc>
                  <a:spcPts val="3749"/>
                </a:lnSpc>
              </a:pPr>
              <a:r>
                <a:rPr lang="en-US" sz="2499" b="1" dirty="0">
                  <a:solidFill>
                    <a:srgbClr val="5034C4"/>
                  </a:solidFill>
                  <a:latin typeface="DM Sans"/>
                </a:rPr>
                <a:t>F1 Score Insights: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High F1 score for class 0 (non-default), indicating a good balance.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Lower F1 score for class 1 (default), showing challenges in precision-recall trade-off.</a:t>
              </a:r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829D379-DBAF-BD7E-8BAC-6DE42E02B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978385"/>
              </p:ext>
            </p:extLst>
          </p:nvPr>
        </p:nvGraphicFramePr>
        <p:xfrm>
          <a:off x="9677400" y="403492"/>
          <a:ext cx="6781800" cy="2712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303529431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253978966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748772234"/>
                    </a:ext>
                  </a:extLst>
                </a:gridCol>
              </a:tblGrid>
              <a:tr h="5181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097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3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54056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17352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4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8761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5EFDC46-4F60-A029-5AD8-474B70D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90178"/>
              </p:ext>
            </p:extLst>
          </p:nvPr>
        </p:nvGraphicFramePr>
        <p:xfrm>
          <a:off x="9093754" y="3350006"/>
          <a:ext cx="824635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1423">
                  <a:extLst>
                    <a:ext uri="{9D8B030D-6E8A-4147-A177-3AD203B41FA5}">
                      <a16:colId xmlns:a16="http://schemas.microsoft.com/office/drawing/2014/main" val="3035294310"/>
                    </a:ext>
                  </a:extLst>
                </a:gridCol>
                <a:gridCol w="2397117">
                  <a:extLst>
                    <a:ext uri="{9D8B030D-6E8A-4147-A177-3AD203B41FA5}">
                      <a16:colId xmlns:a16="http://schemas.microsoft.com/office/drawing/2014/main" val="3253978966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3748772234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4293194564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3971984225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Performance by output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3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0.64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4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8761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5B2844F-B3D0-5028-03BF-52E332EA4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53379"/>
              </p:ext>
            </p:extLst>
          </p:nvPr>
        </p:nvGraphicFramePr>
        <p:xfrm>
          <a:off x="10359430" y="6012154"/>
          <a:ext cx="6201648" cy="3230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00824">
                  <a:extLst>
                    <a:ext uri="{9D8B030D-6E8A-4147-A177-3AD203B41FA5}">
                      <a16:colId xmlns:a16="http://schemas.microsoft.com/office/drawing/2014/main" val="3035294310"/>
                    </a:ext>
                  </a:extLst>
                </a:gridCol>
                <a:gridCol w="3100824">
                  <a:extLst>
                    <a:ext uri="{9D8B030D-6E8A-4147-A177-3AD203B41FA5}">
                      <a16:colId xmlns:a16="http://schemas.microsoft.com/office/drawing/2014/main" val="3253978966"/>
                    </a:ext>
                  </a:extLst>
                </a:gridCol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3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Macro-precision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4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Macro-Recall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8761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Macro-F1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781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ROC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7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24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57586"/>
            <a:ext cx="18288000" cy="7129414"/>
            <a:chOff x="0" y="0"/>
            <a:chExt cx="4816593" cy="18777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77706"/>
            </a:xfrm>
            <a:custGeom>
              <a:avLst/>
              <a:gdLst/>
              <a:ahLst/>
              <a:cxnLst/>
              <a:rect l="l" t="t" r="r" b="b"/>
              <a:pathLst>
                <a:path w="4816592" h="1877706">
                  <a:moveTo>
                    <a:pt x="0" y="0"/>
                  </a:moveTo>
                  <a:lnTo>
                    <a:pt x="4816592" y="0"/>
                  </a:lnTo>
                  <a:lnTo>
                    <a:pt x="4816592" y="1877706"/>
                  </a:lnTo>
                  <a:lnTo>
                    <a:pt x="0" y="1877706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9158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191850" y="224010"/>
            <a:ext cx="13904295" cy="106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2"/>
              </a:lnSpc>
            </a:pPr>
            <a:r>
              <a:rPr lang="en-US" sz="4800" dirty="0">
                <a:solidFill>
                  <a:srgbClr val="5034C4"/>
                </a:solidFill>
                <a:latin typeface="DM Sans Bold"/>
              </a:rPr>
              <a:t>Comparison between DT, NB and LR models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65295"/>
              </p:ext>
            </p:extLst>
          </p:nvPr>
        </p:nvGraphicFramePr>
        <p:xfrm>
          <a:off x="1066800" y="6722293"/>
          <a:ext cx="18516600" cy="2517459"/>
        </p:xfrm>
        <a:graphic>
          <a:graphicData uri="http://schemas.openxmlformats.org/drawingml/2006/table">
            <a:tbl>
              <a:tblPr/>
              <a:tblGrid>
                <a:gridCol w="192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818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7AC7CF"/>
                          </a:solidFill>
                          <a:latin typeface="DM Sans Bold"/>
                        </a:rPr>
                        <a:t>01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5034C4"/>
                          </a:solidFill>
                          <a:latin typeface="DM Sans"/>
                        </a:rPr>
                        <a:t>Decision Tree: </a:t>
                      </a: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M Sans"/>
                        </a:rPr>
                        <a:t>Highest</a:t>
                      </a:r>
                      <a:r>
                        <a:rPr lang="en-US" sz="2800" dirty="0">
                          <a:solidFill>
                            <a:srgbClr val="5034C4"/>
                          </a:solidFill>
                          <a:latin typeface="DM Sans"/>
                        </a:rPr>
                        <a:t> </a:t>
                      </a: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M Sans"/>
                        </a:rPr>
                        <a:t>overall accuracy but lower true positive rate for defaulters.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818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5034C4"/>
                          </a:solidFill>
                          <a:latin typeface="DM Sans"/>
                        </a:rPr>
                        <a:t>Naive Bayes: </a:t>
                      </a: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M Sans"/>
                        </a:rPr>
                        <a:t>Similar ROC scores to Decision Tree, indicating comparable performance.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818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7AC7CF"/>
                          </a:solidFill>
                          <a:latin typeface="DM Sans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5034C4"/>
                          </a:solidFill>
                          <a:latin typeface="DM Sans"/>
                        </a:rPr>
                        <a:t>Logistic Regression: </a:t>
                      </a:r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M Sans"/>
                        </a:rPr>
                        <a:t>Highest ROC score, balancing precision and recall effectively.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C872F6B-3F25-FA61-2EF2-40DB4486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29411"/>
            <a:ext cx="15240000" cy="47456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57586"/>
            <a:ext cx="18288000" cy="7129414"/>
            <a:chOff x="0" y="0"/>
            <a:chExt cx="4816593" cy="18777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77706"/>
            </a:xfrm>
            <a:custGeom>
              <a:avLst/>
              <a:gdLst/>
              <a:ahLst/>
              <a:cxnLst/>
              <a:rect l="l" t="t" r="r" b="b"/>
              <a:pathLst>
                <a:path w="4816592" h="1877706">
                  <a:moveTo>
                    <a:pt x="0" y="0"/>
                  </a:moveTo>
                  <a:lnTo>
                    <a:pt x="4816592" y="0"/>
                  </a:lnTo>
                  <a:lnTo>
                    <a:pt x="4816592" y="1877706"/>
                  </a:lnTo>
                  <a:lnTo>
                    <a:pt x="0" y="1877706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9158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69542"/>
              </p:ext>
            </p:extLst>
          </p:nvPr>
        </p:nvGraphicFramePr>
        <p:xfrm>
          <a:off x="-457200" y="8572500"/>
          <a:ext cx="18516600" cy="2753488"/>
        </p:xfrm>
        <a:graphic>
          <a:graphicData uri="http://schemas.openxmlformats.org/drawingml/2006/table">
            <a:tbl>
              <a:tblPr/>
              <a:tblGrid>
                <a:gridCol w="192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2818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DM Sans"/>
                        </a:rPr>
                        <a:t>By considering ROC and other metrics, we find logistic regression is the best model for predicting if a person has the ability to repay the loan ()</a:t>
                      </a:r>
                      <a:r>
                        <a:rPr lang="en-US" sz="2800" b="1" dirty="0">
                          <a:solidFill>
                            <a:srgbClr val="5034C4"/>
                          </a:solidFill>
                          <a:latin typeface="DM Sans"/>
                        </a:rPr>
                        <a:t>.</a:t>
                      </a: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818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818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1CA612D-CAB7-06B9-75B6-09B15B61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65" y="56222"/>
            <a:ext cx="12353865" cy="81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57586"/>
            <a:ext cx="18288000" cy="7129414"/>
            <a:chOff x="0" y="0"/>
            <a:chExt cx="4816593" cy="18777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77706"/>
            </a:xfrm>
            <a:custGeom>
              <a:avLst/>
              <a:gdLst/>
              <a:ahLst/>
              <a:cxnLst/>
              <a:rect l="l" t="t" r="r" b="b"/>
              <a:pathLst>
                <a:path w="4816592" h="1877706">
                  <a:moveTo>
                    <a:pt x="0" y="0"/>
                  </a:moveTo>
                  <a:lnTo>
                    <a:pt x="4816592" y="0"/>
                  </a:lnTo>
                  <a:lnTo>
                    <a:pt x="4816592" y="1877706"/>
                  </a:lnTo>
                  <a:lnTo>
                    <a:pt x="0" y="1877706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9158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16500"/>
              </p:ext>
            </p:extLst>
          </p:nvPr>
        </p:nvGraphicFramePr>
        <p:xfrm>
          <a:off x="-990600" y="1333500"/>
          <a:ext cx="18516600" cy="12830864"/>
        </p:xfrm>
        <a:graphic>
          <a:graphicData uri="http://schemas.openxmlformats.org/drawingml/2006/table">
            <a:tbl>
              <a:tblPr/>
              <a:tblGrid>
                <a:gridCol w="192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995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endParaRPr lang="en-US" sz="1100" dirty="0">
                        <a:solidFill>
                          <a:srgbClr val="130A6C"/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5034C4"/>
                          </a:solidFill>
                          <a:latin typeface="DM Sans"/>
                        </a:rPr>
                        <a:t>Key Variables for Default Prediction:</a:t>
                      </a:r>
                    </a:p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endParaRPr lang="en-US" sz="2800" b="0" dirty="0">
                        <a:solidFill>
                          <a:srgbClr val="130A6C"/>
                        </a:solidFill>
                        <a:latin typeface="DM Sans"/>
                      </a:endParaRPr>
                    </a:p>
                    <a:p>
                      <a:pPr marL="457200" indent="-457200" algn="just">
                        <a:lnSpc>
                          <a:spcPts val="322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b="0" dirty="0">
                          <a:solidFill>
                            <a:srgbClr val="130A6C"/>
                          </a:solidFill>
                          <a:latin typeface="DM Sans"/>
                        </a:rPr>
                        <a:t>Identified crucial factors: age, gender, income type, education, housing, income amount, credit amount, marital status and credit rate. Bank Personnel are suggested to study past trends based on these parameters.</a:t>
                      </a:r>
                    </a:p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endParaRPr lang="en-US" sz="2800" b="0" dirty="0">
                        <a:solidFill>
                          <a:srgbClr val="130A6C"/>
                        </a:solidFill>
                        <a:latin typeface="DM Sans"/>
                      </a:endParaRPr>
                    </a:p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5034C4"/>
                          </a:solidFill>
                          <a:latin typeface="DM Sans"/>
                        </a:rPr>
                        <a:t>Best Classification Model to predict Default Likelihood:</a:t>
                      </a:r>
                    </a:p>
                    <a:p>
                      <a:pPr marL="457200" indent="-457200" algn="just">
                        <a:lnSpc>
                          <a:spcPts val="322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2800" b="0" dirty="0">
                        <a:solidFill>
                          <a:srgbClr val="130A6C"/>
                        </a:solidFill>
                        <a:latin typeface="DM Sans"/>
                      </a:endParaRPr>
                    </a:p>
                    <a:p>
                      <a:pPr marL="457200" indent="-457200" algn="just">
                        <a:lnSpc>
                          <a:spcPts val="322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b="0" dirty="0">
                          <a:solidFill>
                            <a:srgbClr val="130A6C"/>
                          </a:solidFill>
                          <a:latin typeface="DM Sans"/>
                        </a:rPr>
                        <a:t>Logistic Regression stands out as the top model for predicting loan default probability, considering accuracy, precision, F1 score, and ROC.</a:t>
                      </a:r>
                    </a:p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endParaRPr lang="en-US" sz="2800" b="0" dirty="0">
                        <a:solidFill>
                          <a:srgbClr val="130A6C"/>
                        </a:solidFill>
                        <a:latin typeface="DM Sans"/>
                      </a:endParaRPr>
                    </a:p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5034C4"/>
                          </a:solidFill>
                          <a:latin typeface="DM Sans"/>
                        </a:rPr>
                        <a:t>Dataset Limitations:</a:t>
                      </a:r>
                    </a:p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endParaRPr lang="en-US" sz="2800" b="0" dirty="0">
                        <a:solidFill>
                          <a:srgbClr val="130A6C"/>
                        </a:solidFill>
                        <a:latin typeface="DM Sans"/>
                      </a:endParaRPr>
                    </a:p>
                    <a:p>
                      <a:pPr marL="457200" indent="-457200" algn="just">
                        <a:lnSpc>
                          <a:spcPts val="322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b="0" dirty="0">
                          <a:solidFill>
                            <a:srgbClr val="130A6C"/>
                          </a:solidFill>
                          <a:latin typeface="DM Sans"/>
                        </a:rPr>
                        <a:t>Unable to use historical data for trend analysis.</a:t>
                      </a:r>
                    </a:p>
                    <a:p>
                      <a:pPr marL="457200" indent="-457200" algn="just">
                        <a:lnSpc>
                          <a:spcPts val="322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b="0" dirty="0">
                          <a:solidFill>
                            <a:srgbClr val="130A6C"/>
                          </a:solidFill>
                          <a:latin typeface="DM Sans"/>
                        </a:rPr>
                        <a:t> The dataset lacks location specificity, limiting the universal applicability of observations.</a:t>
                      </a:r>
                    </a:p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endParaRPr lang="en-US" sz="2800" b="0" dirty="0">
                        <a:solidFill>
                          <a:srgbClr val="130A6C"/>
                        </a:solidFill>
                        <a:latin typeface="DM Sans"/>
                      </a:endParaRPr>
                    </a:p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5034C4"/>
                          </a:solidFill>
                          <a:latin typeface="DM Sans"/>
                        </a:rPr>
                        <a:t>Future Scope:</a:t>
                      </a:r>
                    </a:p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endParaRPr lang="en-US" sz="2800" b="0" dirty="0">
                        <a:solidFill>
                          <a:srgbClr val="5034C4"/>
                        </a:solidFill>
                        <a:latin typeface="DM Sans"/>
                      </a:endParaRPr>
                    </a:p>
                    <a:p>
                      <a:pPr marL="457200" indent="-457200" algn="just">
                        <a:lnSpc>
                          <a:spcPts val="322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800" b="0" dirty="0">
                          <a:solidFill>
                            <a:srgbClr val="130A6C"/>
                          </a:solidFill>
                          <a:latin typeface="DM Sans"/>
                        </a:rPr>
                        <a:t>Explore regression models to determine the safe loan amount for individuals and aid bank personnel in better decision-making during loan sanctioning.</a:t>
                      </a:r>
                      <a:endParaRPr lang="en-US" sz="1400" dirty="0">
                        <a:solidFill>
                          <a:srgbClr val="130A6C"/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932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endParaRPr lang="en-US" sz="1100" dirty="0">
                        <a:solidFill>
                          <a:srgbClr val="130A6C"/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400" dirty="0">
                        <a:solidFill>
                          <a:srgbClr val="130A6C"/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932">
                <a:tc>
                  <a:txBody>
                    <a:bodyPr/>
                    <a:lstStyle/>
                    <a:p>
                      <a:pPr algn="r">
                        <a:lnSpc>
                          <a:spcPts val="3779"/>
                        </a:lnSpc>
                        <a:defRPr/>
                      </a:pPr>
                      <a:endParaRPr lang="en-US" sz="1100" dirty="0">
                        <a:solidFill>
                          <a:srgbClr val="130A6C"/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400" dirty="0">
                        <a:solidFill>
                          <a:srgbClr val="130A6C"/>
                        </a:solidFill>
                      </a:endParaRP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>
            <a:extLst>
              <a:ext uri="{FF2B5EF4-FFF2-40B4-BE49-F238E27FC236}">
                <a16:creationId xmlns:a16="http://schemas.microsoft.com/office/drawing/2014/main" id="{E182AAE0-40DC-8715-3991-70EC06DC1BE6}"/>
              </a:ext>
            </a:extLst>
          </p:cNvPr>
          <p:cNvSpPr txBox="1"/>
          <p:nvPr/>
        </p:nvSpPr>
        <p:spPr>
          <a:xfrm>
            <a:off x="2191850" y="51060"/>
            <a:ext cx="13904295" cy="106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2"/>
              </a:lnSpc>
            </a:pPr>
            <a:r>
              <a:rPr lang="en-US" sz="4800" dirty="0">
                <a:solidFill>
                  <a:srgbClr val="5034C4"/>
                </a:solidFill>
                <a:latin typeface="DM Sans Bo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1167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953000" y="2628900"/>
            <a:ext cx="12115800" cy="7034426"/>
            <a:chOff x="0" y="238125"/>
            <a:chExt cx="11571619" cy="9379234"/>
          </a:xfrm>
        </p:grpSpPr>
        <p:sp>
          <p:nvSpPr>
            <p:cNvPr id="5" name="TextBox 5"/>
            <p:cNvSpPr txBox="1"/>
            <p:nvPr/>
          </p:nvSpPr>
          <p:spPr>
            <a:xfrm>
              <a:off x="0" y="238125"/>
              <a:ext cx="11571619" cy="93792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R="0" lvl="0" algn="just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kern="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2800" b="1" kern="100" dirty="0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Ali Abdullatif Ali </a:t>
              </a:r>
              <a:r>
                <a:rPr lang="en-US" sz="2800" b="1" kern="100" dirty="0" err="1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Albastaki</a:t>
              </a:r>
              <a:r>
                <a:rPr lang="en-US" sz="2800" b="1" kern="100" dirty="0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” Loan Default Prediction System” RIT </a:t>
              </a:r>
              <a:r>
                <a:rPr lang="en-US" sz="2800" b="1" kern="100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Scholar      Works</a:t>
              </a:r>
              <a:r>
                <a:rPr lang="en-US" sz="2800" b="1" kern="100" dirty="0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Feb 2022.</a:t>
              </a:r>
            </a:p>
            <a:p>
              <a:pPr marL="228600" marR="0" algn="just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u="sng" kern="100" dirty="0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https://scholarworks.rit.edu/cgi/viewcontent.cgi?article=12544&amp;context=theses</a:t>
              </a:r>
              <a:endParaRPr lang="en-US" sz="2800" u="sng" kern="100" dirty="0">
                <a:solidFill>
                  <a:schemeClr val="bg1"/>
                </a:solidFill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marR="0" algn="just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b="1" kern="100" dirty="0">
                <a:solidFill>
                  <a:schemeClr val="bg1"/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marR="0" algn="just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b="1" kern="100" dirty="0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Utkarsh Lal,” Mastering Loan Default Prediction: Tackling Imbalanced Datasets for Effective Risk Assessment”, Medium Blog, April 2023</a:t>
              </a:r>
            </a:p>
            <a:p>
              <a:pPr marL="228600" marR="0" algn="just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u="sng" kern="100" dirty="0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https://medium.com/geekculture/mastering-loan-default-prediction-tackling-imbalanced-datasets-for-effective-risk-assessment-8e8dfb2084d0</a:t>
              </a:r>
              <a:endParaRPr lang="en-US" sz="2800" u="sng" kern="100" dirty="0">
                <a:solidFill>
                  <a:schemeClr val="bg1"/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800100" marR="0" indent="-571500" algn="just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sz="4000" u="sng" kern="100" dirty="0">
                <a:solidFill>
                  <a:schemeClr val="bg1"/>
                </a:solidFill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0" algn="just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kern="100" spc="10" dirty="0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Utkarsh,” Loan default Prediction “, Scaler Topics, May 2023</a:t>
              </a:r>
              <a:endParaRPr lang="en-US" sz="2800" b="1" kern="100" dirty="0">
                <a:solidFill>
                  <a:schemeClr val="bg1"/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marR="0" algn="just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800" u="sng" kern="100" dirty="0">
                  <a:solidFill>
                    <a:schemeClr val="bg1"/>
                  </a:solidFill>
                  <a:effectLst/>
                  <a:latin typeface="Bodoni MT" panose="02070603080606020203" pitchFamily="18" charset="0"/>
                  <a:ea typeface="Calibri" panose="020F0502020204030204" pitchFamily="34" charset="0"/>
                  <a:cs typeface="Times New Roman" panose="0202060305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https://www.scaler.com/topics/data-science/loan-default-prediction/</a:t>
              </a:r>
              <a:endParaRPr lang="en-US" sz="2800" kern="100" dirty="0">
                <a:solidFill>
                  <a:schemeClr val="bg1"/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28600" marR="0" algn="just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2800" kern="100" dirty="0">
                <a:solidFill>
                  <a:schemeClr val="bg1"/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685800" marR="0" indent="-457200" algn="just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sz="2800" kern="100" dirty="0">
                <a:solidFill>
                  <a:schemeClr val="bg1"/>
                </a:solidFill>
                <a:effectLst/>
                <a:latin typeface="Bodoni MT" panose="02070603080606020203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427287"/>
              <a:ext cx="7183177" cy="60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endParaRPr lang="en-US" sz="2400" dirty="0">
                <a:solidFill>
                  <a:srgbClr val="FFFFFF"/>
                </a:solidFill>
                <a:latin typeface="DM San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532CAC4-F7DC-6C8F-E548-7B95A8561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3" y="2781300"/>
            <a:ext cx="243861" cy="243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1AAF9-6599-7E88-AA90-A14BA35AC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186" y="7638129"/>
            <a:ext cx="243861" cy="243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D9A69-5417-95C0-CD6C-28323461E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093" y="4782354"/>
            <a:ext cx="243861" cy="243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609EF-5A95-9990-8922-2C2E65643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511" y="2121074"/>
            <a:ext cx="3145809" cy="6279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B9A523-3BEE-4A4B-8051-0A9D8CB6F7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3957" y="4430206"/>
            <a:ext cx="13900085" cy="1426588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4E4F503E-819E-DB77-F2B9-7F12180C420A}"/>
              </a:ext>
            </a:extLst>
          </p:cNvPr>
          <p:cNvSpPr txBox="1"/>
          <p:nvPr/>
        </p:nvSpPr>
        <p:spPr>
          <a:xfrm>
            <a:off x="2191850" y="51060"/>
            <a:ext cx="13904295" cy="106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2"/>
              </a:lnSpc>
            </a:pPr>
            <a:r>
              <a:rPr lang="en-US" sz="4800" dirty="0">
                <a:solidFill>
                  <a:schemeClr val="bg1"/>
                </a:solidFill>
                <a:latin typeface="DM Sans Bold"/>
              </a:rPr>
              <a:t>References</a:t>
            </a:r>
            <a:endParaRPr lang="en-US" sz="4800" dirty="0">
              <a:solidFill>
                <a:srgbClr val="5034C4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4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71600" y="5063572"/>
            <a:ext cx="5725751" cy="1348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16600" dirty="0">
                <a:solidFill>
                  <a:srgbClr val="FFFFFF"/>
                </a:solidFill>
                <a:latin typeface="DM Sans Bold"/>
              </a:rPr>
              <a:t>Q&amp;A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058400" y="4875470"/>
            <a:ext cx="7520982" cy="3073865"/>
            <a:chOff x="0" y="-66675"/>
            <a:chExt cx="7183177" cy="4098487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7183177" cy="1815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8800" dirty="0">
                  <a:solidFill>
                    <a:srgbClr val="7AC7CF"/>
                  </a:solidFill>
                  <a:latin typeface="DM Sans Bold"/>
                </a:rPr>
                <a:t>Thank You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427287"/>
              <a:ext cx="7183177" cy="60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40"/>
                </a:lnSpc>
              </a:pPr>
              <a:endParaRPr lang="en-US" sz="2400" dirty="0">
                <a:solidFill>
                  <a:srgbClr val="FFFFFF"/>
                </a:solidFill>
                <a:latin typeface="DM Sans"/>
              </a:endParaRPr>
            </a:p>
          </p:txBody>
        </p:sp>
      </p:grpSp>
      <p:sp>
        <p:nvSpPr>
          <p:cNvPr id="8" name="Freeform 5">
            <a:extLst>
              <a:ext uri="{FF2B5EF4-FFF2-40B4-BE49-F238E27FC236}">
                <a16:creationId xmlns:a16="http://schemas.microsoft.com/office/drawing/2014/main" id="{3A1F75E4-DD53-EB26-41EC-645BD3270071}"/>
              </a:ext>
            </a:extLst>
          </p:cNvPr>
          <p:cNvSpPr/>
          <p:nvPr/>
        </p:nvSpPr>
        <p:spPr>
          <a:xfrm>
            <a:off x="6854141" y="1891922"/>
            <a:ext cx="4336510" cy="6343300"/>
          </a:xfrm>
          <a:custGeom>
            <a:avLst/>
            <a:gdLst/>
            <a:ahLst/>
            <a:cxnLst/>
            <a:rect l="l" t="t" r="r" b="b"/>
            <a:pathLst>
              <a:path w="4336510" h="6343300">
                <a:moveTo>
                  <a:pt x="0" y="0"/>
                </a:moveTo>
                <a:lnTo>
                  <a:pt x="4336510" y="0"/>
                </a:lnTo>
                <a:lnTo>
                  <a:pt x="4336510" y="6343300"/>
                </a:lnTo>
                <a:lnTo>
                  <a:pt x="0" y="6343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61568"/>
            <a:ext cx="10546591" cy="97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>
                <a:solidFill>
                  <a:srgbClr val="5034C4"/>
                </a:solidFill>
                <a:latin typeface="DM Sans Bold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5257882"/>
            <a:ext cx="18288000" cy="5029118"/>
            <a:chOff x="0" y="0"/>
            <a:chExt cx="4816593" cy="13245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24541"/>
            </a:xfrm>
            <a:custGeom>
              <a:avLst/>
              <a:gdLst/>
              <a:ahLst/>
              <a:cxnLst/>
              <a:rect l="l" t="t" r="r" b="b"/>
              <a:pathLst>
                <a:path w="4816592" h="1324541">
                  <a:moveTo>
                    <a:pt x="0" y="0"/>
                  </a:moveTo>
                  <a:lnTo>
                    <a:pt x="4816592" y="0"/>
                  </a:lnTo>
                  <a:lnTo>
                    <a:pt x="4816592" y="1324541"/>
                  </a:lnTo>
                  <a:lnTo>
                    <a:pt x="0" y="1324541"/>
                  </a:lnTo>
                  <a:close/>
                </a:path>
              </a:pathLst>
            </a:custGeom>
            <a:solidFill>
              <a:srgbClr val="EAE5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1362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3" name="TextBox 6">
            <a:extLst>
              <a:ext uri="{FF2B5EF4-FFF2-40B4-BE49-F238E27FC236}">
                <a16:creationId xmlns:a16="http://schemas.microsoft.com/office/drawing/2014/main" id="{1F38AF40-C0CF-1A13-221E-9A3648F2FE1E}"/>
              </a:ext>
            </a:extLst>
          </p:cNvPr>
          <p:cNvSpPr txBox="1"/>
          <p:nvPr/>
        </p:nvSpPr>
        <p:spPr>
          <a:xfrm>
            <a:off x="921567" y="3225512"/>
            <a:ext cx="10867662" cy="3391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8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5034C4"/>
                </a:solidFill>
                <a:latin typeface="Corbel" panose="020B0503020204020204" pitchFamily="34" charset="0"/>
              </a:rPr>
              <a:t>Project objective: </a:t>
            </a:r>
            <a:r>
              <a:rPr lang="en-US" sz="3200" dirty="0">
                <a:latin typeface="Corbel" panose="020B0503020204020204" pitchFamily="34" charset="0"/>
              </a:rPr>
              <a:t>Developing models for bank management to predict whether the loan will be defaulted or not based on the applicant details and loan specific details</a:t>
            </a:r>
          </a:p>
          <a:p>
            <a:pPr marL="457200" indent="-457200">
              <a:lnSpc>
                <a:spcPts val="3780"/>
              </a:lnSpc>
              <a:buFont typeface="Wingdings" panose="05000000000000000000" pitchFamily="2" charset="2"/>
              <a:buChar char="Ø"/>
            </a:pPr>
            <a:endParaRPr lang="en-US" sz="3200" dirty="0">
              <a:latin typeface="Corbel" panose="020B0503020204020204" pitchFamily="34" charset="0"/>
            </a:endParaRPr>
          </a:p>
          <a:p>
            <a:pPr marL="457200" indent="-457200">
              <a:lnSpc>
                <a:spcPts val="378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5034C4"/>
                </a:solidFill>
                <a:latin typeface="Corbel" panose="020B0503020204020204" pitchFamily="34" charset="0"/>
              </a:rPr>
              <a:t>Purpose: </a:t>
            </a:r>
            <a:r>
              <a:rPr lang="en-US" sz="3200" dirty="0">
                <a:latin typeface="Corbel" panose="020B0503020204020204" pitchFamily="34" charset="0"/>
              </a:rPr>
              <a:t>Determine factors influencing loan default and create accurate models for assessment.</a:t>
            </a:r>
          </a:p>
          <a:p>
            <a:pPr marL="457200" indent="-457200">
              <a:lnSpc>
                <a:spcPts val="3780"/>
              </a:lnSpc>
              <a:buFont typeface="Wingdings" panose="05000000000000000000" pitchFamily="2" charset="2"/>
              <a:buChar char="Ø"/>
            </a:pPr>
            <a:endParaRPr lang="en-US" sz="2800" b="1" dirty="0">
              <a:latin typeface="DM Sans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7260E960-669D-8FA1-D491-4FD11C034D39}"/>
              </a:ext>
            </a:extLst>
          </p:cNvPr>
          <p:cNvSpPr txBox="1"/>
          <p:nvPr/>
        </p:nvSpPr>
        <p:spPr>
          <a:xfrm>
            <a:off x="921567" y="6606580"/>
            <a:ext cx="1086766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78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5034C4"/>
                </a:solidFill>
                <a:latin typeface="Corbel" panose="020B0503020204020204" pitchFamily="34" charset="0"/>
              </a:rPr>
              <a:t>Dataset: </a:t>
            </a:r>
            <a:r>
              <a:rPr lang="en-US" sz="3200" dirty="0">
                <a:latin typeface="Corbel" panose="020B0503020204020204" pitchFamily="34" charset="0"/>
              </a:rPr>
              <a:t>Dataset from Kaggle was utilized. </a:t>
            </a:r>
          </a:p>
          <a:p>
            <a:pPr>
              <a:lnSpc>
                <a:spcPts val="3780"/>
              </a:lnSpc>
            </a:pPr>
            <a:endParaRPr lang="en-US" sz="3200" dirty="0">
              <a:latin typeface="Corbel" panose="020B0503020204020204" pitchFamily="34" charset="0"/>
            </a:endParaRPr>
          </a:p>
          <a:p>
            <a:pPr marL="457200" indent="-457200">
              <a:lnSpc>
                <a:spcPts val="378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5034C4"/>
                </a:solidFill>
                <a:latin typeface="Corbel" panose="020B0503020204020204" pitchFamily="34" charset="0"/>
              </a:rPr>
              <a:t>Audience: </a:t>
            </a:r>
            <a:r>
              <a:rPr lang="en-US" sz="3200" dirty="0">
                <a:latin typeface="Corbel" panose="020B0503020204020204" pitchFamily="34" charset="0"/>
              </a:rPr>
              <a:t>Bank Personnel</a:t>
            </a:r>
            <a:endParaRPr lang="en-US" sz="2800" dirty="0">
              <a:latin typeface="DM Sans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484D803B-EB10-E346-7D69-0C224DDF7FC5}"/>
              </a:ext>
            </a:extLst>
          </p:cNvPr>
          <p:cNvSpPr/>
          <p:nvPr/>
        </p:nvSpPr>
        <p:spPr>
          <a:xfrm>
            <a:off x="12710796" y="2618619"/>
            <a:ext cx="4297669" cy="5049762"/>
          </a:xfrm>
          <a:custGeom>
            <a:avLst/>
            <a:gdLst/>
            <a:ahLst/>
            <a:cxnLst/>
            <a:rect l="l" t="t" r="r" b="b"/>
            <a:pathLst>
              <a:path w="4297669" h="5049762">
                <a:moveTo>
                  <a:pt x="0" y="0"/>
                </a:moveTo>
                <a:lnTo>
                  <a:pt x="4297669" y="0"/>
                </a:lnTo>
                <a:lnTo>
                  <a:pt x="4297669" y="5049761"/>
                </a:lnTo>
                <a:lnTo>
                  <a:pt x="0" y="50497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66369" y="559822"/>
            <a:ext cx="7714898" cy="3315684"/>
            <a:chOff x="-1" y="-47625"/>
            <a:chExt cx="10286530" cy="4420913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10286529" cy="605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3200" u="sng" dirty="0">
                  <a:solidFill>
                    <a:srgbClr val="5034C4"/>
                  </a:solidFill>
                  <a:latin typeface="DM Sans Bold"/>
                </a:rPr>
                <a:t>Understanding and Preprocessing: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658595"/>
              <a:ext cx="10286529" cy="3714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Understand, tidy and transform data </a:t>
              </a:r>
            </a:p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Addressed missing values.</a:t>
              </a:r>
            </a:p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Initial dataset: 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307,511 rows and 122 columns</a:t>
              </a:r>
              <a:endPara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endParaRPr>
            </a:p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After Preprocessing: 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307466 rows and 60 columns </a:t>
              </a:r>
            </a:p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Outlier Analysis</a:t>
              </a:r>
            </a:p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66372" y="4024520"/>
            <a:ext cx="7714897" cy="1039061"/>
            <a:chOff x="0" y="-47625"/>
            <a:chExt cx="10286529" cy="1385415"/>
          </a:xfrm>
        </p:grpSpPr>
        <p:sp>
          <p:nvSpPr>
            <p:cNvPr id="6" name="TextBox 6"/>
            <p:cNvSpPr txBox="1"/>
            <p:nvPr/>
          </p:nvSpPr>
          <p:spPr>
            <a:xfrm>
              <a:off x="0" y="-47625"/>
              <a:ext cx="10286529" cy="570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endParaRPr lang="en-US" sz="2499" u="sng" dirty="0">
                <a:solidFill>
                  <a:srgbClr val="5034C4"/>
                </a:solidFill>
                <a:latin typeface="DM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32779"/>
              <a:ext cx="10286529" cy="505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endParaRPr lang="en-US" sz="2200" dirty="0">
                <a:solidFill>
                  <a:srgbClr val="5034C4"/>
                </a:solidFill>
                <a:latin typeface="DM San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266372" y="7822939"/>
            <a:ext cx="7714897" cy="378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endParaRPr lang="en-US" sz="2200" dirty="0">
              <a:solidFill>
                <a:srgbClr val="5034C4"/>
              </a:solidFill>
              <a:latin typeface="DM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55525" y="759402"/>
            <a:ext cx="6914997" cy="8229600"/>
            <a:chOff x="0" y="0"/>
            <a:chExt cx="1821234" cy="21674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21234" cy="2167467"/>
            </a:xfrm>
            <a:custGeom>
              <a:avLst/>
              <a:gdLst/>
              <a:ahLst/>
              <a:cxnLst/>
              <a:rect l="l" t="t" r="r" b="b"/>
              <a:pathLst>
                <a:path w="1821234" h="2167467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33311" y="1683333"/>
            <a:ext cx="5559426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5500" dirty="0">
                <a:solidFill>
                  <a:srgbClr val="5034C4"/>
                </a:solidFill>
                <a:latin typeface="DM Sans Bold"/>
              </a:rPr>
              <a:t>Research Methodology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11540" y="5466676"/>
            <a:ext cx="5559426" cy="3496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5"/>
              </a:lnSpc>
            </a:pPr>
            <a:r>
              <a:rPr lang="en-US" sz="3200" dirty="0">
                <a:solidFill>
                  <a:srgbClr val="7AC7CF"/>
                </a:solidFill>
                <a:latin typeface="DM Sans Bold"/>
              </a:rPr>
              <a:t>01</a:t>
            </a:r>
            <a:r>
              <a:rPr lang="en-US" sz="1200" dirty="0"/>
              <a:t>            </a:t>
            </a:r>
            <a:r>
              <a:rPr lang="en-US" sz="3200" dirty="0">
                <a:solidFill>
                  <a:srgbClr val="5034C4"/>
                </a:solidFill>
                <a:latin typeface="DM Sans"/>
              </a:rPr>
              <a:t>What are the important factors that help determine whether a customer will default?</a:t>
            </a:r>
          </a:p>
          <a:p>
            <a:pPr>
              <a:lnSpc>
                <a:spcPts val="3395"/>
              </a:lnSpc>
            </a:pPr>
            <a:endParaRPr lang="en-US" sz="3200" dirty="0">
              <a:solidFill>
                <a:srgbClr val="5034C4"/>
              </a:solidFill>
              <a:latin typeface="DM Sans"/>
            </a:endParaRPr>
          </a:p>
          <a:p>
            <a:pPr>
              <a:lnSpc>
                <a:spcPts val="3395"/>
              </a:lnSpc>
            </a:pPr>
            <a:r>
              <a:rPr lang="en-US" sz="3200" dirty="0">
                <a:solidFill>
                  <a:srgbClr val="7AC7CF"/>
                </a:solidFill>
                <a:latin typeface="DM Sans Bold"/>
              </a:rPr>
              <a:t>02    </a:t>
            </a:r>
            <a:r>
              <a:rPr lang="en-US" sz="3200" dirty="0">
                <a:solidFill>
                  <a:srgbClr val="5034C4"/>
                </a:solidFill>
                <a:latin typeface="DM Sans"/>
              </a:rPr>
              <a:t>Whether the person has ability to Repay the Loan or not?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3D332F89-0B2D-5F92-5C45-6F0D702BA055}"/>
              </a:ext>
            </a:extLst>
          </p:cNvPr>
          <p:cNvGrpSpPr/>
          <p:nvPr/>
        </p:nvGrpSpPr>
        <p:grpSpPr>
          <a:xfrm>
            <a:off x="9233713" y="3650059"/>
            <a:ext cx="8417473" cy="1458597"/>
            <a:chOff x="0" y="-47625"/>
            <a:chExt cx="11223297" cy="194479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74E898C5-7B39-7131-1BBC-D8A806D82E3B}"/>
                </a:ext>
              </a:extLst>
            </p:cNvPr>
            <p:cNvSpPr txBox="1"/>
            <p:nvPr/>
          </p:nvSpPr>
          <p:spPr>
            <a:xfrm>
              <a:off x="0" y="-47625"/>
              <a:ext cx="10286529" cy="605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3200" u="sng" dirty="0">
                  <a:solidFill>
                    <a:srgbClr val="5034C4"/>
                  </a:solidFill>
                  <a:latin typeface="DM Sans Bold"/>
                </a:rPr>
                <a:t>Exploratory Data Analysis (EDA):</a:t>
              </a:r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44795A8-AC0B-0283-3A7C-24745C31BB8E}"/>
                </a:ext>
              </a:extLst>
            </p:cNvPr>
            <p:cNvSpPr txBox="1"/>
            <p:nvPr/>
          </p:nvSpPr>
          <p:spPr>
            <a:xfrm>
              <a:off x="0" y="832778"/>
              <a:ext cx="11223297" cy="10643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Conducted univariate and bivariate analyses.</a:t>
              </a:r>
            </a:p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Drawn correlations using graphs and statistics.</a:t>
              </a:r>
            </a:p>
          </p:txBody>
        </p:sp>
      </p:grpSp>
      <p:grpSp>
        <p:nvGrpSpPr>
          <p:cNvPr id="19" name="Group 2">
            <a:extLst>
              <a:ext uri="{FF2B5EF4-FFF2-40B4-BE49-F238E27FC236}">
                <a16:creationId xmlns:a16="http://schemas.microsoft.com/office/drawing/2014/main" id="{DCEFB4D5-D49D-5F71-191C-2DE93B4DFC50}"/>
              </a:ext>
            </a:extLst>
          </p:cNvPr>
          <p:cNvGrpSpPr/>
          <p:nvPr/>
        </p:nvGrpSpPr>
        <p:grpSpPr>
          <a:xfrm>
            <a:off x="9260926" y="5449009"/>
            <a:ext cx="8417474" cy="1856142"/>
            <a:chOff x="0" y="-47625"/>
            <a:chExt cx="11223298" cy="2474857"/>
          </a:xfrm>
        </p:grpSpPr>
        <p:sp>
          <p:nvSpPr>
            <p:cNvPr id="20" name="TextBox 3">
              <a:extLst>
                <a:ext uri="{FF2B5EF4-FFF2-40B4-BE49-F238E27FC236}">
                  <a16:creationId xmlns:a16="http://schemas.microsoft.com/office/drawing/2014/main" id="{FA9A99D5-3B4B-E7ED-7CD0-8F96F7894B95}"/>
                </a:ext>
              </a:extLst>
            </p:cNvPr>
            <p:cNvSpPr txBox="1"/>
            <p:nvPr/>
          </p:nvSpPr>
          <p:spPr>
            <a:xfrm>
              <a:off x="0" y="-47625"/>
              <a:ext cx="10286529" cy="605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3200" u="sng" dirty="0">
                  <a:solidFill>
                    <a:srgbClr val="5034C4"/>
                  </a:solidFill>
                  <a:latin typeface="DM Sans Bold"/>
                </a:rPr>
                <a:t>Prediction Models:</a:t>
              </a:r>
            </a:p>
          </p:txBody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C633CF15-C0F5-106D-9259-73453683BA5C}"/>
                </a:ext>
              </a:extLst>
            </p:cNvPr>
            <p:cNvSpPr txBox="1"/>
            <p:nvPr/>
          </p:nvSpPr>
          <p:spPr>
            <a:xfrm>
              <a:off x="0" y="832778"/>
              <a:ext cx="11223298" cy="15944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Created Classification models based on identified parameters.</a:t>
              </a:r>
            </a:p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 Split the dataset into training and testing sets.</a:t>
              </a:r>
            </a:p>
          </p:txBody>
        </p:sp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1426BD94-2764-10FC-5CA7-9DF8245E8F6B}"/>
              </a:ext>
            </a:extLst>
          </p:cNvPr>
          <p:cNvGrpSpPr/>
          <p:nvPr/>
        </p:nvGrpSpPr>
        <p:grpSpPr>
          <a:xfrm>
            <a:off x="9154886" y="7978639"/>
            <a:ext cx="7714897" cy="1856142"/>
            <a:chOff x="0" y="-47625"/>
            <a:chExt cx="10286529" cy="2474857"/>
          </a:xfrm>
        </p:grpSpPr>
        <p:sp>
          <p:nvSpPr>
            <p:cNvPr id="23" name="TextBox 3">
              <a:extLst>
                <a:ext uri="{FF2B5EF4-FFF2-40B4-BE49-F238E27FC236}">
                  <a16:creationId xmlns:a16="http://schemas.microsoft.com/office/drawing/2014/main" id="{9D508048-9919-9D4A-8D4C-93D1D98223BA}"/>
                </a:ext>
              </a:extLst>
            </p:cNvPr>
            <p:cNvSpPr txBox="1"/>
            <p:nvPr/>
          </p:nvSpPr>
          <p:spPr>
            <a:xfrm>
              <a:off x="0" y="-47625"/>
              <a:ext cx="10286529" cy="605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3200" u="sng" dirty="0">
                  <a:solidFill>
                    <a:srgbClr val="5034C4"/>
                  </a:solidFill>
                  <a:latin typeface="DM Sans Bold"/>
                </a:rPr>
                <a:t>Model Evaluation and Selection:</a:t>
              </a:r>
            </a:p>
          </p:txBody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16968C99-FAEA-CBB3-91DF-2EC21245E605}"/>
                </a:ext>
              </a:extLst>
            </p:cNvPr>
            <p:cNvSpPr txBox="1"/>
            <p:nvPr/>
          </p:nvSpPr>
          <p:spPr>
            <a:xfrm>
              <a:off x="0" y="832778"/>
              <a:ext cx="10286529" cy="15944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Computed accuracy and precision.</a:t>
              </a:r>
            </a:p>
            <a:p>
              <a:pPr marL="457200" indent="-457200">
                <a:lnSpc>
                  <a:spcPts val="307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Analyzed performance metrics to choose the best model.</a:t>
              </a:r>
            </a:p>
          </p:txBody>
        </p:sp>
      </p:grpSp>
      <p:sp>
        <p:nvSpPr>
          <p:cNvPr id="25" name="Rectangle 1">
            <a:extLst>
              <a:ext uri="{FF2B5EF4-FFF2-40B4-BE49-F238E27FC236}">
                <a16:creationId xmlns:a16="http://schemas.microsoft.com/office/drawing/2014/main" id="{917C7C57-0A4E-8F83-F5E2-C74D037D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025"/>
            <a:ext cx="65" cy="3731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564234" y="-380505"/>
            <a:ext cx="2741457" cy="2065483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4034964" y="0"/>
            <a:ext cx="4253036" cy="2221255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64516" y="9173251"/>
            <a:ext cx="2241769" cy="111374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406120" y="9679714"/>
            <a:ext cx="1222354" cy="607286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2BCA7BE7-98C4-3432-B428-863981DCA6E3}"/>
              </a:ext>
            </a:extLst>
          </p:cNvPr>
          <p:cNvSpPr txBox="1"/>
          <p:nvPr/>
        </p:nvSpPr>
        <p:spPr>
          <a:xfrm>
            <a:off x="6691220" y="333058"/>
            <a:ext cx="10546591" cy="97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5400" dirty="0">
                <a:solidFill>
                  <a:srgbClr val="5034C4"/>
                </a:solidFill>
                <a:latin typeface="DM Sans Bold"/>
              </a:rPr>
              <a:t>Outlier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8D74F-E084-D291-F8AE-B0B8437F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8813"/>
            <a:ext cx="6110999" cy="5705475"/>
          </a:xfrm>
          <a:prstGeom prst="rect">
            <a:avLst/>
          </a:prstGeom>
        </p:spPr>
      </p:pic>
      <p:sp>
        <p:nvSpPr>
          <p:cNvPr id="5" name="TextBox 21">
            <a:extLst>
              <a:ext uri="{FF2B5EF4-FFF2-40B4-BE49-F238E27FC236}">
                <a16:creationId xmlns:a16="http://schemas.microsoft.com/office/drawing/2014/main" id="{727AAEF8-67FF-2EE9-7264-E0F4C19E85BF}"/>
              </a:ext>
            </a:extLst>
          </p:cNvPr>
          <p:cNvSpPr txBox="1"/>
          <p:nvPr/>
        </p:nvSpPr>
        <p:spPr>
          <a:xfrm>
            <a:off x="457200" y="7971968"/>
            <a:ext cx="5867400" cy="1195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Client's age seems to have no outliers at all. No imputation or treatment required.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3725B3-452B-E58A-0F7C-82BD692F2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859" y="2026759"/>
            <a:ext cx="6224282" cy="5705475"/>
          </a:xfrm>
          <a:prstGeom prst="rect">
            <a:avLst/>
          </a:prstGeom>
        </p:spPr>
      </p:pic>
      <p:sp>
        <p:nvSpPr>
          <p:cNvPr id="9" name="TextBox 21">
            <a:extLst>
              <a:ext uri="{FF2B5EF4-FFF2-40B4-BE49-F238E27FC236}">
                <a16:creationId xmlns:a16="http://schemas.microsoft.com/office/drawing/2014/main" id="{43D07AFE-09FE-6AC1-2D85-6A0B7127FDCC}"/>
              </a:ext>
            </a:extLst>
          </p:cNvPr>
          <p:cNvSpPr txBox="1"/>
          <p:nvPr/>
        </p:nvSpPr>
        <p:spPr>
          <a:xfrm>
            <a:off x="6684555" y="7777273"/>
            <a:ext cx="5514944" cy="1593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AMT_INCOME_TOTAL(Income of the client) shows that some of the applicants have very high income as compared to others.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F1F6A0BA-506F-D687-DC64-A2B78B8599DE}"/>
              </a:ext>
            </a:extLst>
          </p:cNvPr>
          <p:cNvSpPr txBox="1"/>
          <p:nvPr/>
        </p:nvSpPr>
        <p:spPr>
          <a:xfrm>
            <a:off x="12896675" y="7677328"/>
            <a:ext cx="5138835" cy="1990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AMT_CREDIT has outliers, expected due to varying loan amounts based on eligibility. Many applications fall in the lower range, below 5 lakhs.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A6833F-8D18-6F03-37F5-BA4D6ADAC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0368" y="2026759"/>
            <a:ext cx="6364975" cy="56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2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131679"/>
            <a:ext cx="4940981" cy="5403804"/>
            <a:chOff x="0" y="0"/>
            <a:chExt cx="1301328" cy="14232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1328" cy="1423224"/>
            </a:xfrm>
            <a:custGeom>
              <a:avLst/>
              <a:gdLst/>
              <a:ahLst/>
              <a:cxnLst/>
              <a:rect l="l" t="t" r="r" b="b"/>
              <a:pathLst>
                <a:path w="1301328" h="1423224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99379" y="3131679"/>
            <a:ext cx="4940981" cy="5403804"/>
            <a:chOff x="0" y="0"/>
            <a:chExt cx="1301328" cy="14232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01328" cy="1423224"/>
            </a:xfrm>
            <a:custGeom>
              <a:avLst/>
              <a:gdLst/>
              <a:ahLst/>
              <a:cxnLst/>
              <a:rect l="l" t="t" r="r" b="b"/>
              <a:pathLst>
                <a:path w="1301328" h="1423224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76504" y="3333652"/>
            <a:ext cx="3926088" cy="2147279"/>
            <a:chOff x="0" y="-1449374"/>
            <a:chExt cx="5234784" cy="2863038"/>
          </a:xfrm>
        </p:grpSpPr>
        <p:sp>
          <p:nvSpPr>
            <p:cNvPr id="9" name="TextBox 9"/>
            <p:cNvSpPr txBox="1"/>
            <p:nvPr/>
          </p:nvSpPr>
          <p:spPr>
            <a:xfrm>
              <a:off x="254795" y="-1449374"/>
              <a:ext cx="4979989" cy="570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dirty="0">
                  <a:solidFill>
                    <a:srgbClr val="5034C4"/>
                  </a:solidFill>
                  <a:latin typeface="DM Sans Bold"/>
                </a:rPr>
                <a:t>BIVARIATE ANALYSIS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08653"/>
              <a:ext cx="4979989" cy="505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endParaRPr lang="en-US" sz="2200" dirty="0">
                <a:solidFill>
                  <a:srgbClr val="5034C4"/>
                </a:solidFill>
                <a:latin typeface="DM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70058" y="3131679"/>
            <a:ext cx="4940981" cy="5403804"/>
            <a:chOff x="0" y="0"/>
            <a:chExt cx="1301328" cy="142322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01328" cy="1423224"/>
            </a:xfrm>
            <a:custGeom>
              <a:avLst/>
              <a:gdLst/>
              <a:ahLst/>
              <a:cxnLst/>
              <a:rect l="l" t="t" r="r" b="b"/>
              <a:pathLst>
                <a:path w="1301328" h="1423224">
                  <a:moveTo>
                    <a:pt x="70510" y="0"/>
                  </a:moveTo>
                  <a:lnTo>
                    <a:pt x="1230819" y="0"/>
                  </a:lnTo>
                  <a:cubicBezTo>
                    <a:pt x="1249519" y="0"/>
                    <a:pt x="1267453" y="7429"/>
                    <a:pt x="1280676" y="20652"/>
                  </a:cubicBezTo>
                  <a:cubicBezTo>
                    <a:pt x="1293900" y="33875"/>
                    <a:pt x="1301328" y="51809"/>
                    <a:pt x="1301328" y="70510"/>
                  </a:cubicBezTo>
                  <a:lnTo>
                    <a:pt x="1301328" y="1352715"/>
                  </a:lnTo>
                  <a:cubicBezTo>
                    <a:pt x="1301328" y="1371415"/>
                    <a:pt x="1293900" y="1389349"/>
                    <a:pt x="1280676" y="1402573"/>
                  </a:cubicBezTo>
                  <a:cubicBezTo>
                    <a:pt x="1267453" y="1415796"/>
                    <a:pt x="1249519" y="1423224"/>
                    <a:pt x="1230819" y="1423224"/>
                  </a:cubicBezTo>
                  <a:lnTo>
                    <a:pt x="70510" y="1423224"/>
                  </a:lnTo>
                  <a:cubicBezTo>
                    <a:pt x="51809" y="1423224"/>
                    <a:pt x="33875" y="1415796"/>
                    <a:pt x="20652" y="1402573"/>
                  </a:cubicBezTo>
                  <a:cubicBezTo>
                    <a:pt x="7429" y="1389349"/>
                    <a:pt x="0" y="1371415"/>
                    <a:pt x="0" y="1352715"/>
                  </a:cubicBezTo>
                  <a:lnTo>
                    <a:pt x="0" y="70510"/>
                  </a:lnTo>
                  <a:cubicBezTo>
                    <a:pt x="0" y="51809"/>
                    <a:pt x="7429" y="33875"/>
                    <a:pt x="20652" y="20652"/>
                  </a:cubicBezTo>
                  <a:cubicBezTo>
                    <a:pt x="33875" y="7429"/>
                    <a:pt x="51809" y="0"/>
                    <a:pt x="70510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01328" cy="14613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183074" y="3323328"/>
            <a:ext cx="5314947" cy="2097981"/>
            <a:chOff x="-575184" y="-1365946"/>
            <a:chExt cx="7086595" cy="2797307"/>
          </a:xfrm>
        </p:grpSpPr>
        <p:sp>
          <p:nvSpPr>
            <p:cNvPr id="16" name="TextBox 16"/>
            <p:cNvSpPr txBox="1"/>
            <p:nvPr/>
          </p:nvSpPr>
          <p:spPr>
            <a:xfrm>
              <a:off x="-575184" y="-1365946"/>
              <a:ext cx="7086595" cy="11693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5034C4"/>
                  </a:solidFill>
                  <a:latin typeface="DM Sans Bold"/>
                </a:rPr>
                <a:t>CORRELATION MATRIX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 dirty="0">
                  <a:solidFill>
                    <a:srgbClr val="5034C4"/>
                  </a:solidFill>
                  <a:latin typeface="DM Sans Bold"/>
                </a:rPr>
                <a:t>INSIGHTS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08654"/>
              <a:ext cx="4979989" cy="5227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19"/>
                </a:lnSpc>
              </a:pPr>
              <a:endParaRPr lang="en-US" sz="2300" dirty="0">
                <a:solidFill>
                  <a:srgbClr val="5034C4"/>
                </a:solidFill>
                <a:latin typeface="DM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31694" y="3347987"/>
            <a:ext cx="4106100" cy="3063626"/>
            <a:chOff x="26939" y="-1430260"/>
            <a:chExt cx="5474800" cy="4084834"/>
          </a:xfrm>
        </p:grpSpPr>
        <p:sp>
          <p:nvSpPr>
            <p:cNvPr id="20" name="TextBox 20"/>
            <p:cNvSpPr txBox="1"/>
            <p:nvPr/>
          </p:nvSpPr>
          <p:spPr>
            <a:xfrm>
              <a:off x="213507" y="-1430260"/>
              <a:ext cx="4979989" cy="570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dirty="0">
                  <a:solidFill>
                    <a:srgbClr val="5034C4"/>
                  </a:solidFill>
                  <a:latin typeface="DM Sans Bold"/>
                </a:rPr>
                <a:t>UNIVARIATE ANAYSIS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6939" y="1"/>
              <a:ext cx="5474800" cy="26545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079"/>
                </a:lnSpc>
              </a:pPr>
              <a:r>
                <a:rPr lang="en-US" sz="2800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Best customers: Females aged between 30-40,  married, with a house and secondary education.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28700" y="1028700"/>
            <a:ext cx="1365365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dirty="0">
                <a:solidFill>
                  <a:srgbClr val="5034C4"/>
                </a:solidFill>
                <a:latin typeface="DM Sans Bold"/>
              </a:rPr>
              <a:t>Exploratory Data Analysis </a:t>
            </a: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C22C4894-3FD9-A2B8-F274-FDACE9DBA483}"/>
              </a:ext>
            </a:extLst>
          </p:cNvPr>
          <p:cNvSpPr txBox="1"/>
          <p:nvPr/>
        </p:nvSpPr>
        <p:spPr>
          <a:xfrm>
            <a:off x="6884908" y="4159338"/>
            <a:ext cx="4518184" cy="4376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Majority on-time payments: Females and age 30-40.</a:t>
            </a:r>
          </a:p>
          <a:p>
            <a:pPr marL="457200" indent="-4572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Good payers: Lower credit, low income, working group.</a:t>
            </a:r>
          </a:p>
          <a:p>
            <a:pPr marL="457200" indent="-4572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Strong Correlation: Marital status, education, and housing impact payment likelihood.</a:t>
            </a: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D7C33FFA-E9A7-F3F6-CA63-2E81CC5D80B3}"/>
              </a:ext>
            </a:extLst>
          </p:cNvPr>
          <p:cNvSpPr txBox="1"/>
          <p:nvPr/>
        </p:nvSpPr>
        <p:spPr>
          <a:xfrm>
            <a:off x="12550633" y="4282006"/>
            <a:ext cx="4518184" cy="3581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On-time payers get higher credit and better rates.</a:t>
            </a:r>
          </a:p>
          <a:p>
            <a:pPr marL="457200" indent="-457200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People with Higher education had larger credit and made timely payments; secondary education faced challenges.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D4D65-C05D-64B6-492E-118BA09F70E2}"/>
              </a:ext>
            </a:extLst>
          </p:cNvPr>
          <p:cNvSpPr txBox="1"/>
          <p:nvPr/>
        </p:nvSpPr>
        <p:spPr>
          <a:xfrm>
            <a:off x="1787949" y="8871793"/>
            <a:ext cx="150685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130A6C"/>
                </a:solidFill>
                <a:latin typeface="DM Sans"/>
              </a:rPr>
              <a:t>Age, Gender, Income Type, Education, Housing, Income Amount, Credit Amount, Marital Status And Credit Rate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69428" y="3779209"/>
            <a:ext cx="246171" cy="24617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AC7C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61883" y="5166427"/>
            <a:ext cx="246171" cy="24617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AC7C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69428" y="6553645"/>
            <a:ext cx="246171" cy="24617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AC7C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472748" y="3658113"/>
            <a:ext cx="8186851" cy="3478885"/>
            <a:chOff x="-14515" y="-47625"/>
            <a:chExt cx="8883801" cy="328527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47625"/>
              <a:ext cx="8869286" cy="59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3200" dirty="0">
                  <a:solidFill>
                    <a:schemeClr val="bg1"/>
                  </a:solidFill>
                  <a:latin typeface="DM Sans"/>
                </a:rPr>
                <a:t>Logistic Regression (LR)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308736"/>
              <a:ext cx="8869286" cy="59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3200" dirty="0">
                  <a:solidFill>
                    <a:schemeClr val="bg1"/>
                  </a:solidFill>
                  <a:latin typeface="DM Sans"/>
                </a:rPr>
                <a:t>Decision Tree (DT) Classification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14515" y="2645265"/>
              <a:ext cx="8869286" cy="592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3200" dirty="0">
                  <a:solidFill>
                    <a:schemeClr val="bg1"/>
                  </a:solidFill>
                  <a:latin typeface="DM Sans"/>
                </a:rPr>
                <a:t>Naive Bayes (NB)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142998" y="2921031"/>
            <a:ext cx="7161969" cy="196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 dirty="0">
                <a:solidFill>
                  <a:srgbClr val="5034C4"/>
                </a:solidFill>
                <a:latin typeface="DM Sans Bold"/>
              </a:rPr>
              <a:t>Classification Models</a:t>
            </a: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40279F6-79C0-A709-DDE3-75F9ECFD088E}"/>
              </a:ext>
            </a:extLst>
          </p:cNvPr>
          <p:cNvSpPr/>
          <p:nvPr/>
        </p:nvSpPr>
        <p:spPr>
          <a:xfrm>
            <a:off x="2278337" y="5143500"/>
            <a:ext cx="4565659" cy="4114800"/>
          </a:xfrm>
          <a:custGeom>
            <a:avLst/>
            <a:gdLst/>
            <a:ahLst/>
            <a:cxnLst/>
            <a:rect l="l" t="t" r="r" b="b"/>
            <a:pathLst>
              <a:path w="4565659" h="4114800">
                <a:moveTo>
                  <a:pt x="0" y="0"/>
                </a:moveTo>
                <a:lnTo>
                  <a:pt x="4565659" y="0"/>
                </a:lnTo>
                <a:lnTo>
                  <a:pt x="45656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3577" y="304800"/>
            <a:ext cx="9186705" cy="9677400"/>
            <a:chOff x="0" y="0"/>
            <a:chExt cx="3107602" cy="27214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07602" cy="2721429"/>
            </a:xfrm>
            <a:custGeom>
              <a:avLst/>
              <a:gdLst/>
              <a:ahLst/>
              <a:cxnLst/>
              <a:rect l="l" t="t" r="r" b="b"/>
              <a:pathLst>
                <a:path w="3107602" h="2721429">
                  <a:moveTo>
                    <a:pt x="2983142" y="2721429"/>
                  </a:moveTo>
                  <a:lnTo>
                    <a:pt x="124460" y="2721429"/>
                  </a:lnTo>
                  <a:cubicBezTo>
                    <a:pt x="55880" y="2721429"/>
                    <a:pt x="0" y="2665549"/>
                    <a:pt x="0" y="25969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83142" y="0"/>
                  </a:lnTo>
                  <a:cubicBezTo>
                    <a:pt x="3051722" y="0"/>
                    <a:pt x="3107602" y="55880"/>
                    <a:pt x="3107602" y="124460"/>
                  </a:cubicBezTo>
                  <a:lnTo>
                    <a:pt x="3107602" y="2596969"/>
                  </a:lnTo>
                  <a:cubicBezTo>
                    <a:pt x="3107602" y="2665549"/>
                    <a:pt x="3051722" y="2721429"/>
                    <a:pt x="2983142" y="2721429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94047" y="1556985"/>
            <a:ext cx="8398471" cy="7173030"/>
            <a:chOff x="-824472" y="217215"/>
            <a:chExt cx="11197965" cy="9564041"/>
          </a:xfrm>
        </p:grpSpPr>
        <p:sp>
          <p:nvSpPr>
            <p:cNvPr id="5" name="TextBox 5"/>
            <p:cNvSpPr txBox="1"/>
            <p:nvPr/>
          </p:nvSpPr>
          <p:spPr>
            <a:xfrm>
              <a:off x="-824472" y="217215"/>
              <a:ext cx="11197965" cy="11864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699"/>
                </a:lnSpc>
              </a:pPr>
              <a:r>
                <a:rPr lang="en-US" sz="6699" spc="-66" dirty="0">
                  <a:solidFill>
                    <a:srgbClr val="5034C4"/>
                  </a:solidFill>
                  <a:latin typeface="DM Sans Bold"/>
                </a:rPr>
                <a:t>Logistic Regression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795444" y="1592859"/>
              <a:ext cx="10437446" cy="81883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 b="1" dirty="0">
                  <a:solidFill>
                    <a:srgbClr val="5034C4"/>
                  </a:solidFill>
                  <a:latin typeface="DM Sans"/>
                </a:rPr>
                <a:t>Analysis:</a:t>
              </a:r>
            </a:p>
            <a:p>
              <a:pPr>
                <a:lnSpc>
                  <a:spcPts val="3749"/>
                </a:lnSpc>
              </a:pPr>
              <a:endParaRPr lang="en-US" sz="2499" b="1" dirty="0">
                <a:solidFill>
                  <a:srgbClr val="5034C4"/>
                </a:solidFill>
                <a:latin typeface="DM Sans"/>
              </a:endParaRP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Performs well in predicting non-default cases (class 0) with high precision (96%) and reasonable recall (69%).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Struggles in predicting default cases (class 1) similar to Naive Bayes, with low precision (16%) and moderate recall (67%).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High F1 score for class 0, indicating a good balance between precision and recall.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Lower F1 score for class 1 highlights challenges in achieving a balanced trade-off between precision and recall for default cases.</a:t>
              </a:r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829D379-DBAF-BD7E-8BAC-6DE42E02B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17286"/>
              </p:ext>
            </p:extLst>
          </p:nvPr>
        </p:nvGraphicFramePr>
        <p:xfrm>
          <a:off x="9691630" y="403492"/>
          <a:ext cx="6781800" cy="2712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303529431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253978966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748772234"/>
                    </a:ext>
                  </a:extLst>
                </a:gridCol>
              </a:tblGrid>
              <a:tr h="5181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0904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3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58338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26455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4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8761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5EFDC46-4F60-A029-5AD8-474B70D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07279"/>
              </p:ext>
            </p:extLst>
          </p:nvPr>
        </p:nvGraphicFramePr>
        <p:xfrm>
          <a:off x="9093754" y="3350006"/>
          <a:ext cx="824635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1423">
                  <a:extLst>
                    <a:ext uri="{9D8B030D-6E8A-4147-A177-3AD203B41FA5}">
                      <a16:colId xmlns:a16="http://schemas.microsoft.com/office/drawing/2014/main" val="3035294310"/>
                    </a:ext>
                  </a:extLst>
                </a:gridCol>
                <a:gridCol w="2397117">
                  <a:extLst>
                    <a:ext uri="{9D8B030D-6E8A-4147-A177-3AD203B41FA5}">
                      <a16:colId xmlns:a16="http://schemas.microsoft.com/office/drawing/2014/main" val="3253978966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3748772234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4293194564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3971984225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Performance by output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3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4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8761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5B2844F-B3D0-5028-03BF-52E332EA4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53830"/>
              </p:ext>
            </p:extLst>
          </p:nvPr>
        </p:nvGraphicFramePr>
        <p:xfrm>
          <a:off x="10359430" y="6012154"/>
          <a:ext cx="6201648" cy="3230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00824">
                  <a:extLst>
                    <a:ext uri="{9D8B030D-6E8A-4147-A177-3AD203B41FA5}">
                      <a16:colId xmlns:a16="http://schemas.microsoft.com/office/drawing/2014/main" val="3035294310"/>
                    </a:ext>
                  </a:extLst>
                </a:gridCol>
                <a:gridCol w="3100824">
                  <a:extLst>
                    <a:ext uri="{9D8B030D-6E8A-4147-A177-3AD203B41FA5}">
                      <a16:colId xmlns:a16="http://schemas.microsoft.com/office/drawing/2014/main" val="3253978966"/>
                    </a:ext>
                  </a:extLst>
                </a:gridCol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3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Macro-precision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4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Macro-Recall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8761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Macro-F1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781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ROC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74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3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23577" y="304800"/>
            <a:ext cx="9186705" cy="9677400"/>
            <a:chOff x="0" y="0"/>
            <a:chExt cx="3107602" cy="27214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07602" cy="2721429"/>
            </a:xfrm>
            <a:custGeom>
              <a:avLst/>
              <a:gdLst/>
              <a:ahLst/>
              <a:cxnLst/>
              <a:rect l="l" t="t" r="r" b="b"/>
              <a:pathLst>
                <a:path w="3107602" h="2721429">
                  <a:moveTo>
                    <a:pt x="2983142" y="2721429"/>
                  </a:moveTo>
                  <a:lnTo>
                    <a:pt x="124460" y="2721429"/>
                  </a:lnTo>
                  <a:cubicBezTo>
                    <a:pt x="55880" y="2721429"/>
                    <a:pt x="0" y="2665549"/>
                    <a:pt x="0" y="25969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83142" y="0"/>
                  </a:lnTo>
                  <a:cubicBezTo>
                    <a:pt x="3051722" y="0"/>
                    <a:pt x="3107602" y="55880"/>
                    <a:pt x="3107602" y="124460"/>
                  </a:cubicBezTo>
                  <a:lnTo>
                    <a:pt x="3107602" y="2596969"/>
                  </a:lnTo>
                  <a:cubicBezTo>
                    <a:pt x="3107602" y="2665549"/>
                    <a:pt x="3051722" y="2721429"/>
                    <a:pt x="2983142" y="2721429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35550" y="1600937"/>
            <a:ext cx="7933737" cy="7085126"/>
            <a:chOff x="-106618" y="-547746"/>
            <a:chExt cx="10578318" cy="9446835"/>
          </a:xfrm>
        </p:grpSpPr>
        <p:sp>
          <p:nvSpPr>
            <p:cNvPr id="5" name="TextBox 5"/>
            <p:cNvSpPr txBox="1"/>
            <p:nvPr/>
          </p:nvSpPr>
          <p:spPr>
            <a:xfrm>
              <a:off x="-106618" y="-547746"/>
              <a:ext cx="8432800" cy="23320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699"/>
                </a:lnSpc>
              </a:pPr>
              <a:r>
                <a:rPr lang="en-US" sz="6699" spc="-66" dirty="0">
                  <a:solidFill>
                    <a:srgbClr val="5034C4"/>
                  </a:solidFill>
                  <a:latin typeface="DM Sans Bold"/>
                </a:rPr>
                <a:t>Decision Tree  Classification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106618" y="1975997"/>
              <a:ext cx="10578318" cy="69230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749"/>
                </a:lnSpc>
              </a:pPr>
              <a:r>
                <a:rPr lang="en-US" sz="2499" b="1" dirty="0">
                  <a:solidFill>
                    <a:srgbClr val="5034C4"/>
                  </a:solidFill>
                  <a:latin typeface="DM Sans"/>
                </a:rPr>
                <a:t>Non-Default Prediction: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High precision (94%) and recall (80%).</a:t>
              </a:r>
            </a:p>
            <a:p>
              <a:pPr>
                <a:lnSpc>
                  <a:spcPts val="3749"/>
                </a:lnSpc>
              </a:pPr>
              <a:r>
                <a:rPr lang="en-US" sz="2499" b="1" dirty="0">
                  <a:solidFill>
                    <a:srgbClr val="5034C4"/>
                  </a:solidFill>
                  <a:latin typeface="DM Sans"/>
                </a:rPr>
                <a:t>Default Prediction: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Low precision (16%) suggests many false positives.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Relatively low recall (43%) indicates missing actual default cases.</a:t>
              </a:r>
            </a:p>
            <a:p>
              <a:pPr>
                <a:lnSpc>
                  <a:spcPts val="3749"/>
                </a:lnSpc>
              </a:pPr>
              <a:r>
                <a:rPr lang="en-US" sz="2499" b="1" dirty="0">
                  <a:solidFill>
                    <a:srgbClr val="5034C4"/>
                  </a:solidFill>
                  <a:latin typeface="DM Sans"/>
                </a:rPr>
                <a:t>Overall Model Evaluation: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High F1 score for class 0 (non-default), indicating a good balance.</a:t>
              </a:r>
            </a:p>
            <a:p>
              <a:pPr marL="342900" indent="-342900">
                <a:lnSpc>
                  <a:spcPts val="3749"/>
                </a:lnSpc>
                <a:buFont typeface="Arial" panose="020B0604020202020204" pitchFamily="34" charset="0"/>
                <a:buChar char="•"/>
              </a:pPr>
              <a:r>
                <a:rPr lang="en-US" sz="2499" dirty="0">
                  <a:solidFill>
                    <a:schemeClr val="tx2">
                      <a:lumMod val="75000"/>
                    </a:schemeClr>
                  </a:solidFill>
                  <a:latin typeface="DM Sans"/>
                </a:rPr>
                <a:t>Lower F1 score for class 1 (default), highlighting challenges in precision-recall trade-off</a:t>
              </a:r>
              <a:r>
                <a:rPr lang="en-US" sz="2499" dirty="0">
                  <a:solidFill>
                    <a:srgbClr val="5034C4"/>
                  </a:solidFill>
                  <a:latin typeface="DM Sans"/>
                </a:rPr>
                <a:t>.</a:t>
              </a:r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829D379-DBAF-BD7E-8BAC-6DE42E02B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54641"/>
              </p:ext>
            </p:extLst>
          </p:nvPr>
        </p:nvGraphicFramePr>
        <p:xfrm>
          <a:off x="9779278" y="342900"/>
          <a:ext cx="6781800" cy="2712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303529431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253978966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3748772234"/>
                    </a:ext>
                  </a:extLst>
                </a:gridCol>
              </a:tblGrid>
              <a:tr h="51816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80362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3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67441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17352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4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8761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5EFDC46-4F60-A029-5AD8-474B70D9F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12509"/>
              </p:ext>
            </p:extLst>
          </p:nvPr>
        </p:nvGraphicFramePr>
        <p:xfrm>
          <a:off x="9093754" y="3350006"/>
          <a:ext cx="8246350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1423">
                  <a:extLst>
                    <a:ext uri="{9D8B030D-6E8A-4147-A177-3AD203B41FA5}">
                      <a16:colId xmlns:a16="http://schemas.microsoft.com/office/drawing/2014/main" val="3035294310"/>
                    </a:ext>
                  </a:extLst>
                </a:gridCol>
                <a:gridCol w="2397117">
                  <a:extLst>
                    <a:ext uri="{9D8B030D-6E8A-4147-A177-3AD203B41FA5}">
                      <a16:colId xmlns:a16="http://schemas.microsoft.com/office/drawing/2014/main" val="3253978966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3748772234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4293194564"/>
                    </a:ext>
                  </a:extLst>
                </a:gridCol>
                <a:gridCol w="1649270">
                  <a:extLst>
                    <a:ext uri="{9D8B030D-6E8A-4147-A177-3AD203B41FA5}">
                      <a16:colId xmlns:a16="http://schemas.microsoft.com/office/drawing/2014/main" val="3971984225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Performance by output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3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4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8761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05B2844F-B3D0-5028-03BF-52E332EA4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66212"/>
              </p:ext>
            </p:extLst>
          </p:nvPr>
        </p:nvGraphicFramePr>
        <p:xfrm>
          <a:off x="10359430" y="6012154"/>
          <a:ext cx="6201648" cy="3230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100824">
                  <a:extLst>
                    <a:ext uri="{9D8B030D-6E8A-4147-A177-3AD203B41FA5}">
                      <a16:colId xmlns:a16="http://schemas.microsoft.com/office/drawing/2014/main" val="3035294310"/>
                    </a:ext>
                  </a:extLst>
                </a:gridCol>
                <a:gridCol w="3100824">
                  <a:extLst>
                    <a:ext uri="{9D8B030D-6E8A-4147-A177-3AD203B41FA5}">
                      <a16:colId xmlns:a16="http://schemas.microsoft.com/office/drawing/2014/main" val="3253978966"/>
                    </a:ext>
                  </a:extLst>
                </a:gridCol>
              </a:tblGrid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51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53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Macro-precision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4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Macro-Recall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18761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Macro-F1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781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ROC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746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5688" y="0"/>
            <a:ext cx="9382312" cy="10287000"/>
            <a:chOff x="0" y="0"/>
            <a:chExt cx="247106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71062" cy="2709333"/>
            </a:xfrm>
            <a:custGeom>
              <a:avLst/>
              <a:gdLst/>
              <a:ahLst/>
              <a:cxnLst/>
              <a:rect l="l" t="t" r="r" b="b"/>
              <a:pathLst>
                <a:path w="2471062" h="2709333">
                  <a:moveTo>
                    <a:pt x="0" y="0"/>
                  </a:moveTo>
                  <a:lnTo>
                    <a:pt x="2471062" y="0"/>
                  </a:lnTo>
                  <a:lnTo>
                    <a:pt x="24710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7106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4F44615-8CEB-34B8-0DE7-15700A73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88" y="306484"/>
            <a:ext cx="11734800" cy="8382000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C9BB4F26-4F0B-9A75-FE73-85993A35879F}"/>
              </a:ext>
            </a:extLst>
          </p:cNvPr>
          <p:cNvSpPr txBox="1"/>
          <p:nvPr/>
        </p:nvSpPr>
        <p:spPr>
          <a:xfrm>
            <a:off x="1066800" y="8994967"/>
            <a:ext cx="16306800" cy="921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b="1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The Decision tree model suggests using the normalized score from external data sources (EXT_SOURCE_2 &amp; EXT_SOURCE_3) to determine if a person has the ability to service the loan.</a:t>
            </a:r>
            <a:endParaRPr lang="en-US" sz="2499" dirty="0">
              <a:solidFill>
                <a:schemeClr val="tx2">
                  <a:lumMod val="75000"/>
                </a:schemeClr>
              </a:solidFill>
              <a:latin typeface="DM San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892E844-DE8E-D261-F158-C5538F13A6BE}"/>
              </a:ext>
            </a:extLst>
          </p:cNvPr>
          <p:cNvSpPr txBox="1"/>
          <p:nvPr/>
        </p:nvSpPr>
        <p:spPr>
          <a:xfrm>
            <a:off x="304800" y="876300"/>
            <a:ext cx="4320455" cy="1870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DM Sans"/>
              </a:rPr>
              <a:t>EXT_SOURCE_2 , EXT_SOURCE_3:</a:t>
            </a:r>
          </a:p>
          <a:p>
            <a:pPr>
              <a:lnSpc>
                <a:spcPts val="3749"/>
              </a:lnSpc>
            </a:pPr>
            <a:r>
              <a:rPr lang="en-US" sz="2000" b="1" dirty="0">
                <a:latin typeface="DM Sans"/>
              </a:rPr>
              <a:t>Normalized score from external data source</a:t>
            </a:r>
          </a:p>
          <a:p>
            <a:pPr>
              <a:lnSpc>
                <a:spcPts val="3749"/>
              </a:lnSpc>
            </a:pPr>
            <a:endParaRPr lang="en-US" sz="2499" dirty="0">
              <a:solidFill>
                <a:schemeClr val="tx2">
                  <a:lumMod val="75000"/>
                </a:schemeClr>
              </a:solidFill>
              <a:latin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1125</Words>
  <Application>Microsoft Office PowerPoint</Application>
  <PresentationFormat>Custom</PresentationFormat>
  <Paragraphs>234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Arial</vt:lpstr>
      <vt:lpstr>Wingdings</vt:lpstr>
      <vt:lpstr>Corbel</vt:lpstr>
      <vt:lpstr>Raleway Medium</vt:lpstr>
      <vt:lpstr>DM Sans Bold</vt:lpstr>
      <vt:lpstr>Bodoni MT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reddy</dc:creator>
  <cp:lastModifiedBy>swetha reddy</cp:lastModifiedBy>
  <cp:revision>24</cp:revision>
  <dcterms:created xsi:type="dcterms:W3CDTF">2006-08-16T00:00:00Z</dcterms:created>
  <dcterms:modified xsi:type="dcterms:W3CDTF">2023-12-24T21:10:54Z</dcterms:modified>
  <dc:identifier>DAF2EzkM3KY</dc:identifier>
</cp:coreProperties>
</file>