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88" r:id="rId25"/>
    <p:sldId id="278" r:id="rId26"/>
    <p:sldId id="279" r:id="rId27"/>
    <p:sldId id="280" r:id="rId28"/>
    <p:sldId id="281" r:id="rId29"/>
    <p:sldId id="282" r:id="rId30"/>
    <p:sldId id="283" r:id="rId31"/>
    <p:sldId id="284" r:id="rId32"/>
    <p:sldId id="285" r:id="rId33"/>
    <p:sldId id="286" r:id="rId34"/>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9" d="100"/>
          <a:sy n="59" d="100"/>
        </p:scale>
        <p:origin x="150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 name="Google Shape;42;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2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2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1" name="Google Shape;241;p2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p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3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 name="Google Shape;65;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1" name="Google Shape;71;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 name="Google Shape;83;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530223" y="611248"/>
            <a:ext cx="8083552" cy="8572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800" b="0" i="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530223" y="611248"/>
            <a:ext cx="8083552" cy="8572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800" b="0" i="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348889" y="1118359"/>
            <a:ext cx="8484870" cy="3418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1600" b="0" i="0">
                <a:solidFill>
                  <a:schemeClr val="lt1"/>
                </a:solidFill>
                <a:latin typeface="Verdana"/>
                <a:ea typeface="Verdana"/>
                <a:cs typeface="Verdana"/>
                <a:sym typeface="Verdana"/>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3"/>
        <p:cNvGrpSpPr/>
        <p:nvPr/>
      </p:nvGrpSpPr>
      <p:grpSpPr>
        <a:xfrm>
          <a:off x="0" y="0"/>
          <a:ext cx="0" cy="0"/>
          <a:chOff x="0" y="0"/>
          <a:chExt cx="0" cy="0"/>
        </a:xfrm>
      </p:grpSpPr>
      <p:sp>
        <p:nvSpPr>
          <p:cNvPr id="24" name="Google Shape;24;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530223" y="611248"/>
            <a:ext cx="8083552" cy="8572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800" b="0" i="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5"/>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4"/>
        <p:cNvGrpSpPr/>
        <p:nvPr/>
      </p:nvGrpSpPr>
      <p:grpSpPr>
        <a:xfrm>
          <a:off x="0" y="0"/>
          <a:ext cx="0" cy="0"/>
          <a:chOff x="0" y="0"/>
          <a:chExt cx="0" cy="0"/>
        </a:xfrm>
      </p:grpSpPr>
      <p:sp>
        <p:nvSpPr>
          <p:cNvPr id="35" name="Google Shape;35;p6"/>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3981" cy="685798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1"/>
          <p:cNvSpPr txBox="1">
            <a:spLocks noGrp="1"/>
          </p:cNvSpPr>
          <p:nvPr>
            <p:ph type="title"/>
          </p:nvPr>
        </p:nvSpPr>
        <p:spPr>
          <a:xfrm>
            <a:off x="530223" y="611248"/>
            <a:ext cx="8083552" cy="8572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348889" y="1118359"/>
            <a:ext cx="8484870" cy="341884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lt1"/>
                </a:solidFill>
                <a:latin typeface="Verdana"/>
                <a:ea typeface="Verdana"/>
                <a:cs typeface="Verdana"/>
                <a:sym typeface="Verdana"/>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1905000" y="1219200"/>
            <a:ext cx="2286000" cy="993862"/>
          </a:xfrm>
          <a:prstGeom prst="rect">
            <a:avLst/>
          </a:prstGeom>
          <a:noFill/>
          <a:ln>
            <a:noFill/>
          </a:ln>
        </p:spPr>
        <p:txBody>
          <a:bodyPr spcFirstLastPara="1" wrap="square" lIns="0" tIns="8875" rIns="0" bIns="0" anchor="t" anchorCtr="0">
            <a:noAutofit/>
          </a:bodyPr>
          <a:lstStyle/>
          <a:p>
            <a:pPr marL="0" marR="31750" lvl="0" indent="0" algn="l" rtl="0">
              <a:lnSpc>
                <a:spcPct val="100000"/>
              </a:lnSpc>
              <a:spcBef>
                <a:spcPts val="0"/>
              </a:spcBef>
              <a:spcAft>
                <a:spcPts val="0"/>
              </a:spcAft>
              <a:buSzPts val="1400"/>
              <a:buNone/>
            </a:pPr>
            <a:r>
              <a:rPr lang="en-US" sz="1600" dirty="0" err="1"/>
              <a:t>B.Swetha</a:t>
            </a:r>
            <a:r>
              <a:rPr lang="en-US" sz="1600" dirty="0"/>
              <a:t> Reddy                                     </a:t>
            </a:r>
            <a:br>
              <a:rPr lang="en-US" sz="1600" dirty="0"/>
            </a:br>
            <a:endParaRPr sz="1600" dirty="0">
              <a:latin typeface="Verdana"/>
              <a:ea typeface="Verdana"/>
              <a:cs typeface="Verdana"/>
              <a:sym typeface="Verdana"/>
            </a:endParaRPr>
          </a:p>
        </p:txBody>
      </p:sp>
      <p:sp>
        <p:nvSpPr>
          <p:cNvPr id="45" name="Google Shape;45;p7"/>
          <p:cNvSpPr/>
          <p:nvPr/>
        </p:nvSpPr>
        <p:spPr>
          <a:xfrm>
            <a:off x="609600" y="228600"/>
            <a:ext cx="7924800" cy="789919"/>
          </a:xfrm>
          <a:prstGeom prst="rect">
            <a:avLst/>
          </a:prstGeom>
          <a:noFill/>
          <a:ln>
            <a:noFill/>
          </a:ln>
        </p:spPr>
        <p:txBody>
          <a:bodyPr spcFirstLastPara="1" wrap="square" lIns="91425" tIns="45700" rIns="91425" bIns="45700" anchor="t" anchorCtr="0">
            <a:noAutofit/>
          </a:bodyPr>
          <a:lstStyle/>
          <a:p>
            <a:pPr marL="0" marR="3175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Verdana"/>
                <a:ea typeface="Verdana"/>
                <a:cs typeface="Verdana"/>
                <a:sym typeface="Verdana"/>
              </a:rPr>
              <a:t>A Project Review On</a:t>
            </a:r>
            <a:endParaRPr sz="1400" b="0" i="0" u="none" strike="noStrike" cap="none">
              <a:solidFill>
                <a:schemeClr val="lt1"/>
              </a:solidFill>
              <a:latin typeface="Verdana"/>
              <a:ea typeface="Verdana"/>
              <a:cs typeface="Verdana"/>
              <a:sym typeface="Verdana"/>
            </a:endParaRPr>
          </a:p>
          <a:p>
            <a:pPr marL="0" marR="0" lvl="0" indent="0" algn="ctr" rtl="0">
              <a:lnSpc>
                <a:spcPct val="100000"/>
              </a:lnSpc>
              <a:spcBef>
                <a:spcPts val="219"/>
              </a:spcBef>
              <a:spcAft>
                <a:spcPts val="0"/>
              </a:spcAft>
              <a:buNone/>
            </a:pPr>
            <a:r>
              <a:rPr lang="en-US" sz="1400" b="0" i="0" u="none" strike="noStrike" cap="none">
                <a:solidFill>
                  <a:schemeClr val="lt1"/>
                </a:solidFill>
                <a:latin typeface="Verdana"/>
                <a:ea typeface="Verdana"/>
                <a:cs typeface="Verdana"/>
                <a:sym typeface="Verdana"/>
              </a:rPr>
              <a:t>“</a:t>
            </a:r>
            <a:r>
              <a:rPr lang="en-US" sz="1400" b="1" i="0" u="none" strike="noStrike" cap="none">
                <a:solidFill>
                  <a:srgbClr val="F2F2F2"/>
                </a:solidFill>
                <a:latin typeface="Arial"/>
                <a:ea typeface="Arial"/>
                <a:cs typeface="Arial"/>
                <a:sym typeface="Arial"/>
              </a:rPr>
              <a:t>A NOVEL METHOD FOR EXTRACTION OF PATTERNS FROM SOCIAL MEDIA</a:t>
            </a:r>
            <a:r>
              <a:rPr lang="en-US" sz="1400" b="0" i="0" u="none" strike="noStrike" cap="none">
                <a:solidFill>
                  <a:schemeClr val="lt1"/>
                </a:solidFill>
                <a:latin typeface="Verdana"/>
                <a:ea typeface="Verdana"/>
                <a:cs typeface="Verdana"/>
                <a:sym typeface="Verdana"/>
              </a:rPr>
              <a:t>“</a:t>
            </a:r>
            <a:endParaRPr sz="1400" b="0" i="0" u="none" strike="noStrike" cap="none">
              <a:solidFill>
                <a:schemeClr val="lt1"/>
              </a:solidFill>
              <a:latin typeface="Verdana"/>
              <a:ea typeface="Verdana"/>
              <a:cs typeface="Verdana"/>
              <a:sym typeface="Verdana"/>
            </a:endParaRPr>
          </a:p>
          <a:p>
            <a:pPr marL="3810" marR="0" lvl="0" indent="0" algn="ctr" rtl="0">
              <a:lnSpc>
                <a:spcPct val="100000"/>
              </a:lnSpc>
              <a:spcBef>
                <a:spcPts val="215"/>
              </a:spcBef>
              <a:spcAft>
                <a:spcPts val="0"/>
              </a:spcAft>
              <a:buClr>
                <a:srgbClr val="000000"/>
              </a:buClr>
              <a:buSzPts val="1400"/>
              <a:buFont typeface="Arial"/>
              <a:buNone/>
            </a:pPr>
            <a:r>
              <a:rPr lang="en-US" sz="1400" b="0" i="0" u="none" strike="noStrike" cap="none">
                <a:solidFill>
                  <a:schemeClr val="lt1"/>
                </a:solidFill>
                <a:latin typeface="Verdana"/>
                <a:ea typeface="Verdana"/>
                <a:cs typeface="Verdana"/>
                <a:sym typeface="Verdana"/>
              </a:rPr>
              <a:t>By</a:t>
            </a:r>
            <a:endParaRPr sz="1400" b="0" i="0" u="none" strike="noStrike" cap="none">
              <a:solidFill>
                <a:schemeClr val="lt1"/>
              </a:solidFill>
              <a:latin typeface="Verdana"/>
              <a:ea typeface="Verdana"/>
              <a:cs typeface="Verdana"/>
              <a:sym typeface="Verdana"/>
            </a:endParaRPr>
          </a:p>
        </p:txBody>
      </p:sp>
      <p:sp>
        <p:nvSpPr>
          <p:cNvPr id="46" name="Google Shape;46;p7"/>
          <p:cNvSpPr/>
          <p:nvPr/>
        </p:nvSpPr>
        <p:spPr>
          <a:xfrm>
            <a:off x="5410200" y="1219200"/>
            <a:ext cx="1600200" cy="1077218"/>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Verdana"/>
                <a:ea typeface="Verdana"/>
                <a:cs typeface="Verdana"/>
                <a:sym typeface="Verdana"/>
              </a:rPr>
              <a:t>16121A1513</a:t>
            </a:r>
            <a:endParaRPr sz="1400" b="0" i="0" u="none" strike="noStrike" cap="none" dirty="0">
              <a:solidFill>
                <a:srgbClr val="000000"/>
              </a:solidFill>
              <a:latin typeface="Arial"/>
              <a:ea typeface="Arial"/>
              <a:cs typeface="Arial"/>
              <a:sym typeface="Arial"/>
            </a:endParaRPr>
          </a:p>
        </p:txBody>
      </p:sp>
      <p:sp>
        <p:nvSpPr>
          <p:cNvPr id="47" name="Google Shape;47;p7"/>
          <p:cNvSpPr/>
          <p:nvPr/>
        </p:nvSpPr>
        <p:spPr>
          <a:xfrm>
            <a:off x="2286000" y="2286000"/>
            <a:ext cx="4572000" cy="1200329"/>
          </a:xfrm>
          <a:prstGeom prst="rect">
            <a:avLst/>
          </a:prstGeom>
          <a:noFill/>
          <a:ln>
            <a:noFill/>
          </a:ln>
        </p:spPr>
        <p:txBody>
          <a:bodyPr spcFirstLastPara="1" wrap="square" lIns="91425" tIns="45700" rIns="91425" bIns="45700" anchor="t" anchorCtr="0">
            <a:noAutofit/>
          </a:bodyPr>
          <a:lstStyle/>
          <a:p>
            <a:pPr marL="5461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            Under the Guidance of</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5"/>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Dr.P.DHANALAKSHMI, M.Tech., Ph.D.,</a:t>
            </a:r>
            <a:endParaRPr sz="1800" b="0" i="0" u="none" strike="noStrike" cap="none">
              <a:solidFill>
                <a:schemeClr val="lt1"/>
              </a:solidFill>
              <a:latin typeface="Times New Roman"/>
              <a:ea typeface="Times New Roman"/>
              <a:cs typeface="Times New Roman"/>
              <a:sym typeface="Times New Roman"/>
            </a:endParaRPr>
          </a:p>
          <a:p>
            <a:pPr marL="622300" marR="643890" lvl="0" indent="-8255"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Associate Professor  Dept. of Csse, SVEC</a:t>
            </a:r>
            <a:endParaRPr sz="1800" b="0" i="0" u="none" strike="noStrike" cap="none">
              <a:solidFill>
                <a:schemeClr val="lt1"/>
              </a:solidFill>
              <a:latin typeface="Times New Roman"/>
              <a:ea typeface="Times New Roman"/>
              <a:cs typeface="Times New Roman"/>
              <a:sym typeface="Times New Roman"/>
            </a:endParaRPr>
          </a:p>
        </p:txBody>
      </p:sp>
      <p:sp>
        <p:nvSpPr>
          <p:cNvPr id="48" name="Google Shape;48;p7"/>
          <p:cNvSpPr/>
          <p:nvPr/>
        </p:nvSpPr>
        <p:spPr>
          <a:xfrm>
            <a:off x="3581400" y="3429000"/>
            <a:ext cx="2057400" cy="1066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7"/>
          <p:cNvSpPr/>
          <p:nvPr/>
        </p:nvSpPr>
        <p:spPr>
          <a:xfrm>
            <a:off x="609600" y="4557242"/>
            <a:ext cx="8153400" cy="1787925"/>
          </a:xfrm>
          <a:prstGeom prst="rect">
            <a:avLst/>
          </a:prstGeom>
          <a:noFill/>
          <a:ln>
            <a:noFill/>
          </a:ln>
        </p:spPr>
        <p:txBody>
          <a:bodyPr spcFirstLastPara="1" wrap="square" lIns="91425" tIns="45700" rIns="91425" bIns="45700" anchor="t" anchorCtr="0">
            <a:noAutofit/>
          </a:bodyPr>
          <a:lstStyle/>
          <a:p>
            <a:pPr marL="325120" marR="316230" lvl="0" indent="337820" algn="l" rtl="0">
              <a:lnSpc>
                <a:spcPct val="114300"/>
              </a:lnSpc>
              <a:spcBef>
                <a:spcPts val="0"/>
              </a:spcBef>
              <a:spcAft>
                <a:spcPts val="0"/>
              </a:spcAft>
              <a:buClr>
                <a:srgbClr val="000000"/>
              </a:buClr>
              <a:buSzPts val="1600"/>
              <a:buFont typeface="Arial"/>
              <a:buNone/>
            </a:pPr>
            <a:r>
              <a:rPr lang="en-US" sz="1600" b="1" i="0" u="none" strike="noStrike" cap="none">
                <a:solidFill>
                  <a:schemeClr val="lt1"/>
                </a:solidFill>
                <a:latin typeface="Times New Roman"/>
                <a:ea typeface="Times New Roman"/>
                <a:cs typeface="Times New Roman"/>
                <a:sym typeface="Times New Roman"/>
              </a:rPr>
              <a:t>Department of Computer Science and Systems Engineering </a:t>
            </a:r>
            <a:endParaRPr sz="1600" b="1" i="0" u="none" strike="noStrike" cap="none">
              <a:solidFill>
                <a:schemeClr val="lt1"/>
              </a:solidFill>
              <a:latin typeface="Times New Roman"/>
              <a:ea typeface="Times New Roman"/>
              <a:cs typeface="Times New Roman"/>
              <a:sym typeface="Times New Roman"/>
            </a:endParaRPr>
          </a:p>
          <a:p>
            <a:pPr marL="325120" marR="316230" lvl="0" indent="337820" algn="l" rtl="0">
              <a:lnSpc>
                <a:spcPct val="114300"/>
              </a:lnSpc>
              <a:spcBef>
                <a:spcPts val="100"/>
              </a:spcBef>
              <a:spcAft>
                <a:spcPts val="0"/>
              </a:spcAft>
              <a:buClr>
                <a:srgbClr val="000000"/>
              </a:buClr>
              <a:buSzPts val="1600"/>
              <a:buFont typeface="Arial"/>
              <a:buNone/>
            </a:pPr>
            <a:r>
              <a:rPr lang="en-US" sz="1600" b="1" i="0" u="none" strike="noStrike" cap="none">
                <a:solidFill>
                  <a:schemeClr val="lt1"/>
                </a:solidFill>
                <a:latin typeface="Times New Roman"/>
                <a:ea typeface="Times New Roman"/>
                <a:cs typeface="Times New Roman"/>
                <a:sym typeface="Times New Roman"/>
              </a:rPr>
              <a:t> SREE VIDYANIKETHAN ENGINEERING COLLEGE(Autonomous)</a:t>
            </a:r>
            <a:endParaRPr sz="1600" b="0" i="0" u="none" strike="noStrike" cap="none">
              <a:solidFill>
                <a:schemeClr val="lt1"/>
              </a:solidFill>
              <a:latin typeface="Times New Roman"/>
              <a:ea typeface="Times New Roman"/>
              <a:cs typeface="Times New Roman"/>
              <a:sym typeface="Times New Roman"/>
            </a:endParaRPr>
          </a:p>
          <a:p>
            <a:pPr marL="12065" marR="5080" lvl="0" indent="0" algn="ctr" rtl="0">
              <a:lnSpc>
                <a:spcPct val="115199"/>
              </a:lnSpc>
              <a:spcBef>
                <a:spcPts val="0"/>
              </a:spcBef>
              <a:spcAft>
                <a:spcPts val="0"/>
              </a:spcAft>
              <a:buClr>
                <a:srgbClr val="000000"/>
              </a:buClr>
              <a:buSzPts val="1600"/>
              <a:buFont typeface="Arial"/>
              <a:buNone/>
            </a:pPr>
            <a:r>
              <a:rPr lang="en-US" sz="1600" b="1" i="1" u="none" strike="noStrike" cap="none">
                <a:solidFill>
                  <a:schemeClr val="lt1"/>
                </a:solidFill>
                <a:latin typeface="Times New Roman"/>
                <a:ea typeface="Times New Roman"/>
                <a:cs typeface="Times New Roman"/>
                <a:sym typeface="Times New Roman"/>
              </a:rPr>
              <a:t>(Affiliated to JNTUA, Anantapuramu, Approved by AICTE, New Delhi, Accredited by  NBA&amp; NAAC ‘A’ Grade)</a:t>
            </a:r>
            <a:endParaRPr sz="1600" b="0" i="0" u="none" strike="noStrike" cap="none">
              <a:solidFill>
                <a:schemeClr val="lt1"/>
              </a:solidFill>
              <a:latin typeface="Times New Roman"/>
              <a:ea typeface="Times New Roman"/>
              <a:cs typeface="Times New Roman"/>
              <a:sym typeface="Times New Roman"/>
            </a:endParaRPr>
          </a:p>
          <a:p>
            <a:pPr marL="1085215" marR="1073785" lvl="0" indent="0" algn="ctr" rtl="0">
              <a:lnSpc>
                <a:spcPct val="114500"/>
              </a:lnSpc>
              <a:spcBef>
                <a:spcPts val="5"/>
              </a:spcBef>
              <a:spcAft>
                <a:spcPts val="0"/>
              </a:spcAft>
              <a:buClr>
                <a:srgbClr val="000000"/>
              </a:buClr>
              <a:buSzPts val="1600"/>
              <a:buFont typeface="Arial"/>
              <a:buNone/>
            </a:pPr>
            <a:r>
              <a:rPr lang="en-US" sz="1600" b="1" i="0" u="none" strike="noStrike" cap="none">
                <a:solidFill>
                  <a:schemeClr val="lt1"/>
                </a:solidFill>
                <a:latin typeface="Times New Roman"/>
                <a:ea typeface="Times New Roman"/>
                <a:cs typeface="Times New Roman"/>
                <a:sym typeface="Times New Roman"/>
              </a:rPr>
              <a:t>Sree Sainath Nagar, A. Rangampet – 517 102  Chittoor Dist, A.P.</a:t>
            </a:r>
            <a:endParaRPr sz="1600" b="0" i="0" u="none" strike="noStrike" cap="none">
              <a:solidFill>
                <a:schemeClr val="lt1"/>
              </a:solidFill>
              <a:latin typeface="Times New Roman"/>
              <a:ea typeface="Times New Roman"/>
              <a:cs typeface="Times New Roman"/>
              <a:sym typeface="Times New Roman"/>
            </a:endParaRPr>
          </a:p>
          <a:p>
            <a:pPr marL="3810" marR="0" lvl="0" indent="0" algn="ctr" rtl="0">
              <a:lnSpc>
                <a:spcPct val="100000"/>
              </a:lnSpc>
              <a:spcBef>
                <a:spcPts val="195"/>
              </a:spcBef>
              <a:spcAft>
                <a:spcPts val="0"/>
              </a:spcAft>
              <a:buClr>
                <a:srgbClr val="000000"/>
              </a:buClr>
              <a:buSzPts val="1600"/>
              <a:buFont typeface="Arial"/>
              <a:buNone/>
            </a:pPr>
            <a:r>
              <a:rPr lang="en-US" sz="1600" b="0" i="0" u="none" strike="noStrike" cap="none">
                <a:solidFill>
                  <a:schemeClr val="lt1"/>
                </a:solidFill>
                <a:latin typeface="Times New Roman"/>
                <a:ea typeface="Times New Roman"/>
                <a:cs typeface="Times New Roman"/>
                <a:sym typeface="Times New Roman"/>
              </a:rPr>
              <a:t>2019-2020</a:t>
            </a:r>
            <a:endParaRPr sz="16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p:nvPr/>
        </p:nvSpPr>
        <p:spPr>
          <a:xfrm>
            <a:off x="476423" y="596879"/>
            <a:ext cx="8128000" cy="4976299"/>
          </a:xfrm>
          <a:prstGeom prst="rect">
            <a:avLst/>
          </a:prstGeom>
          <a:noFill/>
          <a:ln>
            <a:noFill/>
          </a:ln>
        </p:spPr>
        <p:txBody>
          <a:bodyPr spcFirstLastPara="1" wrap="square" lIns="0" tIns="12700" rIns="0" bIns="0" anchor="t" anchorCtr="0">
            <a:noAutofit/>
          </a:bodyPr>
          <a:lstStyle/>
          <a:p>
            <a:pPr marL="12700" marR="0" lvl="0" indent="0" algn="just"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Verdana"/>
                <a:ea typeface="Verdana"/>
                <a:cs typeface="Verdana"/>
                <a:sym typeface="Verdana"/>
              </a:rPr>
              <a:t>      Algorithm :</a:t>
            </a:r>
            <a:endParaRPr sz="1600" b="1" i="0" u="none" strike="noStrike" cap="none">
              <a:solidFill>
                <a:srgbClr val="FFFFFF"/>
              </a:solidFill>
              <a:latin typeface="Verdana"/>
              <a:ea typeface="Verdana"/>
              <a:cs typeface="Verdana"/>
              <a:sym typeface="Verdana"/>
            </a:endParaRPr>
          </a:p>
          <a:p>
            <a:pPr marL="12700" marR="0" lvl="0" indent="0" algn="just" rtl="0">
              <a:lnSpc>
                <a:spcPct val="100000"/>
              </a:lnSpc>
              <a:spcBef>
                <a:spcPts val="0"/>
              </a:spcBef>
              <a:spcAft>
                <a:spcPts val="0"/>
              </a:spcAft>
              <a:buClr>
                <a:srgbClr val="000000"/>
              </a:buClr>
              <a:buSzPts val="1600"/>
              <a:buFont typeface="Arial"/>
              <a:buNone/>
            </a:pPr>
            <a:endParaRPr sz="1600" b="1" i="0" u="none" strike="noStrike" cap="none">
              <a:solidFill>
                <a:srgbClr val="FFFFFF"/>
              </a:solidFill>
              <a:latin typeface="Verdana"/>
              <a:ea typeface="Verdana"/>
              <a:cs typeface="Verdana"/>
              <a:sym typeface="Verdana"/>
            </a:endParaRPr>
          </a:p>
          <a:p>
            <a:pPr marL="558165" marR="10795" lvl="0" indent="-114300" algn="just" rtl="0">
              <a:lnSpc>
                <a:spcPct val="151600"/>
              </a:lnSpc>
              <a:spcBef>
                <a:spcPts val="400"/>
              </a:spcBef>
              <a:spcAft>
                <a:spcPts val="0"/>
              </a:spcAft>
              <a:buClr>
                <a:srgbClr val="FFFFFF"/>
              </a:buClr>
              <a:buSzPts val="1800"/>
              <a:buFont typeface="Verdana"/>
              <a:buAutoNum type="arabicPeriod"/>
            </a:pPr>
            <a:r>
              <a:rPr lang="en-US" sz="1600" b="0" i="0" u="none" strike="noStrike" cap="none">
                <a:solidFill>
                  <a:srgbClr val="FFFFFF"/>
                </a:solidFill>
                <a:latin typeface="Verdana"/>
                <a:ea typeface="Verdana"/>
                <a:cs typeface="Verdana"/>
                <a:sym typeface="Verdana"/>
              </a:rPr>
              <a:t>Importing data from a social	media website,	Ex:Stack  Exchange.</a:t>
            </a:r>
            <a:endParaRPr sz="1600" b="0" i="0" u="none" strike="noStrike" cap="none">
              <a:solidFill>
                <a:schemeClr val="dk1"/>
              </a:solidFill>
              <a:latin typeface="Verdana"/>
              <a:ea typeface="Verdana"/>
              <a:cs typeface="Verdana"/>
              <a:sym typeface="Verdana"/>
            </a:endParaRPr>
          </a:p>
          <a:p>
            <a:pPr marL="558165" marR="11430" lvl="0" indent="-114300" algn="just" rtl="0">
              <a:lnSpc>
                <a:spcPct val="151600"/>
              </a:lnSpc>
              <a:spcBef>
                <a:spcPts val="350"/>
              </a:spcBef>
              <a:spcAft>
                <a:spcPts val="0"/>
              </a:spcAft>
              <a:buClr>
                <a:srgbClr val="FFFFFF"/>
              </a:buClr>
              <a:buSzPts val="1800"/>
              <a:buFont typeface="Verdana"/>
              <a:buAutoNum type="arabicPeriod"/>
            </a:pPr>
            <a:r>
              <a:rPr lang="en-US" sz="1600" b="0" i="0" u="none" strike="noStrike" cap="none">
                <a:solidFill>
                  <a:srgbClr val="FFFFFF"/>
                </a:solidFill>
                <a:latin typeface="Verdana"/>
                <a:ea typeface="Verdana"/>
                <a:cs typeface="Verdana"/>
                <a:sym typeface="Verdana"/>
              </a:rPr>
              <a:t>The data should be parsed and converted into the relational  databases after scoping the data based on a particular need.</a:t>
            </a:r>
            <a:endParaRPr sz="1600" b="0" i="0" u="none" strike="noStrike" cap="none">
              <a:solidFill>
                <a:schemeClr val="dk1"/>
              </a:solidFill>
              <a:latin typeface="Verdana"/>
              <a:ea typeface="Verdana"/>
              <a:cs typeface="Verdana"/>
              <a:sym typeface="Verdana"/>
            </a:endParaRPr>
          </a:p>
          <a:p>
            <a:pPr marL="558165" marR="5080" lvl="0" indent="-114300" algn="just" rtl="0">
              <a:lnSpc>
                <a:spcPct val="151600"/>
              </a:lnSpc>
              <a:spcBef>
                <a:spcPts val="350"/>
              </a:spcBef>
              <a:spcAft>
                <a:spcPts val="0"/>
              </a:spcAft>
              <a:buClr>
                <a:srgbClr val="FFFFFF"/>
              </a:buClr>
              <a:buSzPts val="1800"/>
              <a:buFont typeface="Verdana"/>
              <a:buAutoNum type="arabicPeriod"/>
            </a:pPr>
            <a:r>
              <a:rPr lang="en-US" sz="1600" b="0" i="0" u="none" strike="noStrike" cap="none">
                <a:solidFill>
                  <a:srgbClr val="FFFFFF"/>
                </a:solidFill>
                <a:latin typeface="Verdana"/>
                <a:ea typeface="Verdana"/>
                <a:cs typeface="Verdana"/>
                <a:sym typeface="Verdana"/>
              </a:rPr>
              <a:t>These databases were transferred into a XOC log files which  can organize event data.</a:t>
            </a:r>
            <a:endParaRPr sz="1600" b="0" i="0" u="none" strike="noStrike" cap="none">
              <a:solidFill>
                <a:srgbClr val="FFFFFF"/>
              </a:solidFill>
              <a:latin typeface="Verdana"/>
              <a:ea typeface="Verdana"/>
              <a:cs typeface="Verdana"/>
              <a:sym typeface="Verdana"/>
            </a:endParaRPr>
          </a:p>
          <a:p>
            <a:pPr marL="558165" marR="5080" lvl="0" indent="-114300" algn="just" rtl="0">
              <a:lnSpc>
                <a:spcPct val="151600"/>
              </a:lnSpc>
              <a:spcBef>
                <a:spcPts val="350"/>
              </a:spcBef>
              <a:spcAft>
                <a:spcPts val="0"/>
              </a:spcAft>
              <a:buClr>
                <a:srgbClr val="FFFFFF"/>
              </a:buClr>
              <a:buSzPts val="1800"/>
              <a:buFont typeface="Verdana"/>
              <a:buAutoNum type="arabicPeriod"/>
            </a:pPr>
            <a:r>
              <a:rPr lang="en-US" sz="1600" b="0" i="0" u="none" strike="noStrike" cap="none">
                <a:solidFill>
                  <a:srgbClr val="FFFFFF"/>
                </a:solidFill>
                <a:latin typeface="Verdana"/>
                <a:ea typeface="Verdana"/>
                <a:cs typeface="Verdana"/>
                <a:sym typeface="Verdana"/>
              </a:rPr>
              <a:t>Process mining techniques will be applied on XOC log file.</a:t>
            </a:r>
            <a:endParaRPr sz="1600" b="0" i="0" u="none" strike="noStrike" cap="none">
              <a:solidFill>
                <a:schemeClr val="dk1"/>
              </a:solidFill>
              <a:latin typeface="Verdana"/>
              <a:ea typeface="Verdana"/>
              <a:cs typeface="Verdana"/>
              <a:sym typeface="Verdana"/>
            </a:endParaRPr>
          </a:p>
          <a:p>
            <a:pPr marL="558165" marR="6985" lvl="0" indent="-114300" algn="just" rtl="0">
              <a:lnSpc>
                <a:spcPct val="151600"/>
              </a:lnSpc>
              <a:spcBef>
                <a:spcPts val="400"/>
              </a:spcBef>
              <a:spcAft>
                <a:spcPts val="0"/>
              </a:spcAft>
              <a:buClr>
                <a:srgbClr val="FFFFFF"/>
              </a:buClr>
              <a:buSzPts val="1800"/>
              <a:buFont typeface="Verdana"/>
              <a:buAutoNum type="arabicPeriod"/>
            </a:pPr>
            <a:r>
              <a:rPr lang="en-US" sz="1600" b="0" i="0" u="none" strike="noStrike" cap="none">
                <a:solidFill>
                  <a:srgbClr val="FFFFFF"/>
                </a:solidFill>
                <a:latin typeface="Verdana"/>
                <a:ea typeface="Verdana"/>
                <a:cs typeface="Verdana"/>
                <a:sym typeface="Verdana"/>
              </a:rPr>
              <a:t>The process will be discovered using object-centric behavioral  constraint model.</a:t>
            </a:r>
            <a:endParaRPr/>
          </a:p>
          <a:p>
            <a:pPr marL="558165" marR="6985" lvl="0" indent="0" algn="just" rtl="0">
              <a:lnSpc>
                <a:spcPct val="151600"/>
              </a:lnSpc>
              <a:spcBef>
                <a:spcPts val="400"/>
              </a:spcBef>
              <a:spcAft>
                <a:spcPts val="0"/>
              </a:spcAft>
              <a:buClr>
                <a:srgbClr val="FFFFFF"/>
              </a:buClr>
              <a:buSzPts val="1800"/>
              <a:buFont typeface="Verdana"/>
              <a:buNone/>
            </a:pPr>
            <a:endParaRPr sz="1600" b="0" i="0" u="none" strike="noStrike" cap="none">
              <a:solidFill>
                <a:schemeClr val="dk1"/>
              </a:solidFill>
              <a:latin typeface="Verdana"/>
              <a:ea typeface="Verdana"/>
              <a:cs typeface="Verdana"/>
              <a:sym typeface="Verdana"/>
            </a:endParaRPr>
          </a:p>
          <a:p>
            <a:pPr marL="469265" marR="10795" lvl="0" indent="-367030" algn="just" rtl="0">
              <a:lnSpc>
                <a:spcPct val="150500"/>
              </a:lnSpc>
              <a:spcBef>
                <a:spcPts val="375"/>
              </a:spcBef>
              <a:spcAft>
                <a:spcPts val="0"/>
              </a:spcAft>
              <a:buClr>
                <a:srgbClr val="F9F9F9"/>
              </a:buClr>
              <a:buSzPts val="1800"/>
              <a:buFont typeface="Arial"/>
              <a:buChar char="●"/>
            </a:pPr>
            <a:r>
              <a:rPr lang="en-US" sz="1600" b="1" i="0" u="none" strike="noStrike" cap="none">
                <a:solidFill>
                  <a:srgbClr val="FFFFFF"/>
                </a:solidFill>
                <a:latin typeface="Verdana"/>
                <a:ea typeface="Verdana"/>
                <a:cs typeface="Verdana"/>
                <a:sym typeface="Verdana"/>
              </a:rPr>
              <a:t>Drawbacks: </a:t>
            </a:r>
            <a:r>
              <a:rPr lang="en-US" sz="1600" b="0" i="0" u="none" strike="noStrike" cap="none">
                <a:solidFill>
                  <a:srgbClr val="FFFFFF"/>
                </a:solidFill>
                <a:latin typeface="Verdana"/>
                <a:ea typeface="Verdana"/>
                <a:cs typeface="Verdana"/>
                <a:sym typeface="Verdana"/>
              </a:rPr>
              <a:t>It failed to deal with conformance checking and also time consuming.</a:t>
            </a:r>
            <a:endParaRPr sz="1600" b="0" i="0" u="none" strike="noStrike" cap="none">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502514" y="929903"/>
            <a:ext cx="8083552" cy="1135632"/>
          </a:xfrm>
          <a:prstGeom prst="rect">
            <a:avLst/>
          </a:prstGeom>
          <a:noFill/>
          <a:ln>
            <a:noFill/>
          </a:ln>
        </p:spPr>
        <p:txBody>
          <a:bodyPr spcFirstLastPara="1" wrap="square" lIns="0" tIns="12700" rIns="0" bIns="0" anchor="t" anchorCtr="0">
            <a:noAutofit/>
          </a:bodyPr>
          <a:lstStyle/>
          <a:p>
            <a:pPr marL="12700" marR="5080" lvl="0" indent="0" algn="l" rtl="0">
              <a:lnSpc>
                <a:spcPct val="151600"/>
              </a:lnSpc>
              <a:spcBef>
                <a:spcPts val="0"/>
              </a:spcBef>
              <a:spcAft>
                <a:spcPts val="0"/>
              </a:spcAft>
              <a:buSzPts val="1400"/>
              <a:buNone/>
            </a:pPr>
            <a:r>
              <a:rPr lang="en-US" sz="1600" b="1">
                <a:latin typeface="Verdana"/>
                <a:ea typeface="Verdana"/>
                <a:cs typeface="Verdana"/>
                <a:sym typeface="Verdana"/>
              </a:rPr>
              <a:t>Paper 2: </a:t>
            </a:r>
            <a:r>
              <a:rPr lang="en-US" sz="1600"/>
              <a:t>G. Barbier and H. Liu, “Data mining in social media,” Social  Netw. DataAnal., vol. 17, pp. 327352, Mar. 2011.</a:t>
            </a:r>
            <a:br>
              <a:rPr lang="en-US" sz="1600"/>
            </a:br>
            <a:endParaRPr sz="1600"/>
          </a:p>
        </p:txBody>
      </p:sp>
      <p:sp>
        <p:nvSpPr>
          <p:cNvPr id="109" name="Google Shape;109;p17"/>
          <p:cNvSpPr txBox="1"/>
          <p:nvPr/>
        </p:nvSpPr>
        <p:spPr>
          <a:xfrm>
            <a:off x="443345" y="2245209"/>
            <a:ext cx="8340436" cy="2495550"/>
          </a:xfrm>
          <a:prstGeom prst="rect">
            <a:avLst/>
          </a:prstGeom>
          <a:noFill/>
          <a:ln>
            <a:noFill/>
          </a:ln>
        </p:spPr>
        <p:txBody>
          <a:bodyPr spcFirstLastPara="1" wrap="square" lIns="0" tIns="154300" rIns="0" bIns="0" anchor="t" anchorCtr="0">
            <a:noAutofit/>
          </a:bodyPr>
          <a:lstStyle/>
          <a:p>
            <a:pPr marL="379095" marR="0" lvl="0" indent="-367030" algn="just" rtl="0">
              <a:lnSpc>
                <a:spcPct val="100000"/>
              </a:lnSpc>
              <a:spcBef>
                <a:spcPts val="0"/>
              </a:spcBef>
              <a:spcAft>
                <a:spcPts val="0"/>
              </a:spcAft>
              <a:buClr>
                <a:srgbClr val="F9F9F9"/>
              </a:buClr>
              <a:buSzPts val="1800"/>
              <a:buFont typeface="Arial"/>
              <a:buChar char="●"/>
            </a:pPr>
            <a:r>
              <a:rPr lang="en-US" sz="1600" b="1" i="0" u="none" strike="noStrike" cap="none">
                <a:solidFill>
                  <a:srgbClr val="FFFFFF"/>
                </a:solidFill>
                <a:latin typeface="Verdana"/>
                <a:ea typeface="Verdana"/>
                <a:cs typeface="Verdana"/>
                <a:sym typeface="Verdana"/>
              </a:rPr>
              <a:t>Title: </a:t>
            </a:r>
            <a:r>
              <a:rPr lang="en-US" sz="1600" b="0" i="0" u="none" strike="noStrike" cap="none">
                <a:solidFill>
                  <a:srgbClr val="FFFFFF"/>
                </a:solidFill>
                <a:latin typeface="Verdana"/>
                <a:ea typeface="Verdana"/>
                <a:cs typeface="Verdana"/>
                <a:sym typeface="Verdana"/>
              </a:rPr>
              <a:t>Data mining in social media.</a:t>
            </a:r>
            <a:endParaRPr sz="1600" b="0" i="0" u="none" strike="noStrike" cap="none">
              <a:solidFill>
                <a:srgbClr val="FFFFFF"/>
              </a:solidFill>
              <a:latin typeface="Verdana"/>
              <a:ea typeface="Verdana"/>
              <a:cs typeface="Verdana"/>
              <a:sym typeface="Verdana"/>
            </a:endParaRPr>
          </a:p>
          <a:p>
            <a:pPr marL="45720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Verdana"/>
              <a:ea typeface="Verdana"/>
              <a:cs typeface="Verdana"/>
              <a:sym typeface="Verdana"/>
            </a:endParaRPr>
          </a:p>
          <a:p>
            <a:pPr marL="379095" marR="18415" lvl="0" indent="-367030" algn="just" rtl="0">
              <a:lnSpc>
                <a:spcPct val="149300"/>
              </a:lnSpc>
              <a:spcBef>
                <a:spcPts val="50"/>
              </a:spcBef>
              <a:spcAft>
                <a:spcPts val="0"/>
              </a:spcAft>
              <a:buClr>
                <a:srgbClr val="F9F9F9"/>
              </a:buClr>
              <a:buSzPts val="1800"/>
              <a:buFont typeface="Arial"/>
              <a:buChar char="●"/>
            </a:pPr>
            <a:r>
              <a:rPr lang="en-US" sz="1600" b="1" i="0" u="none" strike="noStrike" cap="none">
                <a:solidFill>
                  <a:srgbClr val="FFFFFF"/>
                </a:solidFill>
                <a:latin typeface="Verdana"/>
                <a:ea typeface="Verdana"/>
                <a:cs typeface="Verdana"/>
                <a:sym typeface="Verdana"/>
              </a:rPr>
              <a:t>Goal: </a:t>
            </a:r>
            <a:r>
              <a:rPr lang="en-US" sz="1600" b="0" i="0" u="none" strike="noStrike" cap="none">
                <a:solidFill>
                  <a:srgbClr val="FFFFFF"/>
                </a:solidFill>
                <a:latin typeface="Verdana"/>
                <a:ea typeface="Verdana"/>
                <a:cs typeface="Verdana"/>
                <a:sym typeface="Verdana"/>
              </a:rPr>
              <a:t>This paper illustrates about basics of mining social media  data using profiling algorithm and its networking sites.</a:t>
            </a:r>
            <a:endParaRPr sz="1600" b="0" i="0" u="none" strike="noStrike" cap="none">
              <a:solidFill>
                <a:schemeClr val="dk1"/>
              </a:solidFill>
              <a:latin typeface="Verdana"/>
              <a:ea typeface="Verdana"/>
              <a:cs typeface="Verdana"/>
              <a:sym typeface="Verdana"/>
            </a:endParaRPr>
          </a:p>
          <a:p>
            <a:pPr marL="379095" marR="14603" lvl="0" indent="-367030" algn="just" rtl="0">
              <a:lnSpc>
                <a:spcPct val="149300"/>
              </a:lnSpc>
              <a:spcBef>
                <a:spcPts val="0"/>
              </a:spcBef>
              <a:spcAft>
                <a:spcPts val="0"/>
              </a:spcAft>
              <a:buClr>
                <a:srgbClr val="F9F9F9"/>
              </a:buClr>
              <a:buSzPts val="1800"/>
              <a:buFont typeface="Arial"/>
              <a:buChar char="●"/>
            </a:pPr>
            <a:r>
              <a:rPr lang="en-US" sz="1600" b="1" i="0" u="none" strike="noStrike" cap="none">
                <a:solidFill>
                  <a:srgbClr val="FFFFFF"/>
                </a:solidFill>
                <a:latin typeface="Verdana"/>
                <a:ea typeface="Verdana"/>
                <a:cs typeface="Verdana"/>
                <a:sym typeface="Verdana"/>
              </a:rPr>
              <a:t>Methodology: </a:t>
            </a:r>
            <a:r>
              <a:rPr lang="en-US" sz="1600" b="0" i="0" u="none" strike="noStrike" cap="none">
                <a:solidFill>
                  <a:srgbClr val="FFFFFF"/>
                </a:solidFill>
                <a:latin typeface="Verdana"/>
                <a:ea typeface="Verdana"/>
                <a:cs typeface="Verdana"/>
                <a:sym typeface="Verdana"/>
              </a:rPr>
              <a:t>The classes are identified and directs the computer to classify accordingly and makes clusters/classes based on category or class name and mines the data in social media.</a:t>
            </a:r>
            <a:endParaRPr sz="1600" b="0" i="0" u="none" strike="noStrike" cap="none">
              <a:solidFill>
                <a:srgbClr val="FFFFFF"/>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body" idx="1"/>
          </p:nvPr>
        </p:nvSpPr>
        <p:spPr>
          <a:xfrm>
            <a:off x="457199" y="387927"/>
            <a:ext cx="8376559" cy="6647974"/>
          </a:xfrm>
          <a:prstGeom prst="rect">
            <a:avLst/>
          </a:prstGeom>
          <a:noFill/>
          <a:ln>
            <a:noFill/>
          </a:ln>
        </p:spPr>
        <p:txBody>
          <a:bodyPr spcFirstLastPara="1" wrap="square" lIns="0" tIns="0" rIns="0" bIns="0" anchor="t" anchorCtr="0">
            <a:noAutofit/>
          </a:bodyPr>
          <a:lstStyle/>
          <a:p>
            <a:pPr marL="457200" lvl="0" indent="-228600" algn="l" rtl="0">
              <a:lnSpc>
                <a:spcPct val="150000"/>
              </a:lnSpc>
              <a:spcBef>
                <a:spcPts val="0"/>
              </a:spcBef>
              <a:spcAft>
                <a:spcPts val="0"/>
              </a:spcAft>
              <a:buSzPts val="1600"/>
              <a:buNone/>
            </a:pPr>
            <a:r>
              <a:rPr lang="en-US" b="1"/>
              <a:t>Profiling Algorithm:</a:t>
            </a:r>
            <a:endParaRPr/>
          </a:p>
          <a:p>
            <a:pPr marL="457200" lvl="0" indent="-228600" algn="l" rtl="0">
              <a:lnSpc>
                <a:spcPct val="150000"/>
              </a:lnSpc>
              <a:spcBef>
                <a:spcPts val="0"/>
              </a:spcBef>
              <a:spcAft>
                <a:spcPts val="0"/>
              </a:spcAft>
              <a:buClr>
                <a:schemeClr val="lt1"/>
              </a:buClr>
              <a:buSzPts val="1600"/>
              <a:buFont typeface="Arial"/>
              <a:buChar char="•"/>
            </a:pPr>
            <a:r>
              <a:rPr lang="en-US" b="1"/>
              <a:t>a</a:t>
            </a:r>
            <a:r>
              <a:rPr lang="en-US" b="1" baseline="-25000"/>
              <a:t>i</a:t>
            </a:r>
            <a:r>
              <a:rPr lang="en-US"/>
              <a:t>=block address of reference i</a:t>
            </a:r>
            <a:endParaRPr/>
          </a:p>
          <a:p>
            <a:pPr marL="457200" lvl="0" indent="-228600" algn="l" rtl="0">
              <a:lnSpc>
                <a:spcPct val="150000"/>
              </a:lnSpc>
              <a:spcBef>
                <a:spcPts val="0"/>
              </a:spcBef>
              <a:spcAft>
                <a:spcPts val="0"/>
              </a:spcAft>
              <a:buClr>
                <a:schemeClr val="lt1"/>
              </a:buClr>
              <a:buSzPts val="1600"/>
              <a:buFont typeface="Arial"/>
              <a:buChar char="•"/>
            </a:pPr>
            <a:r>
              <a:rPr lang="en-US"/>
              <a:t>n=length of vectors</a:t>
            </a:r>
            <a:endParaRPr/>
          </a:p>
          <a:p>
            <a:pPr marL="457200" lvl="0" indent="-228600" algn="l" rtl="0">
              <a:lnSpc>
                <a:spcPct val="150000"/>
              </a:lnSpc>
              <a:spcBef>
                <a:spcPts val="0"/>
              </a:spcBef>
              <a:spcAft>
                <a:spcPts val="0"/>
              </a:spcAft>
              <a:buClr>
                <a:schemeClr val="lt1"/>
              </a:buClr>
              <a:buSzPts val="1600"/>
              <a:buFont typeface="Arial"/>
              <a:buChar char="•"/>
            </a:pPr>
            <a:r>
              <a:rPr lang="en-US"/>
              <a:t>cost (</a:t>
            </a:r>
            <a:r>
              <a:rPr lang="en-US" b="1"/>
              <a:t>v</a:t>
            </a:r>
            <a:r>
              <a:rPr lang="en-US"/>
              <a:t>) = accumulated cost for vector </a:t>
            </a:r>
            <a:r>
              <a:rPr lang="en-US" b="1"/>
              <a:t>v</a:t>
            </a:r>
            <a:r>
              <a:rPr lang="en-US"/>
              <a:t>, initially 0</a:t>
            </a:r>
            <a:endParaRPr/>
          </a:p>
          <a:p>
            <a:pPr marL="571500" lvl="0" indent="-342900" algn="l" rtl="0">
              <a:lnSpc>
                <a:spcPct val="150000"/>
              </a:lnSpc>
              <a:spcBef>
                <a:spcPts val="0"/>
              </a:spcBef>
              <a:spcAft>
                <a:spcPts val="0"/>
              </a:spcAft>
              <a:buClr>
                <a:schemeClr val="lt1"/>
              </a:buClr>
              <a:buSzPts val="1600"/>
              <a:buFont typeface="Arial"/>
              <a:buAutoNum type="arabicPeriod"/>
            </a:pPr>
            <a:r>
              <a:rPr lang="en-US" b="1"/>
              <a:t>for each</a:t>
            </a:r>
            <a:r>
              <a:rPr lang="en-US"/>
              <a:t> reference I in program trace </a:t>
            </a:r>
            <a:r>
              <a:rPr lang="en-US" b="1"/>
              <a:t>do</a:t>
            </a:r>
            <a:endParaRPr/>
          </a:p>
          <a:p>
            <a:pPr marL="571500" lvl="0" indent="-342900" algn="l" rtl="0">
              <a:lnSpc>
                <a:spcPct val="150000"/>
              </a:lnSpc>
              <a:spcBef>
                <a:spcPts val="0"/>
              </a:spcBef>
              <a:spcAft>
                <a:spcPts val="0"/>
              </a:spcAft>
              <a:buClr>
                <a:schemeClr val="lt1"/>
              </a:buClr>
              <a:buSzPts val="1600"/>
              <a:buFont typeface="Arial"/>
              <a:buAutoNum type="arabicPeriod"/>
            </a:pPr>
            <a:r>
              <a:rPr lang="en-US" b="1"/>
              <a:t>if a</a:t>
            </a:r>
            <a:r>
              <a:rPr lang="en-US" b="1" baseline="-25000"/>
              <a:t>i</a:t>
            </a:r>
            <a:r>
              <a:rPr lang="en-US"/>
              <a:t> is a compulsory miss </a:t>
            </a:r>
            <a:r>
              <a:rPr lang="en-US" b="1"/>
              <a:t>then</a:t>
            </a:r>
            <a:endParaRPr/>
          </a:p>
          <a:p>
            <a:pPr marL="571500" lvl="0" indent="-342900" algn="l" rtl="0">
              <a:lnSpc>
                <a:spcPct val="150000"/>
              </a:lnSpc>
              <a:spcBef>
                <a:spcPts val="0"/>
              </a:spcBef>
              <a:spcAft>
                <a:spcPts val="0"/>
              </a:spcAft>
              <a:buClr>
                <a:schemeClr val="lt1"/>
              </a:buClr>
              <a:buSzPts val="1600"/>
              <a:buFont typeface="Arial"/>
              <a:buAutoNum type="arabicPeriod"/>
            </a:pPr>
            <a:r>
              <a:rPr lang="en-US"/>
              <a:t>	push </a:t>
            </a:r>
            <a:r>
              <a:rPr lang="en-US" b="1"/>
              <a:t>a</a:t>
            </a:r>
            <a:r>
              <a:rPr lang="en-US" b="1" baseline="-25000"/>
              <a:t>i</a:t>
            </a:r>
            <a:r>
              <a:rPr lang="en-US"/>
              <a:t> to top of stack</a:t>
            </a:r>
            <a:endParaRPr/>
          </a:p>
          <a:p>
            <a:pPr marL="571500" lvl="0" indent="-342900" algn="l" rtl="0">
              <a:lnSpc>
                <a:spcPct val="150000"/>
              </a:lnSpc>
              <a:spcBef>
                <a:spcPts val="0"/>
              </a:spcBef>
              <a:spcAft>
                <a:spcPts val="0"/>
              </a:spcAft>
              <a:buClr>
                <a:schemeClr val="lt1"/>
              </a:buClr>
              <a:buSzPts val="1600"/>
              <a:buFont typeface="Arial"/>
              <a:buAutoNum type="arabicPeriod"/>
            </a:pPr>
            <a:r>
              <a:rPr lang="en-US" b="1"/>
              <a:t>end if</a:t>
            </a:r>
            <a:endParaRPr/>
          </a:p>
          <a:p>
            <a:pPr marL="571500" lvl="0" indent="-342900" algn="l" rtl="0">
              <a:lnSpc>
                <a:spcPct val="150000"/>
              </a:lnSpc>
              <a:spcBef>
                <a:spcPts val="0"/>
              </a:spcBef>
              <a:spcAft>
                <a:spcPts val="0"/>
              </a:spcAft>
              <a:buClr>
                <a:schemeClr val="lt1"/>
              </a:buClr>
              <a:buSzPts val="1600"/>
              <a:buFont typeface="Arial"/>
              <a:buAutoNum type="arabicPeriod"/>
            </a:pPr>
            <a:r>
              <a:rPr lang="en-US" b="1"/>
              <a:t>else</a:t>
            </a:r>
            <a:r>
              <a:rPr lang="en-US"/>
              <a:t>		/*Count conflict vectors*/</a:t>
            </a:r>
            <a:endParaRPr/>
          </a:p>
          <a:p>
            <a:pPr marL="571500" lvl="0" indent="-342900" algn="l" rtl="0">
              <a:lnSpc>
                <a:spcPct val="150000"/>
              </a:lnSpc>
              <a:spcBef>
                <a:spcPts val="0"/>
              </a:spcBef>
              <a:spcAft>
                <a:spcPts val="0"/>
              </a:spcAft>
              <a:buClr>
                <a:schemeClr val="lt1"/>
              </a:buClr>
              <a:buSzPts val="1600"/>
              <a:buFont typeface="Arial"/>
              <a:buAutoNum type="arabicPeriod"/>
            </a:pPr>
            <a:r>
              <a:rPr lang="en-US" b="1"/>
              <a:t>	for each a</a:t>
            </a:r>
            <a:r>
              <a:rPr lang="en-US" b="1" baseline="-25000"/>
              <a:t>j</a:t>
            </a:r>
            <a:r>
              <a:rPr lang="en-US"/>
              <a:t> on stack above </a:t>
            </a:r>
            <a:r>
              <a:rPr lang="en-US" b="1"/>
              <a:t>a</a:t>
            </a:r>
            <a:r>
              <a:rPr lang="en-US" b="1" baseline="-25000"/>
              <a:t>i </a:t>
            </a:r>
            <a:r>
              <a:rPr lang="en-US" b="1"/>
              <a:t>do</a:t>
            </a:r>
            <a:endParaRPr/>
          </a:p>
          <a:p>
            <a:pPr marL="571500" lvl="0" indent="-342900" algn="l" rtl="0">
              <a:lnSpc>
                <a:spcPct val="150000"/>
              </a:lnSpc>
              <a:spcBef>
                <a:spcPts val="0"/>
              </a:spcBef>
              <a:spcAft>
                <a:spcPts val="0"/>
              </a:spcAft>
              <a:buClr>
                <a:schemeClr val="lt1"/>
              </a:buClr>
              <a:buSzPts val="1600"/>
              <a:buFont typeface="Arial"/>
              <a:buAutoNum type="arabicPeriod"/>
            </a:pPr>
            <a:r>
              <a:rPr lang="en-US"/>
              <a:t>		</a:t>
            </a:r>
            <a:r>
              <a:rPr lang="en-US" b="1"/>
              <a:t>V</a:t>
            </a:r>
            <a:r>
              <a:rPr lang="en-US"/>
              <a:t>=(</a:t>
            </a:r>
            <a:r>
              <a:rPr lang="en-US" b="1"/>
              <a:t>a</a:t>
            </a:r>
            <a:r>
              <a:rPr lang="en-US" b="1" baseline="-25000"/>
              <a:t>i   </a:t>
            </a:r>
            <a:r>
              <a:rPr lang="en-US"/>
              <a:t>⊕</a:t>
            </a:r>
            <a:r>
              <a:rPr lang="en-US" b="1"/>
              <a:t>a</a:t>
            </a:r>
            <a:r>
              <a:rPr lang="en-US" b="1" baseline="-25000"/>
              <a:t>j</a:t>
            </a:r>
            <a:r>
              <a:rPr lang="en-US"/>
              <a:t>) truncated to n bits increment cost(</a:t>
            </a:r>
            <a:r>
              <a:rPr lang="en-US" b="1"/>
              <a:t>v</a:t>
            </a:r>
            <a:r>
              <a:rPr lang="en-US"/>
              <a:t>)</a:t>
            </a:r>
            <a:endParaRPr/>
          </a:p>
          <a:p>
            <a:pPr marL="571500" lvl="0" indent="-342900" algn="l" rtl="0">
              <a:lnSpc>
                <a:spcPct val="150000"/>
              </a:lnSpc>
              <a:spcBef>
                <a:spcPts val="0"/>
              </a:spcBef>
              <a:spcAft>
                <a:spcPts val="0"/>
              </a:spcAft>
              <a:buClr>
                <a:schemeClr val="lt1"/>
              </a:buClr>
              <a:buSzPts val="1600"/>
              <a:buFont typeface="Arial"/>
              <a:buAutoNum type="arabicPeriod"/>
            </a:pPr>
            <a:r>
              <a:rPr lang="en-US" b="1"/>
              <a:t>	end for</a:t>
            </a:r>
            <a:endParaRPr/>
          </a:p>
          <a:p>
            <a:pPr marL="571500" lvl="0" indent="-342900" algn="l" rtl="0">
              <a:lnSpc>
                <a:spcPct val="150000"/>
              </a:lnSpc>
              <a:spcBef>
                <a:spcPts val="0"/>
              </a:spcBef>
              <a:spcAft>
                <a:spcPts val="0"/>
              </a:spcAft>
              <a:buClr>
                <a:schemeClr val="lt1"/>
              </a:buClr>
              <a:buSzPts val="1600"/>
              <a:buFont typeface="Arial"/>
              <a:buAutoNum type="arabicPeriod"/>
            </a:pPr>
            <a:r>
              <a:rPr lang="en-US"/>
              <a:t>	Move </a:t>
            </a:r>
            <a:r>
              <a:rPr lang="en-US" b="1"/>
              <a:t>a</a:t>
            </a:r>
            <a:r>
              <a:rPr lang="en-US" b="1" baseline="-25000"/>
              <a:t>i</a:t>
            </a:r>
            <a:r>
              <a:rPr lang="en-US"/>
              <a:t> to top of stack</a:t>
            </a:r>
            <a:endParaRPr/>
          </a:p>
          <a:p>
            <a:pPr marL="571500" lvl="0" indent="-342900" algn="l" rtl="0">
              <a:lnSpc>
                <a:spcPct val="150000"/>
              </a:lnSpc>
              <a:spcBef>
                <a:spcPts val="0"/>
              </a:spcBef>
              <a:spcAft>
                <a:spcPts val="0"/>
              </a:spcAft>
              <a:buClr>
                <a:schemeClr val="lt1"/>
              </a:buClr>
              <a:buSzPts val="1600"/>
              <a:buFont typeface="Arial"/>
              <a:buAutoNum type="arabicPeriod"/>
            </a:pPr>
            <a:r>
              <a:rPr lang="en-US" b="1"/>
              <a:t>end for</a:t>
            </a:r>
            <a:endParaRPr/>
          </a:p>
          <a:p>
            <a:pPr marL="571500" lvl="0" indent="-342900" algn="l" rtl="0">
              <a:lnSpc>
                <a:spcPct val="150000"/>
              </a:lnSpc>
              <a:spcBef>
                <a:spcPts val="0"/>
              </a:spcBef>
              <a:spcAft>
                <a:spcPts val="0"/>
              </a:spcAft>
              <a:buClr>
                <a:schemeClr val="lt1"/>
              </a:buClr>
              <a:buSzPts val="1600"/>
              <a:buNone/>
            </a:pPr>
            <a:r>
              <a:rPr lang="en-US" b="1">
                <a:solidFill>
                  <a:srgbClr val="FFFFFF"/>
                </a:solidFill>
                <a:latin typeface="Verdana"/>
                <a:ea typeface="Verdana"/>
                <a:cs typeface="Verdana"/>
                <a:sym typeface="Verdana"/>
              </a:rPr>
              <a:t>Drawbacks: </a:t>
            </a:r>
            <a:r>
              <a:rPr lang="en-US">
                <a:solidFill>
                  <a:srgbClr val="FFFFFF"/>
                </a:solidFill>
                <a:latin typeface="Verdana"/>
                <a:ea typeface="Verdana"/>
                <a:cs typeface="Verdana"/>
                <a:sym typeface="Verdana"/>
              </a:rPr>
              <a:t>This is not  able to get the accurate output as their method can't generate accurate behavioral patterns.</a:t>
            </a:r>
            <a:endParaRPr>
              <a:solidFill>
                <a:schemeClr val="dk1"/>
              </a:solidFill>
              <a:latin typeface="Verdana"/>
              <a:ea typeface="Verdana"/>
              <a:cs typeface="Verdana"/>
              <a:sym typeface="Verdana"/>
            </a:endParaRPr>
          </a:p>
          <a:p>
            <a:pPr marL="571500" lvl="0" indent="-342900" algn="l" rtl="0">
              <a:lnSpc>
                <a:spcPct val="150000"/>
              </a:lnSpc>
              <a:spcBef>
                <a:spcPts val="0"/>
              </a:spcBef>
              <a:spcAft>
                <a:spcPts val="0"/>
              </a:spcAft>
              <a:buClr>
                <a:schemeClr val="lt1"/>
              </a:buClr>
              <a:buSzPts val="1600"/>
              <a:buNone/>
            </a:pPr>
            <a:endParaRPr/>
          </a:p>
          <a:p>
            <a:pPr marL="571500" lvl="0" indent="-241300" algn="l" rtl="0">
              <a:lnSpc>
                <a:spcPct val="150000"/>
              </a:lnSpc>
              <a:spcBef>
                <a:spcPts val="0"/>
              </a:spcBef>
              <a:spcAft>
                <a:spcPts val="0"/>
              </a:spcAft>
              <a:buSzPts val="1600"/>
              <a:buFont typeface="Arial"/>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p:nvPr/>
        </p:nvSpPr>
        <p:spPr>
          <a:xfrm>
            <a:off x="533400" y="533399"/>
            <a:ext cx="8070382" cy="5123834"/>
          </a:xfrm>
          <a:prstGeom prst="rect">
            <a:avLst/>
          </a:prstGeom>
          <a:noFill/>
          <a:ln>
            <a:noFill/>
          </a:ln>
        </p:spPr>
        <p:txBody>
          <a:bodyPr spcFirstLastPara="1" wrap="square" lIns="0" tIns="154300" rIns="0" bIns="0" anchor="t" anchorCtr="0">
            <a:noAutofit/>
          </a:bodyPr>
          <a:lstStyle/>
          <a:p>
            <a:pPr marL="379095" marR="0" lvl="0" indent="-367030" algn="just" rtl="0">
              <a:lnSpc>
                <a:spcPct val="150000"/>
              </a:lnSpc>
              <a:spcBef>
                <a:spcPts val="0"/>
              </a:spcBef>
              <a:spcAft>
                <a:spcPts val="0"/>
              </a:spcAft>
              <a:buClr>
                <a:srgbClr val="000000"/>
              </a:buClr>
              <a:buSzPts val="1600"/>
              <a:buFont typeface="Arial"/>
              <a:buNone/>
            </a:pPr>
            <a:r>
              <a:rPr lang="en-US" sz="1600" b="1" i="0" u="none" strike="noStrike" cap="none">
                <a:solidFill>
                  <a:srgbClr val="FFFFFF"/>
                </a:solidFill>
                <a:latin typeface="Verdana"/>
                <a:ea typeface="Verdana"/>
                <a:cs typeface="Verdana"/>
                <a:sym typeface="Verdana"/>
              </a:rPr>
              <a:t>Paper 3: </a:t>
            </a:r>
            <a:r>
              <a:rPr lang="en-US" sz="1600" b="0" i="0" u="none" strike="noStrike" cap="none">
                <a:solidFill>
                  <a:srgbClr val="FFFFFF"/>
                </a:solidFill>
                <a:latin typeface="Verdana"/>
                <a:ea typeface="Verdana"/>
                <a:cs typeface="Verdana"/>
                <a:sym typeface="Verdana"/>
              </a:rPr>
              <a:t>W.M.P. van der Aalst, G. Li, and M. Montali, “Object-centric behavioral  constraints,''Mar.2017.</a:t>
            </a:r>
            <a:endParaRPr/>
          </a:p>
          <a:p>
            <a:pPr marL="379095" marR="0" lvl="0" indent="-367030" algn="just" rtl="0">
              <a:lnSpc>
                <a:spcPct val="150000"/>
              </a:lnSpc>
              <a:spcBef>
                <a:spcPts val="0"/>
              </a:spcBef>
              <a:spcAft>
                <a:spcPts val="0"/>
              </a:spcAft>
              <a:buClr>
                <a:srgbClr val="000000"/>
              </a:buClr>
              <a:buSzPts val="1600"/>
              <a:buFont typeface="Arial"/>
              <a:buNone/>
            </a:pPr>
            <a:endParaRPr sz="1600" b="1" i="0" u="none" strike="noStrike" cap="none">
              <a:solidFill>
                <a:srgbClr val="FFFFFF"/>
              </a:solidFill>
              <a:latin typeface="Verdana"/>
              <a:ea typeface="Verdana"/>
              <a:cs typeface="Verdana"/>
              <a:sym typeface="Verdana"/>
            </a:endParaRPr>
          </a:p>
          <a:p>
            <a:pPr marL="379095" marR="0" lvl="0" indent="-367030" algn="just" rtl="0">
              <a:lnSpc>
                <a:spcPct val="150000"/>
              </a:lnSpc>
              <a:spcBef>
                <a:spcPts val="1215"/>
              </a:spcBef>
              <a:spcAft>
                <a:spcPts val="0"/>
              </a:spcAft>
              <a:buClr>
                <a:srgbClr val="F9F9F9"/>
              </a:buClr>
              <a:buSzPts val="1800"/>
              <a:buFont typeface="Arial"/>
              <a:buChar char="●"/>
            </a:pPr>
            <a:r>
              <a:rPr lang="en-US" sz="1600" b="1" i="0" u="none" strike="noStrike" cap="none">
                <a:solidFill>
                  <a:srgbClr val="FFFFFF"/>
                </a:solidFill>
                <a:latin typeface="Verdana"/>
                <a:ea typeface="Verdana"/>
                <a:cs typeface="Verdana"/>
                <a:sym typeface="Verdana"/>
              </a:rPr>
              <a:t>Title: </a:t>
            </a:r>
            <a:r>
              <a:rPr lang="en-US" sz="1600" b="0" i="0" u="none" strike="noStrike" cap="none">
                <a:solidFill>
                  <a:srgbClr val="FFFFFF"/>
                </a:solidFill>
                <a:latin typeface="Verdana"/>
                <a:ea typeface="Verdana"/>
                <a:cs typeface="Verdana"/>
                <a:sym typeface="Verdana"/>
              </a:rPr>
              <a:t>Object-centric behavioral constraints.</a:t>
            </a:r>
            <a:endParaRPr sz="1600" b="0" i="0" u="none" strike="noStrike" cap="none">
              <a:solidFill>
                <a:schemeClr val="dk1"/>
              </a:solidFill>
              <a:latin typeface="Verdana"/>
              <a:ea typeface="Verdana"/>
              <a:cs typeface="Verdana"/>
              <a:sym typeface="Verdana"/>
            </a:endParaRPr>
          </a:p>
          <a:p>
            <a:pPr marL="379095" marR="5080" lvl="0" indent="-367030" algn="just" rtl="0">
              <a:lnSpc>
                <a:spcPct val="150000"/>
              </a:lnSpc>
              <a:spcBef>
                <a:spcPts val="50"/>
              </a:spcBef>
              <a:spcAft>
                <a:spcPts val="0"/>
              </a:spcAft>
              <a:buClr>
                <a:srgbClr val="F9F9F9"/>
              </a:buClr>
              <a:buSzPts val="1800"/>
              <a:buFont typeface="Arial"/>
              <a:buChar char="●"/>
            </a:pPr>
            <a:r>
              <a:rPr lang="en-US" sz="1600" b="1" i="0" u="none" strike="noStrike" cap="none">
                <a:solidFill>
                  <a:srgbClr val="FFFFFF"/>
                </a:solidFill>
                <a:latin typeface="Verdana"/>
                <a:ea typeface="Verdana"/>
                <a:cs typeface="Verdana"/>
                <a:sym typeface="Verdana"/>
              </a:rPr>
              <a:t>Goal: </a:t>
            </a:r>
            <a:r>
              <a:rPr lang="en-US" sz="1600" b="0" i="0" u="none" strike="noStrike" cap="none">
                <a:solidFill>
                  <a:srgbClr val="FFFFFF"/>
                </a:solidFill>
                <a:latin typeface="Verdana"/>
                <a:ea typeface="Verdana"/>
                <a:cs typeface="Verdana"/>
                <a:sym typeface="Verdana"/>
              </a:rPr>
              <a:t>To describe the behavioral and data perspectives, and the  interplay between them in a one single, hybrid diagram and to implement the approach as a plugin and evaluate it by comparing with other models.</a:t>
            </a:r>
            <a:endParaRPr sz="1600" b="0" i="0" u="none" strike="noStrike" cap="none">
              <a:solidFill>
                <a:schemeClr val="dk1"/>
              </a:solidFill>
              <a:latin typeface="Verdana"/>
              <a:ea typeface="Verdana"/>
              <a:cs typeface="Verdana"/>
              <a:sym typeface="Verdana"/>
            </a:endParaRPr>
          </a:p>
          <a:p>
            <a:pPr marL="379095" marR="8890" lvl="0" indent="-367030" algn="just" rtl="0">
              <a:lnSpc>
                <a:spcPct val="150000"/>
              </a:lnSpc>
              <a:spcBef>
                <a:spcPts val="0"/>
              </a:spcBef>
              <a:spcAft>
                <a:spcPts val="0"/>
              </a:spcAft>
              <a:buClr>
                <a:srgbClr val="F9F9F9"/>
              </a:buClr>
              <a:buSzPts val="1800"/>
              <a:buFont typeface="Arial"/>
              <a:buChar char="●"/>
            </a:pPr>
            <a:r>
              <a:rPr lang="en-US" sz="1600" b="1" i="0" u="none" strike="noStrike" cap="none">
                <a:solidFill>
                  <a:srgbClr val="FFFFFF"/>
                </a:solidFill>
                <a:latin typeface="Verdana"/>
                <a:ea typeface="Verdana"/>
                <a:cs typeface="Verdana"/>
                <a:sym typeface="Verdana"/>
              </a:rPr>
              <a:t>Methodology: </a:t>
            </a:r>
            <a:r>
              <a:rPr lang="en-US" sz="1600" b="0" i="0" u="none" strike="noStrike" cap="none">
                <a:solidFill>
                  <a:srgbClr val="FFFFFF"/>
                </a:solidFill>
                <a:latin typeface="Verdana"/>
                <a:ea typeface="Verdana"/>
                <a:cs typeface="Verdana"/>
                <a:sym typeface="Verdana"/>
              </a:rPr>
              <a:t>To show the interactions between the objects that which are extended and analysed to extract the behavior of the events and  also to compare a process model with an event log of the same process to check whether everything is recorded or not using conformance checking. </a:t>
            </a:r>
            <a:endParaRPr sz="1600" b="0" i="0" u="none" strike="noStrike" cap="none">
              <a:solidFill>
                <a:schemeClr val="dk1"/>
              </a:solidFill>
              <a:latin typeface="Verdana"/>
              <a:ea typeface="Verdana"/>
              <a:cs typeface="Verdana"/>
              <a:sym typeface="Verdana"/>
            </a:endParaRPr>
          </a:p>
          <a:p>
            <a:pPr marL="379095" marR="7620" lvl="0" indent="-367030" algn="just" rtl="0">
              <a:lnSpc>
                <a:spcPct val="150000"/>
              </a:lnSpc>
              <a:spcBef>
                <a:spcPts val="0"/>
              </a:spcBef>
              <a:spcAft>
                <a:spcPts val="0"/>
              </a:spcAft>
              <a:buClr>
                <a:srgbClr val="F9F9F9"/>
              </a:buClr>
              <a:buSzPts val="1800"/>
              <a:buFont typeface="Arial"/>
              <a:buChar char="●"/>
            </a:pPr>
            <a:r>
              <a:rPr lang="en-US" sz="1600" b="1" i="0" u="none" strike="noStrike" cap="none">
                <a:solidFill>
                  <a:srgbClr val="FFFFFF"/>
                </a:solidFill>
                <a:latin typeface="Verdana"/>
                <a:ea typeface="Verdana"/>
                <a:cs typeface="Verdana"/>
                <a:sym typeface="Verdana"/>
              </a:rPr>
              <a:t>Drawbacks: </a:t>
            </a:r>
            <a:r>
              <a:rPr lang="en-US" sz="1600" b="0" i="0" u="none" strike="noStrike" cap="none">
                <a:solidFill>
                  <a:srgbClr val="FFFFFF"/>
                </a:solidFill>
                <a:latin typeface="Verdana"/>
                <a:ea typeface="Verdana"/>
                <a:cs typeface="Verdana"/>
                <a:sym typeface="Verdana"/>
              </a:rPr>
              <a:t>It failed to incorporate attributes into consideration  which may lead to deviations in the conformance checking.</a:t>
            </a:r>
            <a:endParaRPr sz="1600" b="0" i="0" u="none" strike="noStrike" cap="none">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p:nvPr/>
        </p:nvSpPr>
        <p:spPr>
          <a:xfrm>
            <a:off x="550039" y="698862"/>
            <a:ext cx="7952700" cy="4880557"/>
          </a:xfrm>
          <a:prstGeom prst="rect">
            <a:avLst/>
          </a:prstGeom>
          <a:noFill/>
          <a:ln>
            <a:noFill/>
          </a:ln>
        </p:spPr>
        <p:txBody>
          <a:bodyPr spcFirstLastPara="1" wrap="square" lIns="0" tIns="16500" rIns="0" bIns="0" anchor="t" anchorCtr="0">
            <a:noAutofit/>
          </a:bodyPr>
          <a:lstStyle/>
          <a:p>
            <a:pPr marL="12700" marR="9525" lvl="0" indent="0" algn="just" rtl="0">
              <a:lnSpc>
                <a:spcPct val="150100"/>
              </a:lnSpc>
              <a:spcBef>
                <a:spcPts val="0"/>
              </a:spcBef>
              <a:spcAft>
                <a:spcPts val="0"/>
              </a:spcAft>
              <a:buNone/>
            </a:pPr>
            <a:r>
              <a:rPr lang="en-US" sz="1600" b="1" i="0" u="none" strike="noStrike" cap="none">
                <a:solidFill>
                  <a:srgbClr val="F2F2F2"/>
                </a:solidFill>
                <a:latin typeface="Verdana"/>
                <a:ea typeface="Verdana"/>
                <a:cs typeface="Verdana"/>
                <a:sym typeface="Verdana"/>
              </a:rPr>
              <a:t>Paper 4: </a:t>
            </a:r>
            <a:r>
              <a:rPr lang="en-US" sz="1600" b="0" i="0" u="none" strike="noStrike" cap="none">
                <a:solidFill>
                  <a:srgbClr val="F2F2F2"/>
                </a:solidFill>
                <a:latin typeface="Verdana"/>
                <a:ea typeface="Verdana"/>
                <a:cs typeface="Verdana"/>
                <a:sym typeface="Verdana"/>
              </a:rPr>
              <a:t>E. H. J. Nooijen, B. F. van Dongen, and D. Fahland, ‘‘Automatic discovery of data-centric and artifact-centric processes,’’ in Proc. Int. Bus.Process Manage.</a:t>
            </a:r>
            <a:endParaRPr/>
          </a:p>
          <a:p>
            <a:pPr marL="12700" marR="9525" lvl="0" indent="0" algn="just" rtl="0">
              <a:lnSpc>
                <a:spcPct val="150100"/>
              </a:lnSpc>
              <a:spcBef>
                <a:spcPts val="0"/>
              </a:spcBef>
              <a:spcAft>
                <a:spcPts val="0"/>
              </a:spcAft>
              <a:buNone/>
            </a:pPr>
            <a:endParaRPr sz="1600" b="0" i="0" u="none" strike="noStrike" cap="none">
              <a:solidFill>
                <a:srgbClr val="F2F2F2"/>
              </a:solidFill>
              <a:latin typeface="Verdana"/>
              <a:ea typeface="Verdana"/>
              <a:cs typeface="Verdana"/>
              <a:sym typeface="Verdana"/>
            </a:endParaRPr>
          </a:p>
          <a:p>
            <a:pPr marL="469900" marR="0" lvl="0" indent="-367030" algn="just" rtl="0">
              <a:lnSpc>
                <a:spcPct val="100000"/>
              </a:lnSpc>
              <a:spcBef>
                <a:spcPts val="1465"/>
              </a:spcBef>
              <a:spcAft>
                <a:spcPts val="0"/>
              </a:spcAft>
              <a:buClr>
                <a:srgbClr val="F9F9F9"/>
              </a:buClr>
              <a:buSzPts val="1800"/>
              <a:buFont typeface="Arial"/>
              <a:buChar char="●"/>
            </a:pPr>
            <a:r>
              <a:rPr lang="en-US" sz="1600" b="1" i="0" u="none" strike="noStrike" cap="none">
                <a:solidFill>
                  <a:srgbClr val="F2F2F2"/>
                </a:solidFill>
                <a:latin typeface="Verdana"/>
                <a:ea typeface="Verdana"/>
                <a:cs typeface="Verdana"/>
                <a:sym typeface="Verdana"/>
              </a:rPr>
              <a:t>Title: </a:t>
            </a:r>
            <a:r>
              <a:rPr lang="en-US" sz="1600" b="0" i="0" u="none" strike="noStrike" cap="none">
                <a:solidFill>
                  <a:srgbClr val="F2F2F2"/>
                </a:solidFill>
                <a:latin typeface="Verdana"/>
                <a:ea typeface="Verdana"/>
                <a:cs typeface="Verdana"/>
                <a:sym typeface="Verdana"/>
              </a:rPr>
              <a:t>Automatic discovery of data-centric and artifact centric processes.</a:t>
            </a:r>
            <a:endParaRPr sz="1600" b="0" i="0" u="none" strike="noStrike" cap="none">
              <a:solidFill>
                <a:srgbClr val="F2F2F2"/>
              </a:solidFill>
              <a:latin typeface="Verdana"/>
              <a:ea typeface="Verdana"/>
              <a:cs typeface="Verdana"/>
              <a:sym typeface="Verdana"/>
            </a:endParaRPr>
          </a:p>
          <a:p>
            <a:pPr marL="469265" marR="17145" lvl="0" indent="-367030" algn="just" rtl="0">
              <a:lnSpc>
                <a:spcPct val="149300"/>
              </a:lnSpc>
              <a:spcBef>
                <a:spcPts val="50"/>
              </a:spcBef>
              <a:spcAft>
                <a:spcPts val="0"/>
              </a:spcAft>
              <a:buClr>
                <a:srgbClr val="F9F9F9"/>
              </a:buClr>
              <a:buSzPts val="1800"/>
              <a:buFont typeface="Arial"/>
              <a:buChar char="●"/>
            </a:pPr>
            <a:r>
              <a:rPr lang="en-US" sz="1600" b="1" i="0" u="none" strike="noStrike" cap="none">
                <a:solidFill>
                  <a:srgbClr val="F2F2F2"/>
                </a:solidFill>
                <a:latin typeface="Verdana"/>
                <a:ea typeface="Verdana"/>
                <a:cs typeface="Verdana"/>
                <a:sym typeface="Verdana"/>
              </a:rPr>
              <a:t>Goal: </a:t>
            </a:r>
            <a:r>
              <a:rPr lang="en-US" sz="1600" b="0" i="0" u="none" strike="noStrike" cap="none">
                <a:solidFill>
                  <a:srgbClr val="F2F2F2"/>
                </a:solidFill>
                <a:latin typeface="Verdana"/>
                <a:ea typeface="Verdana"/>
                <a:cs typeface="Verdana"/>
                <a:sym typeface="Verdana"/>
              </a:rPr>
              <a:t>To automate the discovery of a process model from recorded executions of the process using process discovery technique.</a:t>
            </a:r>
            <a:endParaRPr sz="1600" b="0" i="0" u="none" strike="noStrike" cap="none">
              <a:solidFill>
                <a:srgbClr val="F2F2F2"/>
              </a:solidFill>
              <a:latin typeface="Verdana"/>
              <a:ea typeface="Verdana"/>
              <a:cs typeface="Verdana"/>
              <a:sym typeface="Verdana"/>
            </a:endParaRPr>
          </a:p>
          <a:p>
            <a:pPr marL="469265" marR="5080" lvl="0" indent="-367030" algn="just" rtl="0">
              <a:lnSpc>
                <a:spcPct val="149300"/>
              </a:lnSpc>
              <a:spcBef>
                <a:spcPts val="0"/>
              </a:spcBef>
              <a:spcAft>
                <a:spcPts val="0"/>
              </a:spcAft>
              <a:buClr>
                <a:srgbClr val="F9F9F9"/>
              </a:buClr>
              <a:buSzPts val="1800"/>
              <a:buFont typeface="Arial"/>
              <a:buChar char="●"/>
            </a:pPr>
            <a:r>
              <a:rPr lang="en-US" sz="1600" b="1" i="0" u="none" strike="noStrike" cap="none">
                <a:solidFill>
                  <a:srgbClr val="F2F2F2"/>
                </a:solidFill>
                <a:latin typeface="Verdana"/>
                <a:ea typeface="Verdana"/>
                <a:cs typeface="Verdana"/>
                <a:sym typeface="Verdana"/>
              </a:rPr>
              <a:t>Method: </a:t>
            </a:r>
            <a:r>
              <a:rPr lang="en-US" sz="1600" b="0" i="0" u="none" strike="noStrike" cap="none">
                <a:solidFill>
                  <a:srgbClr val="F2F2F2"/>
                </a:solidFill>
                <a:latin typeface="Verdana"/>
                <a:ea typeface="Verdana"/>
                <a:cs typeface="Verdana"/>
                <a:sym typeface="Verdana"/>
              </a:rPr>
              <a:t>The technique which allows automatic discovery of process model from recorded event logs by extracting event information, case identifiers and their interrelations and by discovering the central process data objects and their associated events to decompose the data source into multiple logs through which all the possible variations can be known.</a:t>
            </a:r>
            <a:endParaRPr sz="1600" b="0" i="0" u="none" strike="noStrike" cap="none">
              <a:solidFill>
                <a:srgbClr val="F2F2F2"/>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p:nvPr/>
        </p:nvSpPr>
        <p:spPr>
          <a:xfrm>
            <a:off x="415636" y="457200"/>
            <a:ext cx="8188037" cy="6370975"/>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F2F2F2"/>
              </a:buClr>
              <a:buSzPts val="1600"/>
              <a:buFont typeface="Arial"/>
              <a:buNone/>
            </a:pPr>
            <a:r>
              <a:rPr lang="en-US" sz="1600" b="1" i="0" u="none" strike="noStrike" cap="none">
                <a:solidFill>
                  <a:srgbClr val="F2F2F2"/>
                </a:solidFill>
                <a:latin typeface="Verdana"/>
                <a:ea typeface="Verdana"/>
                <a:cs typeface="Verdana"/>
                <a:sym typeface="Verdana"/>
              </a:rPr>
              <a:t>Process discovery Algorithm:</a:t>
            </a:r>
            <a:endParaRPr sz="1600" b="0" i="0" u="none" strike="noStrike" cap="none">
              <a:solidFill>
                <a:srgbClr val="F2F2F2"/>
              </a:solidFill>
              <a:latin typeface="Verdana"/>
              <a:ea typeface="Verdana"/>
              <a:cs typeface="Verdana"/>
              <a:sym typeface="Verdana"/>
            </a:endParaRPr>
          </a:p>
          <a:p>
            <a:pPr marL="0" marR="0" lvl="0" indent="0" algn="just" rtl="0">
              <a:lnSpc>
                <a:spcPct val="150000"/>
              </a:lnSpc>
              <a:spcBef>
                <a:spcPts val="0"/>
              </a:spcBef>
              <a:spcAft>
                <a:spcPts val="0"/>
              </a:spcAft>
              <a:buClr>
                <a:srgbClr val="F2F2F2"/>
              </a:buClr>
              <a:buSzPts val="1600"/>
              <a:buFont typeface="Arial"/>
              <a:buNone/>
            </a:pPr>
            <a:r>
              <a:rPr lang="en-US" sz="1600" b="1" i="0" u="none" strike="noStrike" cap="none">
                <a:solidFill>
                  <a:srgbClr val="F2F2F2"/>
                </a:solidFill>
                <a:latin typeface="Verdana"/>
                <a:ea typeface="Verdana"/>
                <a:cs typeface="Verdana"/>
                <a:sym typeface="Verdana"/>
              </a:rPr>
              <a:t>Require</a:t>
            </a:r>
            <a:r>
              <a:rPr lang="en-US" sz="1600" b="0" i="0" u="none" strike="noStrike" cap="none">
                <a:solidFill>
                  <a:srgbClr val="F2F2F2"/>
                </a:solidFill>
                <a:latin typeface="Verdana"/>
                <a:ea typeface="Verdana"/>
                <a:cs typeface="Verdana"/>
                <a:sym typeface="Verdana"/>
              </a:rPr>
              <a:t>: A main artifact table T</a:t>
            </a:r>
            <a:r>
              <a:rPr lang="en-US" sz="1600" b="0" i="0" u="none" strike="noStrike" cap="none" baseline="30000">
                <a:solidFill>
                  <a:srgbClr val="F2F2F2"/>
                </a:solidFill>
                <a:latin typeface="Verdana"/>
                <a:ea typeface="Verdana"/>
                <a:cs typeface="Verdana"/>
                <a:sym typeface="Verdana"/>
              </a:rPr>
              <a:t>m</a:t>
            </a:r>
            <a:r>
              <a:rPr lang="en-US" sz="1600" b="0" i="0" u="none" strike="noStrike" cap="none">
                <a:solidFill>
                  <a:srgbClr val="F2F2F2"/>
                </a:solidFill>
                <a:latin typeface="Verdana"/>
                <a:ea typeface="Verdana"/>
                <a:cs typeface="Verdana"/>
                <a:sym typeface="Verdana"/>
              </a:rPr>
              <a:t>, base table T</a:t>
            </a:r>
            <a:r>
              <a:rPr lang="en-US" sz="1600" b="0" i="0" u="none" strike="noStrike" cap="none" baseline="-25000">
                <a:solidFill>
                  <a:srgbClr val="F2F2F2"/>
                </a:solidFill>
                <a:latin typeface="Verdana"/>
                <a:ea typeface="Verdana"/>
                <a:cs typeface="Verdana"/>
                <a:sym typeface="Verdana"/>
              </a:rPr>
              <a:t>0</a:t>
            </a:r>
            <a:r>
              <a:rPr lang="en-US" sz="1600" b="0" i="0" u="none" strike="noStrike" cap="none">
                <a:solidFill>
                  <a:srgbClr val="F2F2F2"/>
                </a:solidFill>
                <a:latin typeface="Verdana"/>
                <a:ea typeface="Verdana"/>
                <a:cs typeface="Verdana"/>
                <a:sym typeface="Verdana"/>
              </a:rPr>
              <a:t> (with primary key C</a:t>
            </a:r>
            <a:r>
              <a:rPr lang="en-US" sz="1600" b="0" i="0" u="none" strike="noStrike" cap="none" baseline="-25000">
                <a:solidFill>
                  <a:srgbClr val="F2F2F2"/>
                </a:solidFill>
                <a:latin typeface="Verdana"/>
                <a:ea typeface="Verdana"/>
                <a:cs typeface="Verdana"/>
                <a:sym typeface="Verdana"/>
              </a:rPr>
              <a:t>ID</a:t>
            </a:r>
            <a:r>
              <a:rPr lang="en-US" sz="1600" b="0" i="0" u="none" strike="noStrike" cap="none">
                <a:solidFill>
                  <a:srgbClr val="F2F2F2"/>
                </a:solidFill>
                <a:latin typeface="Verdana"/>
                <a:ea typeface="Verdana"/>
                <a:cs typeface="Verdana"/>
                <a:sym typeface="Verdana"/>
              </a:rPr>
              <a:t>), a set of attribute table,</a:t>
            </a:r>
            <a:endParaRPr/>
          </a:p>
          <a:p>
            <a:pPr marL="0" marR="0" lvl="0" indent="0" algn="just" rtl="0">
              <a:lnSpc>
                <a:spcPct val="150000"/>
              </a:lnSpc>
              <a:spcBef>
                <a:spcPts val="0"/>
              </a:spcBef>
              <a:spcAft>
                <a:spcPts val="0"/>
              </a:spcAft>
              <a:buClr>
                <a:srgbClr val="F2F2F2"/>
              </a:buClr>
              <a:buSzPts val="1600"/>
              <a:buFont typeface="Arial"/>
              <a:buNone/>
            </a:pPr>
            <a:r>
              <a:rPr lang="en-US" sz="1600" b="0" i="0" u="none" strike="noStrike" cap="none">
                <a:solidFill>
                  <a:srgbClr val="F2F2F2"/>
                </a:solidFill>
                <a:latin typeface="Verdana"/>
                <a:ea typeface="Verdana"/>
                <a:cs typeface="Verdana"/>
                <a:sym typeface="Verdana"/>
              </a:rPr>
              <a:t>T</a:t>
            </a:r>
            <a:r>
              <a:rPr lang="en-US" sz="1600" b="0" i="0" u="none" strike="noStrike" cap="none" baseline="-25000">
                <a:solidFill>
                  <a:srgbClr val="F2F2F2"/>
                </a:solidFill>
                <a:latin typeface="Verdana"/>
                <a:ea typeface="Verdana"/>
                <a:cs typeface="Verdana"/>
                <a:sym typeface="Verdana"/>
              </a:rPr>
              <a:t>attr</a:t>
            </a:r>
            <a:r>
              <a:rPr lang="en-US" sz="1600" b="0" i="0" u="none" strike="noStrike" cap="none">
                <a:solidFill>
                  <a:srgbClr val="F2F2F2"/>
                </a:solidFill>
                <a:latin typeface="Verdana"/>
                <a:ea typeface="Verdana"/>
                <a:cs typeface="Verdana"/>
                <a:sym typeface="Verdana"/>
              </a:rPr>
              <a:t>, a set of attribute columns C</a:t>
            </a:r>
            <a:r>
              <a:rPr lang="en-US" sz="1600" b="0" i="0" u="none" strike="noStrike" cap="none" baseline="-25000">
                <a:solidFill>
                  <a:srgbClr val="F2F2F2"/>
                </a:solidFill>
                <a:latin typeface="Verdana"/>
                <a:ea typeface="Verdana"/>
                <a:cs typeface="Verdana"/>
                <a:sym typeface="Verdana"/>
              </a:rPr>
              <a:t>attr</a:t>
            </a:r>
            <a:r>
              <a:rPr lang="en-US" sz="1600" b="0" i="0" u="none" strike="noStrike" cap="none">
                <a:solidFill>
                  <a:srgbClr val="F2F2F2"/>
                </a:solidFill>
                <a:latin typeface="Verdana"/>
                <a:ea typeface="Verdana"/>
                <a:cs typeface="Verdana"/>
                <a:sym typeface="Verdana"/>
              </a:rPr>
              <a:t> and an artifact schema </a:t>
            </a:r>
            <a:r>
              <a:rPr lang="en-US" sz="1600" b="1" i="0" u="none" strike="noStrike" cap="none">
                <a:solidFill>
                  <a:srgbClr val="F2F2F2"/>
                </a:solidFill>
                <a:latin typeface="Verdana"/>
                <a:ea typeface="Verdana"/>
                <a:cs typeface="Verdana"/>
                <a:sym typeface="Verdana"/>
              </a:rPr>
              <a:t>S, </a:t>
            </a:r>
            <a:r>
              <a:rPr lang="en-US" sz="1600" b="0" i="0" u="none" strike="noStrike" cap="none">
                <a:solidFill>
                  <a:srgbClr val="F2F2F2"/>
                </a:solidFill>
                <a:latin typeface="Verdana"/>
                <a:ea typeface="Verdana"/>
                <a:cs typeface="Verdana"/>
                <a:sym typeface="Verdana"/>
              </a:rPr>
              <a:t>links to other tables of the artifact in the form of foreign keys F</a:t>
            </a:r>
            <a:r>
              <a:rPr lang="en-US" sz="1600" b="0" i="0" u="none" strike="noStrike" cap="none" baseline="-25000">
                <a:solidFill>
                  <a:srgbClr val="F2F2F2"/>
                </a:solidFill>
                <a:latin typeface="Verdana"/>
                <a:ea typeface="Verdana"/>
                <a:cs typeface="Verdana"/>
                <a:sym typeface="Verdana"/>
              </a:rPr>
              <a:t>link.</a:t>
            </a:r>
            <a:endParaRPr sz="1600" b="0" i="0" u="none" strike="noStrike" cap="none">
              <a:solidFill>
                <a:srgbClr val="F2F2F2"/>
              </a:solidFill>
              <a:latin typeface="Verdana"/>
              <a:ea typeface="Verdana"/>
              <a:cs typeface="Verdana"/>
              <a:sym typeface="Verdana"/>
            </a:endParaRPr>
          </a:p>
          <a:p>
            <a:pPr marL="0" marR="0" lvl="0" indent="-101600" algn="just" rtl="0">
              <a:lnSpc>
                <a:spcPct val="150000"/>
              </a:lnSpc>
              <a:spcBef>
                <a:spcPts val="0"/>
              </a:spcBef>
              <a:spcAft>
                <a:spcPts val="0"/>
              </a:spcAft>
              <a:buClr>
                <a:srgbClr val="F2F2F2"/>
              </a:buClr>
              <a:buSzPts val="1600"/>
              <a:buFont typeface="Arial"/>
              <a:buChar char="•"/>
            </a:pPr>
            <a:r>
              <a:rPr lang="en-US" sz="1600" b="0" i="0" u="none" strike="noStrike" cap="none">
                <a:solidFill>
                  <a:srgbClr val="F2F2F2"/>
                </a:solidFill>
                <a:latin typeface="Verdana"/>
                <a:ea typeface="Verdana"/>
                <a:cs typeface="Verdana"/>
                <a:sym typeface="Verdana"/>
              </a:rPr>
              <a:t>collect data from table T</a:t>
            </a:r>
            <a:r>
              <a:rPr lang="en-US" sz="1600" b="0" i="0" u="none" strike="noStrike" cap="none" baseline="30000">
                <a:solidFill>
                  <a:srgbClr val="F2F2F2"/>
                </a:solidFill>
                <a:latin typeface="Verdana"/>
                <a:ea typeface="Verdana"/>
                <a:cs typeface="Verdana"/>
                <a:sym typeface="Verdana"/>
              </a:rPr>
              <a:t>m</a:t>
            </a:r>
            <a:endParaRPr sz="1600" b="0" i="0" u="none" strike="noStrike" cap="none">
              <a:solidFill>
                <a:srgbClr val="F2F2F2"/>
              </a:solidFill>
              <a:latin typeface="Verdana"/>
              <a:ea typeface="Verdana"/>
              <a:cs typeface="Verdana"/>
              <a:sym typeface="Verdana"/>
            </a:endParaRPr>
          </a:p>
          <a:p>
            <a:pPr marL="0" marR="0" lvl="0" indent="-101600" algn="just" rtl="0">
              <a:lnSpc>
                <a:spcPct val="150000"/>
              </a:lnSpc>
              <a:spcBef>
                <a:spcPts val="0"/>
              </a:spcBef>
              <a:spcAft>
                <a:spcPts val="0"/>
              </a:spcAft>
              <a:buClr>
                <a:srgbClr val="F2F2F2"/>
              </a:buClr>
              <a:buSzPts val="1600"/>
              <a:buFont typeface="Arial"/>
              <a:buChar char="•"/>
            </a:pPr>
            <a:r>
              <a:rPr lang="en-US" sz="1600" b="1" i="0" u="none" strike="noStrike" cap="none">
                <a:solidFill>
                  <a:srgbClr val="F2F2F2"/>
                </a:solidFill>
                <a:latin typeface="Verdana"/>
                <a:ea typeface="Verdana"/>
                <a:cs typeface="Verdana"/>
                <a:sym typeface="Verdana"/>
              </a:rPr>
              <a:t>for all</a:t>
            </a:r>
            <a:r>
              <a:rPr lang="en-US" sz="1600" b="0" i="0" u="none" strike="noStrike" cap="none">
                <a:solidFill>
                  <a:srgbClr val="F2F2F2"/>
                </a:solidFill>
                <a:latin typeface="Verdana"/>
                <a:ea typeface="Verdana"/>
                <a:cs typeface="Verdana"/>
                <a:sym typeface="Verdana"/>
              </a:rPr>
              <a:t> T € (T</a:t>
            </a:r>
            <a:r>
              <a:rPr lang="en-US" sz="1600" b="0" i="0" u="none" strike="noStrike" cap="none" baseline="-25000">
                <a:solidFill>
                  <a:srgbClr val="F2F2F2"/>
                </a:solidFill>
                <a:latin typeface="Verdana"/>
                <a:ea typeface="Verdana"/>
                <a:cs typeface="Verdana"/>
                <a:sym typeface="Verdana"/>
              </a:rPr>
              <a:t>one2one</a:t>
            </a:r>
            <a:r>
              <a:rPr lang="en-US" sz="1600" b="0" i="0" u="none" strike="noStrike" cap="none">
                <a:solidFill>
                  <a:srgbClr val="F2F2F2"/>
                </a:solidFill>
                <a:latin typeface="Verdana"/>
                <a:ea typeface="Verdana"/>
                <a:cs typeface="Verdana"/>
                <a:sym typeface="Verdana"/>
              </a:rPr>
              <a:t> \ T</a:t>
            </a:r>
            <a:r>
              <a:rPr lang="en-US" sz="1600" b="0" i="0" u="none" strike="noStrike" cap="none" baseline="-25000">
                <a:solidFill>
                  <a:srgbClr val="F2F2F2"/>
                </a:solidFill>
                <a:latin typeface="Verdana"/>
                <a:ea typeface="Verdana"/>
                <a:cs typeface="Verdana"/>
                <a:sym typeface="Verdana"/>
              </a:rPr>
              <a:t>attr</a:t>
            </a:r>
            <a:r>
              <a:rPr lang="en-US" sz="1600" b="0" i="0" u="none" strike="noStrike" cap="none">
                <a:solidFill>
                  <a:srgbClr val="F2F2F2"/>
                </a:solidFill>
                <a:latin typeface="Verdana"/>
                <a:ea typeface="Verdana"/>
                <a:cs typeface="Verdana"/>
                <a:sym typeface="Verdana"/>
              </a:rPr>
              <a:t>) </a:t>
            </a:r>
            <a:r>
              <a:rPr lang="en-US" sz="1600" b="1" i="0" u="none" strike="noStrike" cap="none">
                <a:solidFill>
                  <a:srgbClr val="F2F2F2"/>
                </a:solidFill>
                <a:latin typeface="Verdana"/>
                <a:ea typeface="Verdana"/>
                <a:cs typeface="Verdana"/>
                <a:sym typeface="Verdana"/>
              </a:rPr>
              <a:t>do</a:t>
            </a:r>
            <a:endParaRPr sz="1600" b="0" i="0" u="none" strike="noStrike" cap="none">
              <a:solidFill>
                <a:srgbClr val="F2F2F2"/>
              </a:solidFill>
              <a:latin typeface="Verdana"/>
              <a:ea typeface="Verdana"/>
              <a:cs typeface="Verdana"/>
              <a:sym typeface="Verdana"/>
            </a:endParaRPr>
          </a:p>
          <a:p>
            <a:pPr marL="0" marR="0" lvl="0" indent="-101600" algn="just" rtl="0">
              <a:lnSpc>
                <a:spcPct val="150000"/>
              </a:lnSpc>
              <a:spcBef>
                <a:spcPts val="0"/>
              </a:spcBef>
              <a:spcAft>
                <a:spcPts val="0"/>
              </a:spcAft>
              <a:buClr>
                <a:srgbClr val="F2F2F2"/>
              </a:buClr>
              <a:buSzPts val="1600"/>
              <a:buFont typeface="Arial"/>
              <a:buChar char="•"/>
            </a:pPr>
            <a:r>
              <a:rPr lang="en-US" sz="1600" b="1" i="0" u="none" strike="noStrike" cap="none">
                <a:solidFill>
                  <a:srgbClr val="F2F2F2"/>
                </a:solidFill>
                <a:latin typeface="Verdana"/>
                <a:ea typeface="Verdana"/>
                <a:cs typeface="Verdana"/>
                <a:sym typeface="Verdana"/>
              </a:rPr>
              <a:t>for all</a:t>
            </a:r>
            <a:r>
              <a:rPr lang="en-US" sz="1600" b="0" i="0" u="none" strike="noStrike" cap="none">
                <a:solidFill>
                  <a:srgbClr val="F2F2F2"/>
                </a:solidFill>
                <a:latin typeface="Verdana"/>
                <a:ea typeface="Verdana"/>
                <a:cs typeface="Verdana"/>
                <a:sym typeface="Verdana"/>
              </a:rPr>
              <a:t> C € C</a:t>
            </a:r>
            <a:r>
              <a:rPr lang="en-US" sz="1600" b="0" i="0" u="none" strike="noStrike" cap="none" baseline="-25000">
                <a:solidFill>
                  <a:srgbClr val="F2F2F2"/>
                </a:solidFill>
                <a:latin typeface="Verdana"/>
                <a:ea typeface="Verdana"/>
                <a:cs typeface="Verdana"/>
                <a:sym typeface="Verdana"/>
              </a:rPr>
              <a:t>T</a:t>
            </a:r>
            <a:r>
              <a:rPr lang="en-US" sz="1600" b="0" i="0" u="none" strike="noStrike" cap="none">
                <a:solidFill>
                  <a:srgbClr val="F2F2F2"/>
                </a:solidFill>
                <a:latin typeface="Verdana"/>
                <a:ea typeface="Verdana"/>
                <a:cs typeface="Verdana"/>
                <a:sym typeface="Verdana"/>
              </a:rPr>
              <a:t> \ C</a:t>
            </a:r>
            <a:r>
              <a:rPr lang="en-US" sz="1600" b="0" i="0" u="none" strike="noStrike" cap="none" baseline="-25000">
                <a:solidFill>
                  <a:srgbClr val="F2F2F2"/>
                </a:solidFill>
                <a:latin typeface="Verdana"/>
                <a:ea typeface="Verdana"/>
                <a:cs typeface="Verdana"/>
                <a:sym typeface="Verdana"/>
              </a:rPr>
              <a:t>attr </a:t>
            </a:r>
            <a:r>
              <a:rPr lang="en-US" sz="1600" b="1" i="0" u="none" strike="noStrike" cap="none">
                <a:solidFill>
                  <a:srgbClr val="F2F2F2"/>
                </a:solidFill>
                <a:latin typeface="Verdana"/>
                <a:ea typeface="Verdana"/>
                <a:cs typeface="Verdana"/>
                <a:sym typeface="Verdana"/>
              </a:rPr>
              <a:t>do</a:t>
            </a:r>
            <a:endParaRPr sz="1600" b="0" i="0" u="none" strike="noStrike" cap="none">
              <a:solidFill>
                <a:srgbClr val="F2F2F2"/>
              </a:solidFill>
              <a:latin typeface="Verdana"/>
              <a:ea typeface="Verdana"/>
              <a:cs typeface="Verdana"/>
              <a:sym typeface="Verdana"/>
            </a:endParaRPr>
          </a:p>
          <a:p>
            <a:pPr marL="0" marR="0" lvl="0" indent="-101600" algn="just" rtl="0">
              <a:lnSpc>
                <a:spcPct val="150000"/>
              </a:lnSpc>
              <a:spcBef>
                <a:spcPts val="0"/>
              </a:spcBef>
              <a:spcAft>
                <a:spcPts val="0"/>
              </a:spcAft>
              <a:buClr>
                <a:srgbClr val="F2F2F2"/>
              </a:buClr>
              <a:buSzPts val="1600"/>
              <a:buFont typeface="Arial"/>
              <a:buChar char="•"/>
            </a:pPr>
            <a:r>
              <a:rPr lang="en-US" sz="1600" b="0" i="0" u="none" strike="noStrike" cap="none">
                <a:solidFill>
                  <a:srgbClr val="F2F2F2"/>
                </a:solidFill>
                <a:latin typeface="Verdana"/>
                <a:ea typeface="Verdana"/>
                <a:cs typeface="Verdana"/>
                <a:sym typeface="Verdana"/>
              </a:rPr>
              <a:t>	AM 🡨 CreateAttributeMapping(C)</a:t>
            </a:r>
            <a:endParaRPr sz="1600" b="0" i="0" u="none" strike="noStrike" cap="none">
              <a:solidFill>
                <a:srgbClr val="F2F2F2"/>
              </a:solidFill>
              <a:latin typeface="Verdana"/>
              <a:ea typeface="Verdana"/>
              <a:cs typeface="Verdana"/>
              <a:sym typeface="Verdana"/>
            </a:endParaRPr>
          </a:p>
          <a:p>
            <a:pPr marL="0" marR="0" lvl="0" indent="-101600" algn="just" rtl="0">
              <a:lnSpc>
                <a:spcPct val="150000"/>
              </a:lnSpc>
              <a:spcBef>
                <a:spcPts val="0"/>
              </a:spcBef>
              <a:spcAft>
                <a:spcPts val="0"/>
              </a:spcAft>
              <a:buClr>
                <a:srgbClr val="F2F2F2"/>
              </a:buClr>
              <a:buSzPts val="1600"/>
              <a:buFont typeface="Arial"/>
              <a:buChar char="•"/>
            </a:pPr>
            <a:r>
              <a:rPr lang="en-US" sz="1600" b="1" i="0" u="none" strike="noStrike" cap="none">
                <a:solidFill>
                  <a:srgbClr val="F2F2F2"/>
                </a:solidFill>
                <a:latin typeface="Verdana"/>
                <a:ea typeface="Verdana"/>
                <a:cs typeface="Verdana"/>
                <a:sym typeface="Verdana"/>
              </a:rPr>
              <a:t>end for</a:t>
            </a:r>
            <a:endParaRPr sz="1600" b="0" i="0" u="none" strike="noStrike" cap="none">
              <a:solidFill>
                <a:srgbClr val="F2F2F2"/>
              </a:solidFill>
              <a:latin typeface="Verdana"/>
              <a:ea typeface="Verdana"/>
              <a:cs typeface="Verdana"/>
              <a:sym typeface="Verdana"/>
            </a:endParaRPr>
          </a:p>
          <a:p>
            <a:pPr marL="0" marR="0" lvl="0" indent="-101600" algn="just" rtl="0">
              <a:lnSpc>
                <a:spcPct val="150000"/>
              </a:lnSpc>
              <a:spcBef>
                <a:spcPts val="0"/>
              </a:spcBef>
              <a:spcAft>
                <a:spcPts val="0"/>
              </a:spcAft>
              <a:buClr>
                <a:srgbClr val="F2F2F2"/>
              </a:buClr>
              <a:buSzPts val="1600"/>
              <a:buFont typeface="Arial"/>
              <a:buChar char="•"/>
            </a:pPr>
            <a:r>
              <a:rPr lang="en-US" sz="1600" b="1" i="0" u="none" strike="noStrike" cap="none">
                <a:solidFill>
                  <a:srgbClr val="F2F2F2"/>
                </a:solidFill>
                <a:latin typeface="Verdana"/>
                <a:ea typeface="Verdana"/>
                <a:cs typeface="Verdana"/>
                <a:sym typeface="Verdana"/>
              </a:rPr>
              <a:t>end forfor all</a:t>
            </a:r>
            <a:r>
              <a:rPr lang="en-US" sz="1600" b="0" i="0" u="none" strike="noStrike" cap="none">
                <a:solidFill>
                  <a:srgbClr val="F2F2F2"/>
                </a:solidFill>
                <a:latin typeface="Verdana"/>
                <a:ea typeface="Verdana"/>
                <a:cs typeface="Verdana"/>
                <a:sym typeface="Verdana"/>
              </a:rPr>
              <a:t> T € T</a:t>
            </a:r>
            <a:r>
              <a:rPr lang="en-US" sz="1600" b="1" i="0" u="none" strike="noStrike" cap="none">
                <a:solidFill>
                  <a:srgbClr val="F2F2F2"/>
                </a:solidFill>
                <a:latin typeface="Verdana"/>
                <a:ea typeface="Verdana"/>
                <a:cs typeface="Verdana"/>
                <a:sym typeface="Verdana"/>
              </a:rPr>
              <a:t>one2manydo</a:t>
            </a:r>
            <a:endParaRPr sz="1600" b="0" i="0" u="none" strike="noStrike" cap="none">
              <a:solidFill>
                <a:srgbClr val="F2F2F2"/>
              </a:solidFill>
              <a:latin typeface="Verdana"/>
              <a:ea typeface="Verdana"/>
              <a:cs typeface="Verdana"/>
              <a:sym typeface="Verdana"/>
            </a:endParaRPr>
          </a:p>
          <a:p>
            <a:pPr marL="0" marR="0" lvl="0" indent="-101600" algn="just" rtl="0">
              <a:lnSpc>
                <a:spcPct val="150000"/>
              </a:lnSpc>
              <a:spcBef>
                <a:spcPts val="0"/>
              </a:spcBef>
              <a:spcAft>
                <a:spcPts val="0"/>
              </a:spcAft>
              <a:buClr>
                <a:srgbClr val="F2F2F2"/>
              </a:buClr>
              <a:buSzPts val="1600"/>
              <a:buFont typeface="Arial"/>
              <a:buChar char="•"/>
            </a:pPr>
            <a:r>
              <a:rPr lang="en-US" sz="1600" b="0" i="0" u="none" strike="noStrike" cap="none">
                <a:solidFill>
                  <a:srgbClr val="F2F2F2"/>
                </a:solidFill>
                <a:latin typeface="Verdana"/>
                <a:ea typeface="Verdana"/>
                <a:cs typeface="Verdana"/>
                <a:sym typeface="Verdana"/>
              </a:rPr>
              <a:t>CreateMapping(T</a:t>
            </a:r>
            <a:r>
              <a:rPr lang="en-US" sz="1600" b="0" i="0" u="none" strike="noStrike" cap="none" baseline="30000">
                <a:solidFill>
                  <a:srgbClr val="F2F2F2"/>
                </a:solidFill>
                <a:latin typeface="Verdana"/>
                <a:ea typeface="Verdana"/>
                <a:cs typeface="Verdana"/>
                <a:sym typeface="Verdana"/>
              </a:rPr>
              <a:t>m</a:t>
            </a:r>
            <a:r>
              <a:rPr lang="en-US" sz="1600" b="0" i="0" u="none" strike="noStrike" cap="none">
                <a:solidFill>
                  <a:srgbClr val="F2F2F2"/>
                </a:solidFill>
                <a:latin typeface="Verdana"/>
                <a:ea typeface="Verdana"/>
                <a:cs typeface="Verdana"/>
                <a:sym typeface="Verdana"/>
              </a:rPr>
              <a:t>, T, T</a:t>
            </a:r>
            <a:r>
              <a:rPr lang="en-US" sz="1600" b="0" i="0" u="none" strike="noStrike" cap="none" baseline="-25000">
                <a:solidFill>
                  <a:srgbClr val="F2F2F2"/>
                </a:solidFill>
                <a:latin typeface="Verdana"/>
                <a:ea typeface="Verdana"/>
                <a:cs typeface="Verdana"/>
                <a:sym typeface="Verdana"/>
              </a:rPr>
              <a:t>attr</a:t>
            </a:r>
            <a:r>
              <a:rPr lang="en-US" sz="1600" b="0" i="0" u="none" strike="noStrike" cap="none">
                <a:solidFill>
                  <a:srgbClr val="F2F2F2"/>
                </a:solidFill>
                <a:latin typeface="Verdana"/>
                <a:ea typeface="Verdana"/>
                <a:cs typeface="Verdana"/>
                <a:sym typeface="Verdana"/>
              </a:rPr>
              <a:t>, C</a:t>
            </a:r>
            <a:r>
              <a:rPr lang="en-US" sz="1600" b="0" i="0" u="none" strike="noStrike" cap="none" baseline="-25000">
                <a:solidFill>
                  <a:srgbClr val="F2F2F2"/>
                </a:solidFill>
                <a:latin typeface="Verdana"/>
                <a:ea typeface="Verdana"/>
                <a:cs typeface="Verdana"/>
                <a:sym typeface="Verdana"/>
              </a:rPr>
              <a:t>attr</a:t>
            </a:r>
            <a:r>
              <a:rPr lang="en-US" sz="1600" b="0" i="0" u="none" strike="noStrike" cap="none">
                <a:solidFill>
                  <a:srgbClr val="F2F2F2"/>
                </a:solidFill>
                <a:latin typeface="Verdana"/>
                <a:ea typeface="Verdana"/>
                <a:cs typeface="Verdana"/>
                <a:sym typeface="Verdana"/>
              </a:rPr>
              <a:t>)</a:t>
            </a:r>
            <a:endParaRPr/>
          </a:p>
          <a:p>
            <a:pPr marL="0" marR="0" lvl="0" indent="-101600" algn="just" rtl="0">
              <a:lnSpc>
                <a:spcPct val="150000"/>
              </a:lnSpc>
              <a:spcBef>
                <a:spcPts val="0"/>
              </a:spcBef>
              <a:spcAft>
                <a:spcPts val="0"/>
              </a:spcAft>
              <a:buClr>
                <a:srgbClr val="F2F2F2"/>
              </a:buClr>
              <a:buSzPts val="1600"/>
              <a:buFont typeface="Arial"/>
              <a:buChar char="•"/>
            </a:pPr>
            <a:r>
              <a:rPr lang="en-US" sz="1600" b="1" i="0" u="none" strike="noStrike" cap="none">
                <a:solidFill>
                  <a:srgbClr val="F2F2F2"/>
                </a:solidFill>
                <a:latin typeface="Verdana"/>
                <a:ea typeface="Verdana"/>
                <a:cs typeface="Verdana"/>
                <a:sym typeface="Verdana"/>
              </a:rPr>
              <a:t>end for</a:t>
            </a:r>
            <a:endParaRPr sz="1600" b="0" i="0" u="none" strike="noStrike" cap="none">
              <a:solidFill>
                <a:srgbClr val="F2F2F2"/>
              </a:solidFill>
              <a:latin typeface="Verdana"/>
              <a:ea typeface="Verdana"/>
              <a:cs typeface="Verdana"/>
              <a:sym typeface="Verdana"/>
            </a:endParaRPr>
          </a:p>
          <a:p>
            <a:pPr marL="0" marR="0" lvl="0" indent="-101600" algn="just" rtl="0">
              <a:lnSpc>
                <a:spcPct val="150000"/>
              </a:lnSpc>
              <a:spcBef>
                <a:spcPts val="0"/>
              </a:spcBef>
              <a:spcAft>
                <a:spcPts val="0"/>
              </a:spcAft>
              <a:buClr>
                <a:srgbClr val="F2F2F2"/>
              </a:buClr>
              <a:buSzPts val="1600"/>
              <a:buFont typeface="Arial"/>
              <a:buChar char="•"/>
            </a:pPr>
            <a:r>
              <a:rPr lang="en-US" sz="1600" b="1" i="0" u="none" strike="noStrike" cap="none">
                <a:solidFill>
                  <a:srgbClr val="F2F2F2"/>
                </a:solidFill>
                <a:latin typeface="Verdana"/>
                <a:ea typeface="Verdana"/>
                <a:cs typeface="Verdana"/>
                <a:sym typeface="Verdana"/>
              </a:rPr>
              <a:t>return</a:t>
            </a:r>
            <a:r>
              <a:rPr lang="en-US" sz="1600" b="0" i="0" u="none" strike="noStrike" cap="none">
                <a:solidFill>
                  <a:srgbClr val="F2F2F2"/>
                </a:solidFill>
                <a:latin typeface="Verdana"/>
                <a:ea typeface="Verdana"/>
                <a:cs typeface="Verdana"/>
                <a:sym typeface="Verdana"/>
              </a:rPr>
              <a:t> general mapping item (C</a:t>
            </a:r>
            <a:r>
              <a:rPr lang="en-US" sz="1600" b="0" i="0" u="none" strike="noStrike" cap="none" baseline="-25000">
                <a:solidFill>
                  <a:srgbClr val="F2F2F2"/>
                </a:solidFill>
                <a:latin typeface="Verdana"/>
                <a:ea typeface="Verdana"/>
                <a:cs typeface="Verdana"/>
                <a:sym typeface="Verdana"/>
              </a:rPr>
              <a:t>ID</a:t>
            </a:r>
            <a:r>
              <a:rPr lang="en-US" sz="1600" b="0" i="0" u="none" strike="noStrike" cap="none">
                <a:solidFill>
                  <a:srgbClr val="F2F2F2"/>
                </a:solidFill>
                <a:latin typeface="Verdana"/>
                <a:ea typeface="Verdana"/>
                <a:cs typeface="Verdana"/>
                <a:sym typeface="Verdana"/>
              </a:rPr>
              <a:t>, T</a:t>
            </a:r>
            <a:r>
              <a:rPr lang="en-US" sz="1600" b="0" i="0" u="none" strike="noStrike" cap="none" baseline="-25000">
                <a:solidFill>
                  <a:srgbClr val="F2F2F2"/>
                </a:solidFill>
                <a:latin typeface="Verdana"/>
                <a:ea typeface="Verdana"/>
                <a:cs typeface="Verdana"/>
                <a:sym typeface="Verdana"/>
              </a:rPr>
              <a:t>from</a:t>
            </a:r>
            <a:r>
              <a:rPr lang="en-US" sz="1600" b="0" i="0" u="none" strike="noStrike" cap="none">
                <a:solidFill>
                  <a:srgbClr val="F2F2F2"/>
                </a:solidFill>
                <a:latin typeface="Verdana"/>
                <a:ea typeface="Verdana"/>
                <a:cs typeface="Verdana"/>
                <a:sym typeface="Verdana"/>
              </a:rPr>
              <a:t>, F</a:t>
            </a:r>
            <a:r>
              <a:rPr lang="en-US" sz="1600" b="0" i="0" u="none" strike="noStrike" cap="none" baseline="-25000">
                <a:solidFill>
                  <a:srgbClr val="F2F2F2"/>
                </a:solidFill>
                <a:latin typeface="Verdana"/>
                <a:ea typeface="Verdana"/>
                <a:cs typeface="Verdana"/>
                <a:sym typeface="Verdana"/>
              </a:rPr>
              <a:t>link</a:t>
            </a:r>
            <a:r>
              <a:rPr lang="en-US" sz="1600" b="0" i="0" u="none" strike="noStrike" cap="none">
                <a:solidFill>
                  <a:srgbClr val="F2F2F2"/>
                </a:solidFill>
                <a:latin typeface="Verdana"/>
                <a:ea typeface="Verdana"/>
                <a:cs typeface="Verdana"/>
                <a:sym typeface="Verdana"/>
              </a:rPr>
              <a:t>,)</a:t>
            </a:r>
            <a:endParaRPr/>
          </a:p>
          <a:p>
            <a:pPr marL="0" marR="0" lvl="0" indent="0" algn="just" rtl="0">
              <a:lnSpc>
                <a:spcPct val="150000"/>
              </a:lnSpc>
              <a:spcBef>
                <a:spcPts val="0"/>
              </a:spcBef>
              <a:spcAft>
                <a:spcPts val="0"/>
              </a:spcAft>
              <a:buClr>
                <a:srgbClr val="000000"/>
              </a:buClr>
              <a:buSzPts val="1600"/>
              <a:buFont typeface="Arial"/>
              <a:buNone/>
            </a:pPr>
            <a:endParaRPr sz="1600" b="0" i="0" u="none" strike="noStrike" cap="none">
              <a:solidFill>
                <a:srgbClr val="F2F2F2"/>
              </a:solidFill>
              <a:latin typeface="Verdana"/>
              <a:ea typeface="Verdana"/>
              <a:cs typeface="Verdana"/>
              <a:sym typeface="Verdana"/>
            </a:endParaRPr>
          </a:p>
          <a:p>
            <a:pPr marL="0" marR="0" lvl="0" indent="0" algn="just" rtl="0">
              <a:lnSpc>
                <a:spcPct val="150000"/>
              </a:lnSpc>
              <a:spcBef>
                <a:spcPts val="0"/>
              </a:spcBef>
              <a:spcAft>
                <a:spcPts val="0"/>
              </a:spcAft>
              <a:buNone/>
            </a:pPr>
            <a:r>
              <a:rPr lang="en-US" sz="1600" b="1" i="0" u="none" strike="noStrike" cap="none">
                <a:solidFill>
                  <a:srgbClr val="F2F2F2"/>
                </a:solidFill>
                <a:latin typeface="Verdana"/>
                <a:ea typeface="Verdana"/>
                <a:cs typeface="Verdana"/>
                <a:sym typeface="Verdana"/>
              </a:rPr>
              <a:t>Drawbacks: </a:t>
            </a:r>
            <a:r>
              <a:rPr lang="en-US" sz="1600" b="0" i="0" u="none" strike="noStrike" cap="none">
                <a:solidFill>
                  <a:srgbClr val="F2F2F2"/>
                </a:solidFill>
                <a:latin typeface="Verdana"/>
                <a:ea typeface="Verdana"/>
                <a:cs typeface="Verdana"/>
                <a:sym typeface="Verdana"/>
              </a:rPr>
              <a:t>It failed to deal with large datasets and its evaluation.</a:t>
            </a:r>
            <a:endParaRPr/>
          </a:p>
          <a:p>
            <a:pPr marL="0" marR="0" lvl="0" indent="0" algn="just" rtl="0">
              <a:lnSpc>
                <a:spcPct val="150000"/>
              </a:lnSpc>
              <a:spcBef>
                <a:spcPts val="0"/>
              </a:spcBef>
              <a:spcAft>
                <a:spcPts val="0"/>
              </a:spcAft>
              <a:buNone/>
            </a:pPr>
            <a:endParaRPr sz="1600" b="0" i="0" u="none" strike="noStrike" cap="none">
              <a:solidFill>
                <a:srgbClr val="F2F2F2"/>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530223" y="574291"/>
            <a:ext cx="8115013" cy="505267"/>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a:solidFill>
                  <a:srgbClr val="E9D493"/>
                </a:solidFill>
                <a:latin typeface="Verdana"/>
                <a:ea typeface="Verdana"/>
                <a:cs typeface="Verdana"/>
                <a:sym typeface="Verdana"/>
              </a:rPr>
              <a:t>Limitations of Existing Methods:</a:t>
            </a:r>
            <a:endParaRPr sz="3200">
              <a:latin typeface="Verdana"/>
              <a:ea typeface="Verdana"/>
              <a:cs typeface="Verdana"/>
              <a:sym typeface="Verdana"/>
            </a:endParaRPr>
          </a:p>
        </p:txBody>
      </p:sp>
      <p:sp>
        <p:nvSpPr>
          <p:cNvPr id="135" name="Google Shape;135;p22"/>
          <p:cNvSpPr txBox="1"/>
          <p:nvPr/>
        </p:nvSpPr>
        <p:spPr>
          <a:xfrm>
            <a:off x="548640" y="1404997"/>
            <a:ext cx="8010525" cy="3706143"/>
          </a:xfrm>
          <a:prstGeom prst="rect">
            <a:avLst/>
          </a:prstGeom>
          <a:noFill/>
          <a:ln>
            <a:noFill/>
          </a:ln>
        </p:spPr>
        <p:txBody>
          <a:bodyPr spcFirstLastPara="1" wrap="square" lIns="91425" tIns="12700" rIns="0" bIns="0" anchor="t" anchorCtr="0">
            <a:noAutofit/>
          </a:bodyPr>
          <a:lstStyle/>
          <a:p>
            <a:pPr marL="0" marR="0" lvl="0" indent="-101600" algn="just"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Verdana"/>
                <a:ea typeface="Verdana"/>
                <a:cs typeface="Verdana"/>
                <a:sym typeface="Verdana"/>
              </a:rPr>
              <a:t>Data from online social media platforms are dynamic, regular modifications and updates over a short period are not common but also a significant aspect to consider in dealing with social media data can be noisy.</a:t>
            </a:r>
            <a:endParaRPr/>
          </a:p>
          <a:p>
            <a:pPr marL="0" marR="0" lvl="0" indent="-101600" algn="just"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Verdana"/>
                <a:ea typeface="Verdana"/>
                <a:cs typeface="Verdana"/>
                <a:sym typeface="Verdana"/>
              </a:rPr>
              <a:t>When you mine the social interaction, you try to get more information about the user than is visible at superficial layers.</a:t>
            </a:r>
            <a:endParaRPr/>
          </a:p>
          <a:p>
            <a:pPr marL="0" marR="0" lvl="0" indent="-101600" algn="just"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Verdana"/>
                <a:ea typeface="Verdana"/>
                <a:cs typeface="Verdana"/>
                <a:sym typeface="Verdana"/>
              </a:rPr>
              <a:t>Incorrect information can also be the main drawback of data mining systems. When a user interacts on the social platform, they don't always assure us that they're being pristimne in their thoughts.</a:t>
            </a:r>
            <a:endParaRPr/>
          </a:p>
          <a:p>
            <a:pPr marL="0" marR="0" lvl="0" indent="-101600" algn="just"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Verdana"/>
                <a:ea typeface="Verdana"/>
                <a:cs typeface="Verdana"/>
                <a:sym typeface="Verdana"/>
              </a:rPr>
              <a:t>Even though there are many mining techniques it is impossible to provide 100% correct solution due to noise.</a:t>
            </a:r>
            <a:endParaRPr sz="1600" b="0" i="0" u="none" strike="noStrike" cap="none">
              <a:solidFill>
                <a:schemeClr val="lt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484908" y="298730"/>
            <a:ext cx="6373091" cy="505267"/>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a:solidFill>
                  <a:srgbClr val="E9D493"/>
                </a:solidFill>
                <a:latin typeface="Verdana"/>
                <a:ea typeface="Verdana"/>
                <a:cs typeface="Verdana"/>
                <a:sym typeface="Verdana"/>
              </a:rPr>
              <a:t>Physical Model:</a:t>
            </a:r>
            <a:endParaRPr sz="3200">
              <a:latin typeface="Verdana"/>
              <a:ea typeface="Verdana"/>
              <a:cs typeface="Verdana"/>
              <a:sym typeface="Verdana"/>
            </a:endParaRPr>
          </a:p>
        </p:txBody>
      </p:sp>
      <p:sp>
        <p:nvSpPr>
          <p:cNvPr id="141" name="Google Shape;141;p23"/>
          <p:cNvSpPr txBox="1"/>
          <p:nvPr/>
        </p:nvSpPr>
        <p:spPr>
          <a:xfrm>
            <a:off x="3719438" y="1259312"/>
            <a:ext cx="1550700" cy="609600"/>
          </a:xfrm>
          <a:prstGeom prst="rect">
            <a:avLst/>
          </a:prstGeom>
          <a:solidFill>
            <a:srgbClr val="6485CF"/>
          </a:solidFill>
          <a:ln w="25375" cap="flat" cmpd="sng">
            <a:solidFill>
              <a:srgbClr val="FFFFFF"/>
            </a:solidFill>
            <a:prstDash val="solid"/>
            <a:round/>
            <a:headEnd type="none" w="sm" len="sm"/>
            <a:tailEnd type="none" w="sm" len="sm"/>
          </a:ln>
        </p:spPr>
        <p:txBody>
          <a:bodyPr spcFirstLastPara="1" wrap="square" lIns="0" tIns="380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Data</a:t>
            </a:r>
            <a:endParaRPr sz="1800" b="0" i="0" u="none" strike="noStrike" cap="none">
              <a:solidFill>
                <a:schemeClr val="dk1"/>
              </a:solidFill>
              <a:latin typeface="Calibri"/>
              <a:ea typeface="Calibri"/>
              <a:cs typeface="Calibri"/>
              <a:sym typeface="Calibri"/>
            </a:endParaRPr>
          </a:p>
        </p:txBody>
      </p:sp>
      <p:sp>
        <p:nvSpPr>
          <p:cNvPr id="142" name="Google Shape;142;p23"/>
          <p:cNvSpPr/>
          <p:nvPr/>
        </p:nvSpPr>
        <p:spPr>
          <a:xfrm>
            <a:off x="521792" y="1295832"/>
            <a:ext cx="1617980" cy="536575"/>
          </a:xfrm>
          <a:custGeom>
            <a:avLst/>
            <a:gdLst/>
            <a:ahLst/>
            <a:cxnLst/>
            <a:rect l="l" t="t" r="r" b="b"/>
            <a:pathLst>
              <a:path w="1617979" h="536575" extrusionOk="0">
                <a:moveTo>
                  <a:pt x="1528196" y="536398"/>
                </a:moveTo>
                <a:lnTo>
                  <a:pt x="89399" y="536398"/>
                </a:lnTo>
                <a:lnTo>
                  <a:pt x="54601" y="529373"/>
                </a:lnTo>
                <a:lnTo>
                  <a:pt x="26184" y="510213"/>
                </a:lnTo>
                <a:lnTo>
                  <a:pt x="7025" y="481795"/>
                </a:lnTo>
                <a:lnTo>
                  <a:pt x="0" y="446996"/>
                </a:lnTo>
                <a:lnTo>
                  <a:pt x="0" y="89402"/>
                </a:lnTo>
                <a:lnTo>
                  <a:pt x="7025" y="54603"/>
                </a:lnTo>
                <a:lnTo>
                  <a:pt x="26184" y="26185"/>
                </a:lnTo>
                <a:lnTo>
                  <a:pt x="54601" y="7025"/>
                </a:lnTo>
                <a:lnTo>
                  <a:pt x="89399" y="0"/>
                </a:lnTo>
                <a:lnTo>
                  <a:pt x="1528196" y="0"/>
                </a:lnTo>
                <a:lnTo>
                  <a:pt x="1577802" y="15020"/>
                </a:lnTo>
                <a:lnTo>
                  <a:pt x="1610790" y="55189"/>
                </a:lnTo>
                <a:lnTo>
                  <a:pt x="1617596" y="89402"/>
                </a:lnTo>
                <a:lnTo>
                  <a:pt x="1617596" y="446996"/>
                </a:lnTo>
                <a:lnTo>
                  <a:pt x="1610571" y="481795"/>
                </a:lnTo>
                <a:lnTo>
                  <a:pt x="1591412" y="510213"/>
                </a:lnTo>
                <a:lnTo>
                  <a:pt x="1562995" y="529373"/>
                </a:lnTo>
                <a:lnTo>
                  <a:pt x="1528196" y="536398"/>
                </a:lnTo>
                <a:close/>
              </a:path>
            </a:pathLst>
          </a:custGeom>
          <a:solidFill>
            <a:srgbClr val="6485CF"/>
          </a:solidFill>
          <a:ln w="9525" cap="flat" cmpd="sng">
            <a:solidFill>
              <a:srgbClr val="F9F9F9"/>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Social media</a:t>
            </a:r>
            <a:endParaRPr sz="1800" b="0" i="0" u="none" strike="noStrike" cap="none">
              <a:solidFill>
                <a:srgbClr val="FFFFFF"/>
              </a:solidFill>
              <a:latin typeface="Calibri"/>
              <a:ea typeface="Calibri"/>
              <a:cs typeface="Calibri"/>
              <a:sym typeface="Calibri"/>
            </a:endParaRPr>
          </a:p>
        </p:txBody>
      </p:sp>
      <p:sp>
        <p:nvSpPr>
          <p:cNvPr id="143" name="Google Shape;143;p23"/>
          <p:cNvSpPr txBox="1"/>
          <p:nvPr/>
        </p:nvSpPr>
        <p:spPr>
          <a:xfrm>
            <a:off x="6767450" y="1266000"/>
            <a:ext cx="1550700" cy="613500"/>
          </a:xfrm>
          <a:prstGeom prst="rect">
            <a:avLst/>
          </a:prstGeom>
          <a:solidFill>
            <a:srgbClr val="6485C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89666"/>
              </a:lnSpc>
              <a:spcBef>
                <a:spcPts val="0"/>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Stack</a:t>
            </a:r>
            <a:endParaRPr sz="1800" b="0" i="0" u="none" strike="noStrike" cap="none">
              <a:solidFill>
                <a:schemeClr val="dk1"/>
              </a:solidFill>
              <a:latin typeface="Calibri"/>
              <a:ea typeface="Calibri"/>
              <a:cs typeface="Calibri"/>
              <a:sym typeface="Calibri"/>
            </a:endParaRPr>
          </a:p>
          <a:p>
            <a:pPr marL="0" marR="0" lvl="0" indent="0" algn="ctr" rtl="0">
              <a:lnSpc>
                <a:spcPct val="98333"/>
              </a:lnSpc>
              <a:spcBef>
                <a:spcPts val="15"/>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exchange</a:t>
            </a:r>
            <a:endParaRPr sz="1800" b="0" i="0" u="none" strike="noStrike" cap="none">
              <a:solidFill>
                <a:schemeClr val="dk1"/>
              </a:solidFill>
              <a:latin typeface="Calibri"/>
              <a:ea typeface="Calibri"/>
              <a:cs typeface="Calibri"/>
              <a:sym typeface="Calibri"/>
            </a:endParaRPr>
          </a:p>
        </p:txBody>
      </p:sp>
      <p:sp>
        <p:nvSpPr>
          <p:cNvPr id="144" name="Google Shape;144;p23"/>
          <p:cNvSpPr/>
          <p:nvPr/>
        </p:nvSpPr>
        <p:spPr>
          <a:xfrm>
            <a:off x="3514986" y="2365789"/>
            <a:ext cx="2133600" cy="609600"/>
          </a:xfrm>
          <a:custGeom>
            <a:avLst/>
            <a:gdLst/>
            <a:ahLst/>
            <a:cxnLst/>
            <a:rect l="l" t="t" r="r" b="b"/>
            <a:pathLst>
              <a:path w="2133600" h="609600" extrusionOk="0">
                <a:moveTo>
                  <a:pt x="2133595" y="609598"/>
                </a:moveTo>
                <a:lnTo>
                  <a:pt x="0" y="609598"/>
                </a:lnTo>
                <a:lnTo>
                  <a:pt x="0" y="0"/>
                </a:lnTo>
                <a:lnTo>
                  <a:pt x="2133595" y="0"/>
                </a:lnTo>
                <a:lnTo>
                  <a:pt x="2133595" y="609598"/>
                </a:lnTo>
                <a:close/>
              </a:path>
            </a:pathLst>
          </a:custGeom>
          <a:solidFill>
            <a:srgbClr val="6485C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457200" marR="0" lvl="0" indent="45720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Databases</a:t>
            </a:r>
            <a:endParaRPr sz="1800" b="0" i="0" u="none" strike="noStrike" cap="none">
              <a:solidFill>
                <a:schemeClr val="lt1"/>
              </a:solidFill>
              <a:latin typeface="Calibri"/>
              <a:ea typeface="Calibri"/>
              <a:cs typeface="Calibri"/>
              <a:sym typeface="Calibri"/>
            </a:endParaRPr>
          </a:p>
        </p:txBody>
      </p:sp>
      <p:sp>
        <p:nvSpPr>
          <p:cNvPr id="145" name="Google Shape;145;p23"/>
          <p:cNvSpPr/>
          <p:nvPr/>
        </p:nvSpPr>
        <p:spPr>
          <a:xfrm>
            <a:off x="6671318" y="3818514"/>
            <a:ext cx="2022475" cy="613410"/>
          </a:xfrm>
          <a:custGeom>
            <a:avLst/>
            <a:gdLst/>
            <a:ahLst/>
            <a:cxnLst/>
            <a:rect l="l" t="t" r="r" b="b"/>
            <a:pathLst>
              <a:path w="2022475" h="613410" extrusionOk="0">
                <a:moveTo>
                  <a:pt x="1919846" y="612898"/>
                </a:moveTo>
                <a:lnTo>
                  <a:pt x="102149" y="612898"/>
                </a:lnTo>
                <a:lnTo>
                  <a:pt x="62395" y="604872"/>
                </a:lnTo>
                <a:lnTo>
                  <a:pt x="29924" y="582983"/>
                </a:lnTo>
                <a:lnTo>
                  <a:pt x="8029" y="550514"/>
                </a:lnTo>
                <a:lnTo>
                  <a:pt x="0" y="510748"/>
                </a:lnTo>
                <a:lnTo>
                  <a:pt x="0" y="102174"/>
                </a:lnTo>
                <a:lnTo>
                  <a:pt x="8029" y="62405"/>
                </a:lnTo>
                <a:lnTo>
                  <a:pt x="29924" y="29928"/>
                </a:lnTo>
                <a:lnTo>
                  <a:pt x="62395" y="8030"/>
                </a:lnTo>
                <a:lnTo>
                  <a:pt x="102149" y="0"/>
                </a:lnTo>
                <a:lnTo>
                  <a:pt x="1919846" y="0"/>
                </a:lnTo>
                <a:lnTo>
                  <a:pt x="1958939" y="7781"/>
                </a:lnTo>
                <a:lnTo>
                  <a:pt x="1992070" y="29924"/>
                </a:lnTo>
                <a:lnTo>
                  <a:pt x="2014224" y="63077"/>
                </a:lnTo>
                <a:lnTo>
                  <a:pt x="2021995" y="102174"/>
                </a:lnTo>
                <a:lnTo>
                  <a:pt x="2021995" y="510748"/>
                </a:lnTo>
                <a:lnTo>
                  <a:pt x="2013969" y="550514"/>
                </a:lnTo>
                <a:lnTo>
                  <a:pt x="1992080" y="582983"/>
                </a:lnTo>
                <a:lnTo>
                  <a:pt x="1959611" y="604872"/>
                </a:lnTo>
                <a:lnTo>
                  <a:pt x="1919846" y="612898"/>
                </a:lnTo>
                <a:close/>
              </a:path>
            </a:pathLst>
          </a:custGeom>
          <a:solidFill>
            <a:srgbClr val="6485C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Comments and likes</a:t>
            </a:r>
            <a:endParaRPr sz="1800" b="0" i="0" u="none" strike="noStrike" cap="none">
              <a:solidFill>
                <a:srgbClr val="FFFFFF"/>
              </a:solidFill>
              <a:latin typeface="Calibri"/>
              <a:ea typeface="Calibri"/>
              <a:cs typeface="Calibri"/>
              <a:sym typeface="Calibri"/>
            </a:endParaRPr>
          </a:p>
        </p:txBody>
      </p:sp>
      <p:sp>
        <p:nvSpPr>
          <p:cNvPr id="146" name="Google Shape;146;p23"/>
          <p:cNvSpPr txBox="1"/>
          <p:nvPr/>
        </p:nvSpPr>
        <p:spPr>
          <a:xfrm>
            <a:off x="491875" y="3818529"/>
            <a:ext cx="1971000" cy="733500"/>
          </a:xfrm>
          <a:prstGeom prst="rect">
            <a:avLst/>
          </a:prstGeom>
          <a:solidFill>
            <a:srgbClr val="6485CF"/>
          </a:solidFill>
          <a:ln w="253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12500"/>
              </a:lnSpc>
              <a:spcBef>
                <a:spcPts val="0"/>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Applying OCBC</a:t>
            </a: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15"/>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model</a:t>
            </a:r>
            <a:endParaRPr sz="1800" b="0" i="0" u="none" strike="noStrike" cap="none">
              <a:solidFill>
                <a:schemeClr val="dk1"/>
              </a:solidFill>
              <a:latin typeface="Calibri"/>
              <a:ea typeface="Calibri"/>
              <a:cs typeface="Calibri"/>
              <a:sym typeface="Calibri"/>
            </a:endParaRPr>
          </a:p>
        </p:txBody>
      </p:sp>
      <p:grpSp>
        <p:nvGrpSpPr>
          <p:cNvPr id="147" name="Google Shape;147;p23"/>
          <p:cNvGrpSpPr/>
          <p:nvPr/>
        </p:nvGrpSpPr>
        <p:grpSpPr>
          <a:xfrm>
            <a:off x="491888" y="2478346"/>
            <a:ext cx="2301931" cy="431719"/>
            <a:chOff x="7596284" y="2590794"/>
            <a:chExt cx="1416050" cy="609600"/>
          </a:xfrm>
        </p:grpSpPr>
        <p:sp>
          <p:nvSpPr>
            <p:cNvPr id="148" name="Google Shape;148;p23"/>
            <p:cNvSpPr/>
            <p:nvPr/>
          </p:nvSpPr>
          <p:spPr>
            <a:xfrm>
              <a:off x="7596284" y="2590794"/>
              <a:ext cx="1416050" cy="609600"/>
            </a:xfrm>
            <a:custGeom>
              <a:avLst/>
              <a:gdLst/>
              <a:ahLst/>
              <a:cxnLst/>
              <a:rect l="l" t="t" r="r" b="b"/>
              <a:pathLst>
                <a:path w="1416050" h="609600" extrusionOk="0">
                  <a:moveTo>
                    <a:pt x="1314097" y="609598"/>
                  </a:moveTo>
                  <a:lnTo>
                    <a:pt x="101599" y="609598"/>
                  </a:lnTo>
                  <a:lnTo>
                    <a:pt x="62057" y="601612"/>
                  </a:lnTo>
                  <a:lnTo>
                    <a:pt x="29762" y="579836"/>
                  </a:lnTo>
                  <a:lnTo>
                    <a:pt x="7985" y="547541"/>
                  </a:lnTo>
                  <a:lnTo>
                    <a:pt x="0" y="507998"/>
                  </a:lnTo>
                  <a:lnTo>
                    <a:pt x="0" y="101599"/>
                  </a:lnTo>
                  <a:lnTo>
                    <a:pt x="7985" y="62057"/>
                  </a:lnTo>
                  <a:lnTo>
                    <a:pt x="29762" y="29762"/>
                  </a:lnTo>
                  <a:lnTo>
                    <a:pt x="62057" y="7985"/>
                  </a:lnTo>
                  <a:lnTo>
                    <a:pt x="101599" y="0"/>
                  </a:lnTo>
                  <a:lnTo>
                    <a:pt x="1314097" y="0"/>
                  </a:lnTo>
                  <a:lnTo>
                    <a:pt x="1352984" y="7731"/>
                  </a:lnTo>
                  <a:lnTo>
                    <a:pt x="1385947" y="29749"/>
                  </a:lnTo>
                  <a:lnTo>
                    <a:pt x="1407965" y="62721"/>
                  </a:lnTo>
                  <a:lnTo>
                    <a:pt x="1415697" y="101599"/>
                  </a:lnTo>
                  <a:lnTo>
                    <a:pt x="1415697" y="507998"/>
                  </a:lnTo>
                  <a:lnTo>
                    <a:pt x="1407711" y="547541"/>
                  </a:lnTo>
                  <a:lnTo>
                    <a:pt x="1385934" y="579836"/>
                  </a:lnTo>
                  <a:lnTo>
                    <a:pt x="1353639" y="601612"/>
                  </a:lnTo>
                  <a:lnTo>
                    <a:pt x="1314097" y="609598"/>
                  </a:lnTo>
                  <a:close/>
                </a:path>
              </a:pathLst>
            </a:custGeom>
            <a:solidFill>
              <a:srgbClr val="6485C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23"/>
            <p:cNvSpPr/>
            <p:nvPr/>
          </p:nvSpPr>
          <p:spPr>
            <a:xfrm>
              <a:off x="7596284" y="2590794"/>
              <a:ext cx="1416050" cy="609600"/>
            </a:xfrm>
            <a:custGeom>
              <a:avLst/>
              <a:gdLst/>
              <a:ahLst/>
              <a:cxnLst/>
              <a:rect l="l" t="t" r="r" b="b"/>
              <a:pathLst>
                <a:path w="1416050" h="609600" extrusionOk="0">
                  <a:moveTo>
                    <a:pt x="0" y="101599"/>
                  </a:moveTo>
                  <a:lnTo>
                    <a:pt x="7985" y="62057"/>
                  </a:lnTo>
                  <a:lnTo>
                    <a:pt x="29762" y="29762"/>
                  </a:lnTo>
                  <a:lnTo>
                    <a:pt x="62057" y="7985"/>
                  </a:lnTo>
                  <a:lnTo>
                    <a:pt x="101599" y="0"/>
                  </a:lnTo>
                  <a:lnTo>
                    <a:pt x="1314097" y="0"/>
                  </a:lnTo>
                  <a:lnTo>
                    <a:pt x="1352984" y="7731"/>
                  </a:lnTo>
                  <a:lnTo>
                    <a:pt x="1385947" y="29749"/>
                  </a:lnTo>
                  <a:lnTo>
                    <a:pt x="1407965" y="62721"/>
                  </a:lnTo>
                  <a:lnTo>
                    <a:pt x="1415697" y="101599"/>
                  </a:lnTo>
                  <a:lnTo>
                    <a:pt x="1415697" y="507998"/>
                  </a:lnTo>
                  <a:lnTo>
                    <a:pt x="1407711" y="547541"/>
                  </a:lnTo>
                  <a:lnTo>
                    <a:pt x="1385934" y="579836"/>
                  </a:lnTo>
                  <a:lnTo>
                    <a:pt x="1353639" y="601612"/>
                  </a:lnTo>
                  <a:lnTo>
                    <a:pt x="1314097" y="609598"/>
                  </a:lnTo>
                  <a:lnTo>
                    <a:pt x="101599" y="609598"/>
                  </a:lnTo>
                  <a:lnTo>
                    <a:pt x="62057" y="601612"/>
                  </a:lnTo>
                  <a:lnTo>
                    <a:pt x="29762" y="579836"/>
                  </a:lnTo>
                  <a:lnTo>
                    <a:pt x="7985" y="547541"/>
                  </a:lnTo>
                  <a:lnTo>
                    <a:pt x="0" y="507998"/>
                  </a:lnTo>
                  <a:lnTo>
                    <a:pt x="0" y="101599"/>
                  </a:lnTo>
                  <a:close/>
                </a:path>
              </a:pathLst>
            </a:custGeom>
            <a:solidFill>
              <a:srgbClr val="6485CF"/>
            </a:solidFill>
            <a:ln w="253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Question and answer</a:t>
              </a:r>
              <a:endParaRPr sz="1800" b="0" i="0" u="none" strike="noStrike" cap="none">
                <a:solidFill>
                  <a:srgbClr val="FFFFFF"/>
                </a:solidFill>
                <a:latin typeface="Calibri"/>
                <a:ea typeface="Calibri"/>
                <a:cs typeface="Calibri"/>
                <a:sym typeface="Calibri"/>
              </a:endParaRPr>
            </a:p>
          </p:txBody>
        </p:sp>
      </p:grpSp>
      <p:sp>
        <p:nvSpPr>
          <p:cNvPr id="150" name="Google Shape;150;p23"/>
          <p:cNvSpPr/>
          <p:nvPr/>
        </p:nvSpPr>
        <p:spPr>
          <a:xfrm>
            <a:off x="6834765" y="2355068"/>
            <a:ext cx="1416050" cy="613410"/>
          </a:xfrm>
          <a:custGeom>
            <a:avLst/>
            <a:gdLst/>
            <a:ahLst/>
            <a:cxnLst/>
            <a:rect l="l" t="t" r="r" b="b"/>
            <a:pathLst>
              <a:path w="1416050" h="306705" extrusionOk="0">
                <a:moveTo>
                  <a:pt x="1364597" y="306589"/>
                </a:moveTo>
                <a:lnTo>
                  <a:pt x="51099" y="306589"/>
                </a:lnTo>
                <a:lnTo>
                  <a:pt x="31208" y="302574"/>
                </a:lnTo>
                <a:lnTo>
                  <a:pt x="14965" y="291623"/>
                </a:lnTo>
                <a:lnTo>
                  <a:pt x="4015" y="275381"/>
                </a:lnTo>
                <a:lnTo>
                  <a:pt x="0" y="255489"/>
                </a:lnTo>
                <a:lnTo>
                  <a:pt x="0" y="51099"/>
                </a:lnTo>
                <a:lnTo>
                  <a:pt x="4015" y="31209"/>
                </a:lnTo>
                <a:lnTo>
                  <a:pt x="14965" y="14966"/>
                </a:lnTo>
                <a:lnTo>
                  <a:pt x="31208" y="4015"/>
                </a:lnTo>
                <a:lnTo>
                  <a:pt x="51099" y="0"/>
                </a:lnTo>
                <a:lnTo>
                  <a:pt x="1364597" y="0"/>
                </a:lnTo>
                <a:lnTo>
                  <a:pt x="1400722" y="14967"/>
                </a:lnTo>
                <a:lnTo>
                  <a:pt x="1415697" y="51099"/>
                </a:lnTo>
                <a:lnTo>
                  <a:pt x="1415697" y="255489"/>
                </a:lnTo>
                <a:lnTo>
                  <a:pt x="1411681" y="275381"/>
                </a:lnTo>
                <a:lnTo>
                  <a:pt x="1400731" y="291623"/>
                </a:lnTo>
                <a:lnTo>
                  <a:pt x="1384489" y="302574"/>
                </a:lnTo>
                <a:lnTo>
                  <a:pt x="1364597" y="306589"/>
                </a:lnTo>
                <a:close/>
              </a:path>
            </a:pathLst>
          </a:custGeom>
          <a:solidFill>
            <a:srgbClr val="6485C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45720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     User data</a:t>
            </a:r>
            <a:endParaRPr sz="1800" b="0" i="0" u="none" strike="noStrike" cap="none">
              <a:solidFill>
                <a:srgbClr val="FFFFFF"/>
              </a:solidFill>
              <a:latin typeface="Calibri"/>
              <a:ea typeface="Calibri"/>
              <a:cs typeface="Calibri"/>
              <a:sym typeface="Calibri"/>
            </a:endParaRPr>
          </a:p>
        </p:txBody>
      </p:sp>
      <p:sp>
        <p:nvSpPr>
          <p:cNvPr id="151" name="Google Shape;151;p23"/>
          <p:cNvSpPr txBox="1"/>
          <p:nvPr/>
        </p:nvSpPr>
        <p:spPr>
          <a:xfrm>
            <a:off x="3421248" y="3706380"/>
            <a:ext cx="2291700" cy="920100"/>
          </a:xfrm>
          <a:prstGeom prst="rect">
            <a:avLst/>
          </a:prstGeom>
          <a:solidFill>
            <a:srgbClr val="6485CF"/>
          </a:solidFill>
          <a:ln w="25375" cap="flat" cmpd="sng">
            <a:solidFill>
              <a:srgbClr val="FFFFFF"/>
            </a:solidFill>
            <a:prstDash val="solid"/>
            <a:round/>
            <a:headEnd type="none" w="sm" len="sm"/>
            <a:tailEnd type="none" w="sm" len="sm"/>
          </a:ln>
        </p:spPr>
        <p:txBody>
          <a:bodyPr spcFirstLastPara="1" wrap="square" lIns="0" tIns="172075" rIns="0" bIns="0" anchor="t" anchorCtr="0">
            <a:noAutofit/>
          </a:bodyPr>
          <a:lstStyle/>
          <a:p>
            <a:pPr marL="157480" marR="154940" lvl="0" indent="467994" algn="l" rtl="0">
              <a:lnSpc>
                <a:spcPct val="100699"/>
              </a:lnSpc>
              <a:spcBef>
                <a:spcPts val="0"/>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Extracting  Behavioral patterns</a:t>
            </a:r>
            <a:endParaRPr sz="1800" b="0" i="0" u="none" strike="noStrike" cap="none">
              <a:solidFill>
                <a:schemeClr val="dk1"/>
              </a:solidFill>
              <a:latin typeface="Calibri"/>
              <a:ea typeface="Calibri"/>
              <a:cs typeface="Calibri"/>
              <a:sym typeface="Calibri"/>
            </a:endParaRPr>
          </a:p>
        </p:txBody>
      </p:sp>
      <p:cxnSp>
        <p:nvCxnSpPr>
          <p:cNvPr id="152" name="Google Shape;152;p23"/>
          <p:cNvCxnSpPr>
            <a:endCxn id="141" idx="1"/>
          </p:cNvCxnSpPr>
          <p:nvPr/>
        </p:nvCxnSpPr>
        <p:spPr>
          <a:xfrm rot="10800000" flipH="1">
            <a:off x="2164838" y="1564112"/>
            <a:ext cx="1554600" cy="5700"/>
          </a:xfrm>
          <a:prstGeom prst="straightConnector1">
            <a:avLst/>
          </a:prstGeom>
          <a:noFill/>
          <a:ln w="9525" cap="flat" cmpd="sng">
            <a:solidFill>
              <a:srgbClr val="FFFFFF"/>
            </a:solidFill>
            <a:prstDash val="solid"/>
            <a:round/>
            <a:headEnd type="none" w="sm" len="sm"/>
            <a:tailEnd type="triangle" w="med" len="med"/>
          </a:ln>
        </p:spPr>
      </p:cxnSp>
      <p:cxnSp>
        <p:nvCxnSpPr>
          <p:cNvPr id="153" name="Google Shape;153;p23"/>
          <p:cNvCxnSpPr/>
          <p:nvPr/>
        </p:nvCxnSpPr>
        <p:spPr>
          <a:xfrm rot="10800000">
            <a:off x="5668225" y="2677125"/>
            <a:ext cx="1206300" cy="16500"/>
          </a:xfrm>
          <a:prstGeom prst="straightConnector1">
            <a:avLst/>
          </a:prstGeom>
          <a:noFill/>
          <a:ln w="9525" cap="flat" cmpd="sng">
            <a:solidFill>
              <a:srgbClr val="FFFFFF"/>
            </a:solidFill>
            <a:prstDash val="solid"/>
            <a:round/>
            <a:headEnd type="none" w="sm" len="sm"/>
            <a:tailEnd type="triangle" w="med" len="med"/>
          </a:ln>
        </p:spPr>
      </p:cxnSp>
      <p:cxnSp>
        <p:nvCxnSpPr>
          <p:cNvPr id="154" name="Google Shape;154;p23"/>
          <p:cNvCxnSpPr>
            <a:stCxn id="141" idx="2"/>
          </p:cNvCxnSpPr>
          <p:nvPr/>
        </p:nvCxnSpPr>
        <p:spPr>
          <a:xfrm flipH="1">
            <a:off x="4486988" y="1868912"/>
            <a:ext cx="7800" cy="447600"/>
          </a:xfrm>
          <a:prstGeom prst="straightConnector1">
            <a:avLst/>
          </a:prstGeom>
          <a:noFill/>
          <a:ln w="9525" cap="flat" cmpd="sng">
            <a:solidFill>
              <a:srgbClr val="FFFFFF"/>
            </a:solidFill>
            <a:prstDash val="solid"/>
            <a:round/>
            <a:headEnd type="none" w="sm" len="sm"/>
            <a:tailEnd type="triangle" w="med" len="med"/>
          </a:ln>
        </p:spPr>
      </p:cxnSp>
      <p:cxnSp>
        <p:nvCxnSpPr>
          <p:cNvPr id="155" name="Google Shape;155;p23"/>
          <p:cNvCxnSpPr/>
          <p:nvPr/>
        </p:nvCxnSpPr>
        <p:spPr>
          <a:xfrm>
            <a:off x="2808850" y="2717675"/>
            <a:ext cx="747900" cy="0"/>
          </a:xfrm>
          <a:prstGeom prst="straightConnector1">
            <a:avLst/>
          </a:prstGeom>
          <a:noFill/>
          <a:ln w="9525" cap="flat" cmpd="sng">
            <a:solidFill>
              <a:srgbClr val="FFFFFF"/>
            </a:solidFill>
            <a:prstDash val="solid"/>
            <a:round/>
            <a:headEnd type="none" w="sm" len="sm"/>
            <a:tailEnd type="triangle" w="med" len="med"/>
          </a:ln>
        </p:spPr>
      </p:cxnSp>
      <p:cxnSp>
        <p:nvCxnSpPr>
          <p:cNvPr id="156" name="Google Shape;156;p23"/>
          <p:cNvCxnSpPr>
            <a:endCxn id="151" idx="0"/>
          </p:cNvCxnSpPr>
          <p:nvPr/>
        </p:nvCxnSpPr>
        <p:spPr>
          <a:xfrm>
            <a:off x="4559898" y="2972880"/>
            <a:ext cx="7200" cy="733500"/>
          </a:xfrm>
          <a:prstGeom prst="straightConnector1">
            <a:avLst/>
          </a:prstGeom>
          <a:noFill/>
          <a:ln w="9525" cap="flat" cmpd="sng">
            <a:solidFill>
              <a:srgbClr val="FFFFFF"/>
            </a:solidFill>
            <a:prstDash val="solid"/>
            <a:round/>
            <a:headEnd type="none" w="sm" len="sm"/>
            <a:tailEnd type="triangle" w="med" len="med"/>
          </a:ln>
        </p:spPr>
      </p:cxnSp>
      <p:cxnSp>
        <p:nvCxnSpPr>
          <p:cNvPr id="157" name="Google Shape;157;p23"/>
          <p:cNvCxnSpPr>
            <a:stCxn id="143" idx="1"/>
            <a:endCxn id="141" idx="3"/>
          </p:cNvCxnSpPr>
          <p:nvPr/>
        </p:nvCxnSpPr>
        <p:spPr>
          <a:xfrm rot="10800000">
            <a:off x="5270150" y="1564050"/>
            <a:ext cx="1497300" cy="8700"/>
          </a:xfrm>
          <a:prstGeom prst="straightConnector1">
            <a:avLst/>
          </a:prstGeom>
          <a:noFill/>
          <a:ln w="9525" cap="flat" cmpd="sng">
            <a:solidFill>
              <a:srgbClr val="FFFFFF"/>
            </a:solidFill>
            <a:prstDash val="solid"/>
            <a:round/>
            <a:headEnd type="none" w="sm" len="sm"/>
            <a:tailEnd type="triangle" w="med" len="med"/>
          </a:ln>
        </p:spPr>
      </p:cxnSp>
      <p:cxnSp>
        <p:nvCxnSpPr>
          <p:cNvPr id="158" name="Google Shape;158;p23"/>
          <p:cNvCxnSpPr>
            <a:stCxn id="146" idx="3"/>
            <a:endCxn id="151" idx="1"/>
          </p:cNvCxnSpPr>
          <p:nvPr/>
        </p:nvCxnSpPr>
        <p:spPr>
          <a:xfrm rot="10800000" flipH="1">
            <a:off x="2462875" y="4166379"/>
            <a:ext cx="958500" cy="18900"/>
          </a:xfrm>
          <a:prstGeom prst="straightConnector1">
            <a:avLst/>
          </a:prstGeom>
          <a:noFill/>
          <a:ln w="9525" cap="flat" cmpd="sng">
            <a:solidFill>
              <a:srgbClr val="FFFFFF"/>
            </a:solidFill>
            <a:prstDash val="solid"/>
            <a:round/>
            <a:headEnd type="none" w="sm" len="sm"/>
            <a:tailEnd type="triangle" w="med" len="med"/>
          </a:ln>
        </p:spPr>
      </p:cxnSp>
      <p:cxnSp>
        <p:nvCxnSpPr>
          <p:cNvPr id="159" name="Google Shape;159;p23"/>
          <p:cNvCxnSpPr>
            <a:endCxn id="151" idx="3"/>
          </p:cNvCxnSpPr>
          <p:nvPr/>
        </p:nvCxnSpPr>
        <p:spPr>
          <a:xfrm rot="10800000">
            <a:off x="5712948" y="4166430"/>
            <a:ext cx="946800" cy="14400"/>
          </a:xfrm>
          <a:prstGeom prst="straightConnector1">
            <a:avLst/>
          </a:prstGeom>
          <a:noFill/>
          <a:ln w="9525" cap="flat" cmpd="sng">
            <a:solidFill>
              <a:srgbClr val="FFFFFF"/>
            </a:solidFill>
            <a:prstDash val="solid"/>
            <a:round/>
            <a:headEnd type="none" w="sm" len="sm"/>
            <a:tailEnd type="triangle" w="med" len="med"/>
          </a:ln>
        </p:spPr>
      </p:cxnSp>
      <p:sp>
        <p:nvSpPr>
          <p:cNvPr id="160" name="Google Shape;160;p23"/>
          <p:cNvSpPr/>
          <p:nvPr/>
        </p:nvSpPr>
        <p:spPr>
          <a:xfrm>
            <a:off x="3340975" y="5436825"/>
            <a:ext cx="2481600" cy="5367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45720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Most liked answer</a:t>
            </a:r>
            <a:endParaRPr sz="1800" b="0" i="0" u="none" strike="noStrike" cap="none">
              <a:solidFill>
                <a:srgbClr val="000000"/>
              </a:solidFill>
              <a:latin typeface="Calibri"/>
              <a:ea typeface="Calibri"/>
              <a:cs typeface="Calibri"/>
              <a:sym typeface="Calibri"/>
            </a:endParaRPr>
          </a:p>
        </p:txBody>
      </p:sp>
      <p:cxnSp>
        <p:nvCxnSpPr>
          <p:cNvPr id="161" name="Google Shape;161;p23"/>
          <p:cNvCxnSpPr>
            <a:stCxn id="151" idx="2"/>
            <a:endCxn id="160" idx="0"/>
          </p:cNvCxnSpPr>
          <p:nvPr/>
        </p:nvCxnSpPr>
        <p:spPr>
          <a:xfrm>
            <a:off x="4567098" y="4626480"/>
            <a:ext cx="14700" cy="810300"/>
          </a:xfrm>
          <a:prstGeom prst="straightConnector1">
            <a:avLst/>
          </a:prstGeom>
          <a:noFill/>
          <a:ln w="9525" cap="flat" cmpd="sng">
            <a:solidFill>
              <a:srgbClr val="FFFFFF"/>
            </a:solidFill>
            <a:prstDash val="solid"/>
            <a:round/>
            <a:headEnd type="none" w="sm" len="sm"/>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body" idx="1"/>
          </p:nvPr>
        </p:nvSpPr>
        <p:spPr>
          <a:xfrm>
            <a:off x="362744" y="688868"/>
            <a:ext cx="8484870" cy="3693319"/>
          </a:xfrm>
          <a:prstGeom prst="rect">
            <a:avLst/>
          </a:prstGeom>
          <a:noFill/>
          <a:ln>
            <a:noFill/>
          </a:ln>
        </p:spPr>
        <p:txBody>
          <a:bodyPr spcFirstLastPara="1" wrap="square" lIns="0" tIns="0" rIns="0" bIns="0" anchor="t" anchorCtr="0">
            <a:noAutofit/>
          </a:bodyPr>
          <a:lstStyle/>
          <a:p>
            <a:pPr marL="457200" lvl="0" indent="-228600" algn="l" rtl="0">
              <a:lnSpc>
                <a:spcPct val="150000"/>
              </a:lnSpc>
              <a:spcBef>
                <a:spcPts val="0"/>
              </a:spcBef>
              <a:spcAft>
                <a:spcPts val="0"/>
              </a:spcAft>
              <a:buSzPts val="1400"/>
              <a:buNone/>
            </a:pPr>
            <a:r>
              <a:rPr lang="en-US"/>
              <a:t>Physical model can be shortly explained as,</a:t>
            </a:r>
            <a:endParaRPr/>
          </a:p>
          <a:p>
            <a:pPr marL="457200" lvl="0" indent="-228600" algn="l" rtl="0">
              <a:lnSpc>
                <a:spcPct val="150000"/>
              </a:lnSpc>
              <a:spcBef>
                <a:spcPts val="0"/>
              </a:spcBef>
              <a:spcAft>
                <a:spcPts val="0"/>
              </a:spcAft>
              <a:buSzPts val="1400"/>
              <a:buNone/>
            </a:pPr>
            <a:endParaRPr/>
          </a:p>
          <a:p>
            <a:pPr marL="457200" lvl="0" indent="-228600" algn="l" rtl="0">
              <a:lnSpc>
                <a:spcPct val="150000"/>
              </a:lnSpc>
              <a:spcBef>
                <a:spcPts val="0"/>
              </a:spcBef>
              <a:spcAft>
                <a:spcPts val="0"/>
              </a:spcAft>
              <a:buSzPts val="1400"/>
              <a:buNone/>
            </a:pPr>
            <a:r>
              <a:rPr lang="en-US"/>
              <a:t>1.Collecting data from social media platform like stack exchange.</a:t>
            </a:r>
            <a:endParaRPr/>
          </a:p>
          <a:p>
            <a:pPr marL="457200" lvl="0" indent="-228600" algn="l" rtl="0">
              <a:lnSpc>
                <a:spcPct val="150000"/>
              </a:lnSpc>
              <a:spcBef>
                <a:spcPts val="0"/>
              </a:spcBef>
              <a:spcAft>
                <a:spcPts val="0"/>
              </a:spcAft>
              <a:buSzPts val="1400"/>
              <a:buNone/>
            </a:pPr>
            <a:r>
              <a:rPr lang="en-US"/>
              <a:t>2.Using OCBC approach the data will be parsed and imported into relational database. </a:t>
            </a:r>
            <a:endParaRPr/>
          </a:p>
          <a:p>
            <a:pPr marL="457200" lvl="0" indent="-228600" algn="l" rtl="0">
              <a:lnSpc>
                <a:spcPct val="150000"/>
              </a:lnSpc>
              <a:spcBef>
                <a:spcPts val="0"/>
              </a:spcBef>
              <a:spcAft>
                <a:spcPts val="0"/>
              </a:spcAft>
              <a:buSzPts val="1400"/>
              <a:buNone/>
            </a:pPr>
            <a:r>
              <a:rPr lang="en-US"/>
              <a:t>3.The data will be transformed into event logs for process mining techniques to discover insights. </a:t>
            </a:r>
            <a:endParaRPr/>
          </a:p>
          <a:p>
            <a:pPr marL="457200" lvl="0" indent="-228600" algn="l" rtl="0">
              <a:lnSpc>
                <a:spcPct val="150000"/>
              </a:lnSpc>
              <a:spcBef>
                <a:spcPts val="0"/>
              </a:spcBef>
              <a:spcAft>
                <a:spcPts val="0"/>
              </a:spcAft>
              <a:buSzPts val="1400"/>
              <a:buNone/>
            </a:pPr>
            <a:r>
              <a:rPr lang="en-US"/>
              <a:t>4.Timestamps will be assigned to event logs which corresponds to an activity. </a:t>
            </a:r>
            <a:endParaRPr/>
          </a:p>
          <a:p>
            <a:pPr marL="457200" lvl="0" indent="-228600" algn="l" rtl="0">
              <a:lnSpc>
                <a:spcPct val="150000"/>
              </a:lnSpc>
              <a:spcBef>
                <a:spcPts val="0"/>
              </a:spcBef>
              <a:spcAft>
                <a:spcPts val="0"/>
              </a:spcAft>
              <a:buSzPts val="1400"/>
              <a:buNone/>
            </a:pPr>
            <a:r>
              <a:rPr lang="en-US"/>
              <a:t>5.Based on the event logs we can differentiate the activities and extract behavioral patterns.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body" idx="1"/>
          </p:nvPr>
        </p:nvSpPr>
        <p:spPr>
          <a:xfrm>
            <a:off x="429491" y="1529625"/>
            <a:ext cx="8245534" cy="4330848"/>
          </a:xfrm>
          <a:prstGeom prst="rect">
            <a:avLst/>
          </a:prstGeom>
          <a:noFill/>
          <a:ln>
            <a:noFill/>
          </a:ln>
        </p:spPr>
        <p:txBody>
          <a:bodyPr spcFirstLastPara="1" wrap="square" lIns="0" tIns="0" rIns="0" bIns="0" anchor="t" anchorCtr="0">
            <a:noAutofit/>
          </a:bodyPr>
          <a:lstStyle/>
          <a:p>
            <a:pPr marL="0" lvl="0" indent="0" algn="just" rtl="0">
              <a:lnSpc>
                <a:spcPct val="150000"/>
              </a:lnSpc>
              <a:spcBef>
                <a:spcPts val="0"/>
              </a:spcBef>
              <a:spcAft>
                <a:spcPts val="0"/>
              </a:spcAft>
              <a:buSzPts val="1400"/>
              <a:buNone/>
            </a:pPr>
            <a:r>
              <a:rPr lang="en-US"/>
              <a:t>The engagement rate is a factor which is used to refer the level of interaction with followers that is generated from content created by a user. The engagement rate provides a more accurate representation of content performance than simply looking at absolute measures such as likes, shares, and comments. It is a popular equation used by most of the social media websites as it provides appropriate results while compared to other factors.</a:t>
            </a:r>
            <a:endParaRPr/>
          </a:p>
          <a:p>
            <a:pPr marL="0" lvl="0" indent="0" algn="just" rtl="0">
              <a:lnSpc>
                <a:spcPct val="150000"/>
              </a:lnSpc>
              <a:spcBef>
                <a:spcPts val="0"/>
              </a:spcBef>
              <a:spcAft>
                <a:spcPts val="0"/>
              </a:spcAft>
              <a:buSzPts val="1400"/>
              <a:buNone/>
            </a:pPr>
            <a:r>
              <a:rPr lang="en-US"/>
              <a:t>		</a:t>
            </a:r>
            <a:endParaRPr/>
          </a:p>
          <a:p>
            <a:pPr marL="0" lvl="0" indent="0" algn="just" rtl="0">
              <a:lnSpc>
                <a:spcPct val="150000"/>
              </a:lnSpc>
              <a:spcBef>
                <a:spcPts val="0"/>
              </a:spcBef>
              <a:spcAft>
                <a:spcPts val="0"/>
              </a:spcAft>
              <a:buSzPts val="1400"/>
              <a:buNone/>
            </a:pPr>
            <a:r>
              <a:rPr lang="en-US"/>
              <a:t>		</a:t>
            </a:r>
            <a:endParaRPr/>
          </a:p>
          <a:p>
            <a:pPr marL="0" lvl="0" indent="0" algn="just" rtl="0">
              <a:lnSpc>
                <a:spcPct val="150000"/>
              </a:lnSpc>
              <a:spcBef>
                <a:spcPts val="0"/>
              </a:spcBef>
              <a:spcAft>
                <a:spcPts val="0"/>
              </a:spcAft>
              <a:buSzPts val="1400"/>
              <a:buNone/>
            </a:pPr>
            <a:r>
              <a:rPr lang="en-US"/>
              <a:t>	</a:t>
            </a:r>
            <a:endParaRPr/>
          </a:p>
          <a:p>
            <a:pPr marL="0" lvl="0" indent="0" algn="just" rtl="0">
              <a:lnSpc>
                <a:spcPct val="150000"/>
              </a:lnSpc>
              <a:spcBef>
                <a:spcPts val="0"/>
              </a:spcBef>
              <a:spcAft>
                <a:spcPts val="0"/>
              </a:spcAft>
              <a:buSzPts val="1400"/>
              <a:buNone/>
            </a:pPr>
            <a:r>
              <a:rPr lang="en-US"/>
              <a:t>		</a:t>
            </a:r>
            <a:endParaRPr/>
          </a:p>
          <a:p>
            <a:pPr marL="0" lvl="0" indent="0" algn="just" rtl="0">
              <a:lnSpc>
                <a:spcPct val="150000"/>
              </a:lnSpc>
              <a:spcBef>
                <a:spcPts val="0"/>
              </a:spcBef>
              <a:spcAft>
                <a:spcPts val="0"/>
              </a:spcAft>
              <a:buSzPts val="1400"/>
              <a:buNone/>
            </a:pPr>
            <a:endParaRPr/>
          </a:p>
        </p:txBody>
      </p:sp>
      <p:sp>
        <p:nvSpPr>
          <p:cNvPr id="172" name="Google Shape;172;p25"/>
          <p:cNvSpPr txBox="1">
            <a:spLocks noGrp="1"/>
          </p:cNvSpPr>
          <p:nvPr>
            <p:ph type="title"/>
          </p:nvPr>
        </p:nvSpPr>
        <p:spPr>
          <a:xfrm>
            <a:off x="530222" y="574292"/>
            <a:ext cx="5870577" cy="50636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a:solidFill>
                  <a:srgbClr val="E9D493"/>
                </a:solidFill>
                <a:latin typeface="Verdana"/>
                <a:ea typeface="Verdana"/>
                <a:cs typeface="Verdana"/>
                <a:sym typeface="Verdana"/>
              </a:rPr>
              <a:t>Mathematical Model:</a:t>
            </a:r>
            <a:endParaRPr sz="3200">
              <a:latin typeface="Verdana"/>
              <a:ea typeface="Verdana"/>
              <a:cs typeface="Verdana"/>
              <a:sym typeface="Verdana"/>
            </a:endParaRPr>
          </a:p>
        </p:txBody>
      </p:sp>
      <p:sp>
        <p:nvSpPr>
          <p:cNvPr id="173" name="Google Shape;173;p25"/>
          <p:cNvSpPr txBox="1"/>
          <p:nvPr/>
        </p:nvSpPr>
        <p:spPr>
          <a:xfrm>
            <a:off x="4667775" y="4478650"/>
            <a:ext cx="748800" cy="43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174" name="Google Shape;174;p25"/>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5" name="Google Shape;175;p25"/>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6" name="Google Shape;176;p25"/>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11" name="Object 10"/>
          <p:cNvGraphicFramePr>
            <a:graphicFrameLocks noChangeAspect="1"/>
          </p:cNvGraphicFramePr>
          <p:nvPr/>
        </p:nvGraphicFramePr>
        <p:xfrm>
          <a:off x="4502150" y="3282950"/>
          <a:ext cx="139700" cy="292100"/>
        </p:xfrm>
        <a:graphic>
          <a:graphicData uri="http://schemas.openxmlformats.org/presentationml/2006/ole">
            <mc:AlternateContent xmlns:mc="http://schemas.openxmlformats.org/markup-compatibility/2006">
              <mc:Choice xmlns:v="urn:schemas-microsoft-com:vml" Requires="v">
                <p:oleObj spid="_x0000_s1027" name="Equation" r:id="rId3" imgW="139680" imgH="291960" progId="Equation.3">
                  <p:embed/>
                </p:oleObj>
              </mc:Choice>
              <mc:Fallback>
                <p:oleObj name="Equation" r:id="rId3" imgW="139680" imgH="29196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150" y="3282950"/>
                        <a:ext cx="1397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1444625" y="4144963"/>
          <a:ext cx="6108700" cy="304800"/>
        </p:xfrm>
        <a:graphic>
          <a:graphicData uri="http://schemas.openxmlformats.org/presentationml/2006/ole">
            <mc:AlternateContent xmlns:mc="http://schemas.openxmlformats.org/markup-compatibility/2006">
              <mc:Choice xmlns:v="urn:schemas-microsoft-com:vml" Requires="v">
                <p:oleObj spid="_x0000_s1029" name="Equation" r:id="rId5" imgW="6108480" imgH="304560" progId="Equation.3">
                  <p:embed/>
                </p:oleObj>
              </mc:Choice>
              <mc:Fallback>
                <p:oleObj name="Equation" r:id="rId5" imgW="6108480" imgH="30456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4625" y="4144963"/>
                        <a:ext cx="6108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381000" y="228600"/>
            <a:ext cx="2111375" cy="51308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a:solidFill>
                  <a:srgbClr val="E9D493"/>
                </a:solidFill>
                <a:latin typeface="Verdana"/>
                <a:ea typeface="Verdana"/>
                <a:cs typeface="Verdana"/>
                <a:sym typeface="Verdana"/>
              </a:rPr>
              <a:t>Abstract:</a:t>
            </a:r>
            <a:endParaRPr sz="3200">
              <a:latin typeface="Verdana"/>
              <a:ea typeface="Verdana"/>
              <a:cs typeface="Verdana"/>
              <a:sym typeface="Verdana"/>
            </a:endParaRPr>
          </a:p>
        </p:txBody>
      </p:sp>
      <p:sp>
        <p:nvSpPr>
          <p:cNvPr id="55" name="Google Shape;55;p8"/>
          <p:cNvSpPr txBox="1"/>
          <p:nvPr/>
        </p:nvSpPr>
        <p:spPr>
          <a:xfrm>
            <a:off x="381000" y="708896"/>
            <a:ext cx="8532000" cy="6149104"/>
          </a:xfrm>
          <a:prstGeom prst="rect">
            <a:avLst/>
          </a:prstGeom>
          <a:noFill/>
          <a:ln>
            <a:noFill/>
          </a:ln>
        </p:spPr>
        <p:txBody>
          <a:bodyPr spcFirstLastPara="1" wrap="square" lIns="0" tIns="8875" rIns="0" bIns="0" anchor="t" anchorCtr="0">
            <a:noAutofit/>
          </a:bodyPr>
          <a:lstStyle/>
          <a:p>
            <a:pPr marL="12700" marR="5080" lvl="0" indent="0" algn="just" rtl="0">
              <a:lnSpc>
                <a:spcPct val="150000"/>
              </a:lnSpc>
              <a:spcBef>
                <a:spcPts val="0"/>
              </a:spcBef>
              <a:spcAft>
                <a:spcPts val="0"/>
              </a:spcAft>
              <a:buNone/>
            </a:pPr>
            <a:r>
              <a:rPr lang="en-US" sz="1400" b="0" i="0" u="none" strike="noStrike" cap="none">
                <a:solidFill>
                  <a:schemeClr val="lt1"/>
                </a:solidFill>
                <a:latin typeface="Verdana"/>
                <a:ea typeface="Verdana"/>
                <a:cs typeface="Verdana"/>
                <a:sym typeface="Verdana"/>
              </a:rPr>
              <a:t>	Internet is a global wide area network that connects computer systems across the world that which provides a variety of information and communication facilities. In internet social media plays an important role to ease the data transfer between people related to different fields and personal information. The pervasive use of social media (e.g.,Stack Exchange, and Wikipedia) is providing unprecedented amounts of social data. Data mining techniques have been widely used to extract knowledge from such data, e.g., community detection and sentiment analysis. However, there is still much space to explore in terms of the event data (i.e., events with timestamps), such as posting a question, commenting on a tweet, and editing a Wikipedia article. These events reflect user's behavior patterns and operational processes in the media sites. Classical process mining techniques support to discover insights from event data generated by structured business processes. However, they fail to deal with the social media data which are from more flexible “media”' processes and contain one-to-many and many-to-many relations. To overcome these, process models are mined to describe users' behavior patterns using process mining techniques like profiling and process discovery along with Object-centric behavioral constraint model which helps to understand the user behavior. Conformance checking and performance are analyzed to detect the deviations and bottlenecks in the question and answer process. By using this we extract most liked answers given for a question in similar website like Stack Exchange, and provide useful insights on the time perspective.</a:t>
            </a:r>
            <a:endParaRPr sz="1400" b="0" i="0" u="none" strike="noStrike" cap="none">
              <a:solidFill>
                <a:schemeClr val="lt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304800" y="152400"/>
            <a:ext cx="4137025" cy="51308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a:solidFill>
                  <a:srgbClr val="E9D493"/>
                </a:solidFill>
                <a:latin typeface="Verdana"/>
                <a:ea typeface="Verdana"/>
                <a:cs typeface="Verdana"/>
                <a:sym typeface="Verdana"/>
              </a:rPr>
              <a:t>Proposed System:</a:t>
            </a:r>
            <a:endParaRPr sz="3200">
              <a:latin typeface="Verdana"/>
              <a:ea typeface="Verdana"/>
              <a:cs typeface="Verdana"/>
              <a:sym typeface="Verdana"/>
            </a:endParaRPr>
          </a:p>
        </p:txBody>
      </p:sp>
      <p:sp>
        <p:nvSpPr>
          <p:cNvPr id="183" name="Google Shape;183;p26"/>
          <p:cNvSpPr/>
          <p:nvPr/>
        </p:nvSpPr>
        <p:spPr>
          <a:xfrm>
            <a:off x="228600" y="609601"/>
            <a:ext cx="8915400" cy="6232435"/>
          </a:xfrm>
          <a:prstGeom prst="rect">
            <a:avLst/>
          </a:prstGeom>
          <a:noFill/>
          <a:ln>
            <a:noFill/>
          </a:ln>
        </p:spPr>
        <p:txBody>
          <a:bodyPr spcFirstLastPara="1" wrap="square" lIns="91425" tIns="45700" rIns="91425" bIns="45700" anchor="t" anchorCtr="0">
            <a:noAutofit/>
          </a:bodyPr>
          <a:lstStyle/>
          <a:p>
            <a:pPr>
              <a:lnSpc>
                <a:spcPct val="150000"/>
              </a:lnSpc>
            </a:pPr>
            <a:endParaRPr/>
          </a:p>
        </p:txBody>
      </p:sp>
      <p:sp>
        <p:nvSpPr>
          <p:cNvPr id="71682" name="Rectangle 2"/>
          <p:cNvSpPr>
            <a:spLocks noChangeArrowheads="1"/>
          </p:cNvSpPr>
          <p:nvPr/>
        </p:nvSpPr>
        <p:spPr bwMode="auto">
          <a:xfrm>
            <a:off x="429768" y="731520"/>
            <a:ext cx="8238744" cy="58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1.     Start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2.     Import stackexchange API packages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3.     Import sql connection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4.     Include database.dmp file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5.     Public class </a:t>
            </a:r>
            <a:r>
              <a:rPr kumimoji="0" lang="en-US" b="0" i="0" u="none" strike="noStrike" cap="none" normalizeH="0" baseline="0" dirty="0" err="1">
                <a:ln>
                  <a:noFill/>
                </a:ln>
                <a:solidFill>
                  <a:schemeClr val="bg1"/>
                </a:solidFill>
                <a:effectLst/>
                <a:latin typeface="Times New Roman" pitchFamily="18" charset="0"/>
                <a:ea typeface="Times New Roman" pitchFamily="18" charset="0"/>
                <a:cs typeface="Times New Roman" pitchFamily="18" charset="0"/>
              </a:rPr>
              <a:t>Logindao</a:t>
            </a: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extends </a:t>
            </a:r>
            <a:r>
              <a:rPr kumimoji="0" lang="en-US" b="0" i="0" u="none" strike="noStrike" cap="none" normalizeH="0" baseline="0" dirty="0" err="1">
                <a:ln>
                  <a:noFill/>
                </a:ln>
                <a:solidFill>
                  <a:schemeClr val="bg1"/>
                </a:solidFill>
                <a:effectLst/>
                <a:latin typeface="Times New Roman" pitchFamily="18" charset="0"/>
                <a:ea typeface="Times New Roman" pitchFamily="18" charset="0"/>
                <a:cs typeface="Times New Roman" pitchFamily="18" charset="0"/>
              </a:rPr>
              <a:t>Dbcon</a:t>
            </a:r>
            <a:endPar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6.                             Con=</a:t>
            </a:r>
            <a:r>
              <a:rPr kumimoji="0" lang="en-US" b="0" i="0" u="none" strike="noStrike" cap="none" normalizeH="0" baseline="0" dirty="0" err="1">
                <a:ln>
                  <a:noFill/>
                </a:ln>
                <a:solidFill>
                  <a:schemeClr val="bg1"/>
                </a:solidFill>
                <a:effectLst/>
                <a:latin typeface="Times New Roman" pitchFamily="18" charset="0"/>
                <a:ea typeface="Times New Roman" pitchFamily="18" charset="0"/>
                <a:cs typeface="Times New Roman" pitchFamily="18" charset="0"/>
              </a:rPr>
              <a:t>getConnection</a:t>
            </a:r>
            <a:endPar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7.                             Create new </a:t>
            </a:r>
            <a:r>
              <a:rPr kumimoji="0" lang="en-US" b="0" i="0" u="none" strike="noStrike" cap="none" normalizeH="0" baseline="0" dirty="0" err="1">
                <a:ln>
                  <a:noFill/>
                </a:ln>
                <a:solidFill>
                  <a:schemeClr val="bg1"/>
                </a:solidFill>
                <a:effectLst/>
                <a:latin typeface="Times New Roman" pitchFamily="18" charset="0"/>
                <a:ea typeface="Times New Roman" pitchFamily="18" charset="0"/>
                <a:cs typeface="Times New Roman" pitchFamily="18" charset="0"/>
              </a:rPr>
              <a:t>arraylist</a:t>
            </a: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&lt;</a:t>
            </a:r>
            <a:r>
              <a:rPr kumimoji="0" lang="en-US" b="0" i="0" u="none" strike="noStrike" cap="none" normalizeH="0" baseline="0" dirty="0" err="1">
                <a:ln>
                  <a:noFill/>
                </a:ln>
                <a:solidFill>
                  <a:schemeClr val="bg1"/>
                </a:solidFill>
                <a:effectLst/>
                <a:latin typeface="Times New Roman" pitchFamily="18" charset="0"/>
                <a:ea typeface="Times New Roman" pitchFamily="18" charset="0"/>
                <a:cs typeface="Times New Roman" pitchFamily="18" charset="0"/>
              </a:rPr>
              <a:t>Profilebean</a:t>
            </a: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&gt;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8.                             </a:t>
            </a:r>
            <a:r>
              <a:rPr kumimoji="0" lang="en-US" b="0" i="0" u="none" strike="noStrike" cap="none" normalizeH="0" baseline="0" dirty="0" err="1">
                <a:ln>
                  <a:noFill/>
                </a:ln>
                <a:solidFill>
                  <a:schemeClr val="bg1"/>
                </a:solidFill>
                <a:effectLst/>
                <a:latin typeface="Times New Roman" pitchFamily="18" charset="0"/>
                <a:ea typeface="Times New Roman" pitchFamily="18" charset="0"/>
                <a:cs typeface="Times New Roman" pitchFamily="18" charset="0"/>
              </a:rPr>
              <a:t>preparedStatement</a:t>
            </a: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a:ln>
                  <a:noFill/>
                </a:ln>
                <a:solidFill>
                  <a:schemeClr val="bg1"/>
                </a:solidFill>
                <a:effectLst/>
                <a:latin typeface="Times New Roman" pitchFamily="18" charset="0"/>
                <a:ea typeface="Times New Roman" pitchFamily="18" charset="0"/>
                <a:cs typeface="Times New Roman" pitchFamily="18" charset="0"/>
              </a:rPr>
              <a:t>ps</a:t>
            </a: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err="1">
                <a:ln>
                  <a:noFill/>
                </a:ln>
                <a:solidFill>
                  <a:schemeClr val="bg1"/>
                </a:solidFill>
                <a:effectLst/>
                <a:latin typeface="Times New Roman" pitchFamily="18" charset="0"/>
                <a:ea typeface="Times New Roman" pitchFamily="18" charset="0"/>
                <a:cs typeface="Times New Roman" pitchFamily="18" charset="0"/>
              </a:rPr>
              <a:t>con.prepareStatement</a:t>
            </a: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("Create table")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9.     Public </a:t>
            </a:r>
            <a:r>
              <a:rPr kumimoji="0" lang="en-US" b="0" i="0" u="none" strike="noStrike" cap="none" normalizeH="0" baseline="0" dirty="0" err="1">
                <a:ln>
                  <a:noFill/>
                </a:ln>
                <a:solidFill>
                  <a:schemeClr val="bg1"/>
                </a:solidFill>
                <a:effectLst/>
                <a:latin typeface="Times New Roman" pitchFamily="18" charset="0"/>
                <a:ea typeface="Times New Roman" pitchFamily="18" charset="0"/>
                <a:cs typeface="Times New Roman" pitchFamily="18" charset="0"/>
              </a:rPr>
              <a:t>serializable</a:t>
            </a: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extends </a:t>
            </a:r>
            <a:r>
              <a:rPr kumimoji="0" lang="en-US" b="0" i="0" u="none" strike="noStrike" cap="none" normalizeH="0" baseline="0" dirty="0" err="1">
                <a:ln>
                  <a:noFill/>
                </a:ln>
                <a:solidFill>
                  <a:schemeClr val="bg1"/>
                </a:solidFill>
                <a:effectLst/>
                <a:latin typeface="Times New Roman" pitchFamily="18" charset="0"/>
                <a:ea typeface="Times New Roman" pitchFamily="18" charset="0"/>
                <a:cs typeface="Times New Roman" pitchFamily="18" charset="0"/>
              </a:rPr>
              <a:t>Logindao</a:t>
            </a:r>
            <a:endPar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10.                           function profiling()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11.                           for reference i in </a:t>
            </a:r>
            <a:r>
              <a:rPr kumimoji="0" lang="en-US" b="0" i="0" u="none" strike="noStrike" cap="none" normalizeH="0" baseline="0" dirty="0" err="1">
                <a:ln>
                  <a:noFill/>
                </a:ln>
                <a:solidFill>
                  <a:schemeClr val="bg1"/>
                </a:solidFill>
                <a:effectLst/>
                <a:latin typeface="Times New Roman" pitchFamily="18" charset="0"/>
                <a:ea typeface="Times New Roman" pitchFamily="18" charset="0"/>
                <a:cs typeface="Times New Roman" pitchFamily="18" charset="0"/>
              </a:rPr>
              <a:t>Profilebean</a:t>
            </a: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do</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12.  </a:t>
            </a:r>
            <a:r>
              <a:rPr kumimoji="0" lang="en-US" b="1"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if category=user</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13.                                      Push user to </a:t>
            </a:r>
            <a:r>
              <a:rPr kumimoji="0" lang="en-US" b="0" i="0" u="none" strike="noStrike" cap="none" normalizeH="0" baseline="0" dirty="0" err="1">
                <a:ln>
                  <a:noFill/>
                </a:ln>
                <a:solidFill>
                  <a:schemeClr val="bg1"/>
                </a:solidFill>
                <a:effectLst/>
                <a:latin typeface="Times New Roman" pitchFamily="18" charset="0"/>
                <a:ea typeface="Times New Roman" pitchFamily="18" charset="0"/>
                <a:cs typeface="Times New Roman" pitchFamily="18" charset="0"/>
              </a:rPr>
              <a:t>user_stack</a:t>
            </a:r>
            <a:endPar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14.                          	else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15.                                      Push admin to admin_stack</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16.  </a:t>
            </a:r>
            <a:r>
              <a:rPr kumimoji="0" lang="en-US" b="1"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for each admin in stack</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17.                                      if admindetails missing: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18.                                                  Truncate admin details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body" idx="1"/>
          </p:nvPr>
        </p:nvSpPr>
        <p:spPr>
          <a:xfrm>
            <a:off x="387927" y="401781"/>
            <a:ext cx="8390968" cy="5523531"/>
          </a:xfrm>
          <a:prstGeom prst="rect">
            <a:avLst/>
          </a:prstGeom>
          <a:noFill/>
          <a:ln>
            <a:noFill/>
          </a:ln>
        </p:spPr>
        <p:txBody>
          <a:bodyPr spcFirstLastPara="1" wrap="square" lIns="0" tIns="0" rIns="0" bIns="0" anchor="t" anchorCtr="0">
            <a:noAutofit/>
          </a:bodyPr>
          <a:lstStyle/>
          <a:p>
            <a:pPr marL="0" lvl="0" indent="0" eaLnBrk="0" fontAlgn="base" hangingPunct="0">
              <a:lnSpc>
                <a:spcPct val="150000"/>
              </a:lnSpc>
              <a:spcBef>
                <a:spcPct val="0"/>
              </a:spcBef>
              <a:spcAft>
                <a:spcPct val="0"/>
              </a:spcAft>
              <a:buClrTx/>
              <a:buSzTx/>
            </a:pPr>
            <a:r>
              <a:rPr lang="en-US" sz="1400" b="1" dirty="0">
                <a:solidFill>
                  <a:schemeClr val="bg1"/>
                </a:solidFill>
                <a:latin typeface="Times New Roman" pitchFamily="18" charset="0"/>
                <a:ea typeface="Times New Roman" pitchFamily="18" charset="0"/>
                <a:cs typeface="Times New Roman" pitchFamily="18" charset="0"/>
              </a:rPr>
              <a:t>19.</a:t>
            </a:r>
            <a:r>
              <a:rPr lang="en-US" sz="1400" dirty="0">
                <a:solidFill>
                  <a:schemeClr val="bg1"/>
                </a:solidFill>
                <a:latin typeface="Times New Roman" pitchFamily="18" charset="0"/>
                <a:ea typeface="Times New Roman" pitchFamily="18" charset="0"/>
                <a:cs typeface="Times New Roman" pitchFamily="18" charset="0"/>
              </a:rPr>
              <a:t>                                 </a:t>
            </a:r>
            <a:r>
              <a:rPr lang="en-US" sz="1200" dirty="0">
                <a:solidFill>
                  <a:schemeClr val="bg1"/>
                </a:solidFill>
                <a:latin typeface="Times New Roman" pitchFamily="18" charset="0"/>
                <a:ea typeface="Times New Roman" pitchFamily="18" charset="0"/>
                <a:cs typeface="Times New Roman" pitchFamily="18" charset="0"/>
              </a:rPr>
              <a:t>     else</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20.                                                  Move admin to top of stack</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21.  </a:t>
            </a:r>
            <a:r>
              <a:rPr lang="en-US" sz="1200" b="1" dirty="0">
                <a:solidFill>
                  <a:schemeClr val="bg1"/>
                </a:solidFill>
                <a:latin typeface="Times New Roman" pitchFamily="18" charset="0"/>
                <a:ea typeface="Times New Roman" pitchFamily="18" charset="0"/>
                <a:cs typeface="Times New Roman" pitchFamily="18" charset="0"/>
              </a:rPr>
              <a:t>                        	</a:t>
            </a:r>
            <a:r>
              <a:rPr lang="en-US" sz="1200" dirty="0">
                <a:solidFill>
                  <a:schemeClr val="bg1"/>
                </a:solidFill>
                <a:latin typeface="Times New Roman" pitchFamily="18" charset="0"/>
                <a:ea typeface="Times New Roman" pitchFamily="18" charset="0"/>
                <a:cs typeface="Times New Roman" pitchFamily="18" charset="0"/>
              </a:rPr>
              <a:t>for each user in stack</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22.                                      if userdetails missing:</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23.                                                  Truncate admin details</a:t>
            </a:r>
          </a:p>
          <a:p>
            <a:pPr marL="0" lvl="0" indent="0" eaLnBrk="0" fontAlgn="base" hangingPunct="0">
              <a:lnSpc>
                <a:spcPct val="150000"/>
              </a:lnSpc>
              <a:spcBef>
                <a:spcPct val="0"/>
              </a:spcBef>
              <a:spcAft>
                <a:spcPct val="0"/>
              </a:spcAft>
              <a:buClrTx/>
              <a:buSzTx/>
            </a:pPr>
            <a:r>
              <a:rPr lang="en-US" sz="1200" b="1" dirty="0">
                <a:solidFill>
                  <a:schemeClr val="bg1"/>
                </a:solidFill>
                <a:latin typeface="Times New Roman" pitchFamily="18" charset="0"/>
                <a:ea typeface="Times New Roman" pitchFamily="18" charset="0"/>
                <a:cs typeface="Times New Roman" pitchFamily="18" charset="0"/>
              </a:rPr>
              <a:t>24.</a:t>
            </a:r>
            <a:r>
              <a:rPr lang="en-US" sz="1200" dirty="0">
                <a:solidFill>
                  <a:schemeClr val="bg1"/>
                </a:solidFill>
                <a:latin typeface="Times New Roman" pitchFamily="18" charset="0"/>
                <a:ea typeface="Times New Roman" pitchFamily="18" charset="0"/>
                <a:cs typeface="Times New Roman" pitchFamily="18" charset="0"/>
              </a:rPr>
              <a:t>                                      else</a:t>
            </a:r>
          </a:p>
          <a:p>
            <a:pPr marL="0" lvl="0" indent="0" eaLnBrk="0" fontAlgn="base" hangingPunct="0">
              <a:lnSpc>
                <a:spcPct val="150000"/>
              </a:lnSpc>
              <a:spcBef>
                <a:spcPct val="0"/>
              </a:spcBef>
              <a:spcAft>
                <a:spcPct val="0"/>
              </a:spcAft>
              <a:buClrTx/>
              <a:buSzTx/>
            </a:pPr>
            <a:r>
              <a:rPr lang="en-US" sz="1200" b="1" dirty="0">
                <a:solidFill>
                  <a:schemeClr val="bg1"/>
                </a:solidFill>
                <a:latin typeface="Times New Roman" pitchFamily="18" charset="0"/>
                <a:ea typeface="Times New Roman" pitchFamily="18" charset="0"/>
                <a:cs typeface="Times New Roman" pitchFamily="18" charset="0"/>
              </a:rPr>
              <a:t>25.</a:t>
            </a:r>
            <a:r>
              <a:rPr lang="en-US" sz="1200" dirty="0">
                <a:solidFill>
                  <a:schemeClr val="bg1"/>
                </a:solidFill>
                <a:latin typeface="Times New Roman" pitchFamily="18" charset="0"/>
                <a:ea typeface="Times New Roman" pitchFamily="18" charset="0"/>
                <a:cs typeface="Times New Roman" pitchFamily="18" charset="0"/>
              </a:rPr>
              <a:t>                                                  Move admin to top of stack</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26.                          function process_discovery()</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27.                                                  collect data from database</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28.  </a:t>
            </a:r>
            <a:r>
              <a:rPr lang="en-US" sz="1200" b="1" dirty="0">
                <a:solidFill>
                  <a:schemeClr val="bg1"/>
                </a:solidFill>
                <a:latin typeface="Times New Roman" pitchFamily="18" charset="0"/>
                <a:ea typeface="Times New Roman" pitchFamily="18" charset="0"/>
                <a:cs typeface="Times New Roman" pitchFamily="18" charset="0"/>
              </a:rPr>
              <a:t>                        	</a:t>
            </a:r>
            <a:r>
              <a:rPr lang="en-US" sz="1200" dirty="0">
                <a:solidFill>
                  <a:schemeClr val="bg1"/>
                </a:solidFill>
                <a:latin typeface="Times New Roman" pitchFamily="18" charset="0"/>
                <a:ea typeface="Times New Roman" pitchFamily="18" charset="0"/>
                <a:cs typeface="Times New Roman" pitchFamily="18" charset="0"/>
              </a:rPr>
              <a:t>for all questions do:</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29.                                      Process=CreateAttributeMapping(</a:t>
            </a:r>
            <a:r>
              <a:rPr lang="en-US" sz="1200" dirty="0" err="1">
                <a:solidFill>
                  <a:schemeClr val="bg1"/>
                </a:solidFill>
                <a:latin typeface="Times New Roman" pitchFamily="18" charset="0"/>
                <a:ea typeface="Times New Roman" pitchFamily="18" charset="0"/>
                <a:cs typeface="Times New Roman" pitchFamily="18" charset="0"/>
              </a:rPr>
              <a:t>comments,likes</a:t>
            </a:r>
            <a:r>
              <a:rPr lang="en-US" sz="1200" dirty="0">
                <a:solidFill>
                  <a:schemeClr val="bg1"/>
                </a:solidFill>
                <a:latin typeface="Times New Roman" pitchFamily="18" charset="0"/>
                <a:ea typeface="Times New Roman" pitchFamily="18" charset="0"/>
                <a:cs typeface="Times New Roman" pitchFamily="18" charset="0"/>
              </a:rPr>
              <a:t>)          </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30.              	    function Conformance checking()</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		function ocbc()</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			map process and event logs</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31.                         	for i in </a:t>
            </a:r>
            <a:r>
              <a:rPr lang="en-US" sz="1200" dirty="0" err="1">
                <a:solidFill>
                  <a:schemeClr val="bg1"/>
                </a:solidFill>
                <a:latin typeface="Times New Roman" pitchFamily="18" charset="0"/>
                <a:ea typeface="Times New Roman" pitchFamily="18" charset="0"/>
                <a:cs typeface="Times New Roman" pitchFamily="18" charset="0"/>
              </a:rPr>
              <a:t>profilebean</a:t>
            </a:r>
            <a:r>
              <a:rPr lang="en-US" sz="1200" dirty="0">
                <a:solidFill>
                  <a:schemeClr val="bg1"/>
                </a:solidFill>
                <a:latin typeface="Times New Roman" pitchFamily="18" charset="0"/>
                <a:ea typeface="Times New Roman" pitchFamily="18" charset="0"/>
                <a:cs typeface="Times New Roman" pitchFamily="18" charset="0"/>
              </a:rPr>
              <a:t> do:</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32.                                      	verify mapping according to timestamps</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33.  Public class </a:t>
            </a:r>
            <a:r>
              <a:rPr lang="en-US" sz="1200" dirty="0" err="1">
                <a:solidFill>
                  <a:schemeClr val="bg1"/>
                </a:solidFill>
                <a:latin typeface="Times New Roman" pitchFamily="18" charset="0"/>
                <a:ea typeface="Times New Roman" pitchFamily="18" charset="0"/>
                <a:cs typeface="Times New Roman" pitchFamily="18" charset="0"/>
              </a:rPr>
              <a:t>Profilebean</a:t>
            </a:r>
            <a:r>
              <a:rPr lang="en-US" sz="1200" dirty="0">
                <a:solidFill>
                  <a:schemeClr val="bg1"/>
                </a:solidFill>
                <a:latin typeface="Times New Roman" pitchFamily="18" charset="0"/>
                <a:ea typeface="Times New Roman" pitchFamily="18" charset="0"/>
                <a:cs typeface="Times New Roman" pitchFamily="18" charset="0"/>
              </a:rPr>
              <a:t> implements </a:t>
            </a:r>
            <a:r>
              <a:rPr lang="en-US" sz="1200" dirty="0" err="1">
                <a:solidFill>
                  <a:schemeClr val="bg1"/>
                </a:solidFill>
                <a:latin typeface="Times New Roman" pitchFamily="18" charset="0"/>
                <a:ea typeface="Times New Roman" pitchFamily="18" charset="0"/>
                <a:cs typeface="Times New Roman" pitchFamily="18" charset="0"/>
              </a:rPr>
              <a:t>serializable</a:t>
            </a:r>
            <a:endParaRPr lang="en-US" sz="1200" dirty="0">
              <a:solidFill>
                <a:schemeClr val="bg1"/>
              </a:solidFill>
              <a:latin typeface="Times New Roman" pitchFamily="18" charset="0"/>
              <a:ea typeface="Times New Roman" pitchFamily="18" charset="0"/>
              <a:cs typeface="Times New Roman" pitchFamily="18" charset="0"/>
            </a:endParaRP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34.   	if detailsRemaining! = 0:</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35.         		Get </a:t>
            </a:r>
            <a:r>
              <a:rPr lang="en-US" sz="1200" dirty="0" err="1">
                <a:solidFill>
                  <a:schemeClr val="bg1"/>
                </a:solidFill>
                <a:latin typeface="Times New Roman" pitchFamily="18" charset="0"/>
                <a:ea typeface="Times New Roman" pitchFamily="18" charset="0"/>
                <a:cs typeface="Times New Roman" pitchFamily="18" charset="0"/>
              </a:rPr>
              <a:t>arraylist</a:t>
            </a:r>
            <a:r>
              <a:rPr lang="en-US" sz="1200" dirty="0">
                <a:solidFill>
                  <a:schemeClr val="bg1"/>
                </a:solidFill>
                <a:latin typeface="Times New Roman" pitchFamily="18" charset="0"/>
                <a:ea typeface="Times New Roman" pitchFamily="18" charset="0"/>
                <a:cs typeface="Times New Roman" pitchFamily="18" charset="0"/>
              </a:rPr>
              <a:t>&lt;</a:t>
            </a:r>
            <a:r>
              <a:rPr lang="en-US" sz="1200" dirty="0" err="1">
                <a:solidFill>
                  <a:schemeClr val="bg1"/>
                </a:solidFill>
                <a:latin typeface="Times New Roman" pitchFamily="18" charset="0"/>
                <a:ea typeface="Times New Roman" pitchFamily="18" charset="0"/>
                <a:cs typeface="Times New Roman" pitchFamily="18" charset="0"/>
              </a:rPr>
              <a:t>Profilebean</a:t>
            </a:r>
            <a:r>
              <a:rPr lang="en-US" sz="1200" dirty="0">
                <a:solidFill>
                  <a:schemeClr val="bg1"/>
                </a:solidFill>
                <a:latin typeface="Times New Roman" pitchFamily="18" charset="0"/>
                <a:ea typeface="Times New Roman" pitchFamily="18" charset="0"/>
                <a:cs typeface="Times New Roman" pitchFamily="18" charset="0"/>
              </a:rPr>
              <a:t>&gt;</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36.                          	While (</a:t>
            </a:r>
            <a:r>
              <a:rPr lang="en-US" sz="1200" dirty="0" err="1">
                <a:solidFill>
                  <a:schemeClr val="bg1"/>
                </a:solidFill>
                <a:latin typeface="Times New Roman" pitchFamily="18" charset="0"/>
                <a:ea typeface="Times New Roman" pitchFamily="18" charset="0"/>
                <a:cs typeface="Times New Roman" pitchFamily="18" charset="0"/>
              </a:rPr>
              <a:t>readstring.next</a:t>
            </a:r>
            <a:r>
              <a:rPr lang="en-US" sz="1200" dirty="0">
                <a:solidFill>
                  <a:schemeClr val="bg1"/>
                </a:solidFill>
                <a:latin typeface="Times New Roman" pitchFamily="18" charset="0"/>
                <a:ea typeface="Times New Roman" pitchFamily="18" charset="0"/>
                <a:cs typeface="Times New Roman" pitchFamily="18" charset="0"/>
              </a:rPr>
              <a:t>()):</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37.                                      	Get database details</a:t>
            </a:r>
          </a:p>
          <a:p>
            <a:pPr marL="0" lvl="0" indent="0" eaLnBrk="0" fontAlgn="base" hangingPunct="0">
              <a:lnSpc>
                <a:spcPct val="150000"/>
              </a:lnSpc>
              <a:spcBef>
                <a:spcPct val="0"/>
              </a:spcBef>
              <a:spcAft>
                <a:spcPct val="0"/>
              </a:spcAft>
              <a:buClrTx/>
              <a:buSzTx/>
            </a:pPr>
            <a:r>
              <a:rPr lang="en-US" sz="1200" dirty="0">
                <a:solidFill>
                  <a:schemeClr val="bg1"/>
                </a:solidFill>
                <a:latin typeface="Times New Roman" pitchFamily="18" charset="0"/>
                <a:ea typeface="Times New Roman" pitchFamily="18" charset="0"/>
                <a:cs typeface="Times New Roman" pitchFamily="18" charset="0"/>
              </a:rPr>
              <a:t>38.                                      	Verify login</a:t>
            </a:r>
          </a:p>
          <a:p>
            <a:pPr marL="0" lvl="0" indent="0" eaLnBrk="0" fontAlgn="base" hangingPunct="0">
              <a:spcBef>
                <a:spcPct val="0"/>
              </a:spcBef>
              <a:spcAft>
                <a:spcPct val="0"/>
              </a:spcAft>
              <a:buClrTx/>
              <a:buSzTx/>
              <a:tabLst>
                <a:tab pos="5732463" algn="r"/>
              </a:tabLst>
            </a:pP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body" idx="1"/>
          </p:nvPr>
        </p:nvSpPr>
        <p:spPr>
          <a:xfrm>
            <a:off x="438634" y="394299"/>
            <a:ext cx="8362705" cy="3740729"/>
          </a:xfrm>
          <a:prstGeom prst="rect">
            <a:avLst/>
          </a:prstGeom>
          <a:noFill/>
          <a:ln>
            <a:noFill/>
          </a:ln>
        </p:spPr>
        <p:txBody>
          <a:bodyPr spcFirstLastPara="1" wrap="square" lIns="0" tIns="0" rIns="0" bIns="0" anchor="t" anchorCtr="0">
            <a:noAutofit/>
          </a:bodyPr>
          <a:lstStyle/>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39.                                      	If password matches:</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40.                                                  	Display registration successful</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41.                                      	else:</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42.                                                  	Display registration failed    </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43.  		While details remaining!=0:</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44.                          	Call function profiling</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45.                                 	     Sort data based on user and admin category</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46.                          	Call function process_discovery</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47.                                 	     Form event logs</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48.                          	Call function conformance_checking</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49.                                      if category = User:</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50.                                                 Access granted to View questions, comment and like</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51.                                      else:</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52.                                                 Access granted to Add and delete questions, 							View questions, View users</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53.  Public class </a:t>
            </a:r>
            <a:r>
              <a:rPr lang="en-US" sz="1400" dirty="0" err="1">
                <a:solidFill>
                  <a:schemeClr val="bg1"/>
                </a:solidFill>
                <a:latin typeface="Times New Roman" pitchFamily="18" charset="0"/>
                <a:ea typeface="Times New Roman" pitchFamily="18" charset="0"/>
                <a:cs typeface="Times New Roman" pitchFamily="18" charset="0"/>
              </a:rPr>
              <a:t>Registrationservlet</a:t>
            </a:r>
            <a:r>
              <a:rPr lang="en-US" sz="1400" dirty="0">
                <a:solidFill>
                  <a:schemeClr val="bg1"/>
                </a:solidFill>
                <a:latin typeface="Times New Roman" pitchFamily="18" charset="0"/>
                <a:ea typeface="Times New Roman" pitchFamily="18" charset="0"/>
                <a:cs typeface="Times New Roman" pitchFamily="18" charset="0"/>
              </a:rPr>
              <a:t> extends </a:t>
            </a:r>
            <a:r>
              <a:rPr lang="en-US" sz="1400" dirty="0" err="1">
                <a:solidFill>
                  <a:schemeClr val="bg1"/>
                </a:solidFill>
                <a:latin typeface="Times New Roman" pitchFamily="18" charset="0"/>
                <a:ea typeface="Times New Roman" pitchFamily="18" charset="0"/>
                <a:cs typeface="Times New Roman" pitchFamily="18" charset="0"/>
              </a:rPr>
              <a:t>Profilebean</a:t>
            </a:r>
            <a:endParaRPr lang="en-US" sz="1400" dirty="0">
              <a:solidFill>
                <a:schemeClr val="bg1"/>
              </a:solidFill>
              <a:latin typeface="Times New Roman" pitchFamily="18" charset="0"/>
              <a:ea typeface="Times New Roman" pitchFamily="18" charset="0"/>
              <a:cs typeface="Times New Roman" pitchFamily="18" charset="0"/>
            </a:endParaRP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54.                    for i in details:</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55.                                   if Question_added &gt;= 1 || Comment_added &gt;= 1 || like &gt;= 1</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56.                                                 Con=</a:t>
            </a:r>
            <a:r>
              <a:rPr lang="en-US" sz="1400" dirty="0" err="1">
                <a:solidFill>
                  <a:schemeClr val="bg1"/>
                </a:solidFill>
                <a:latin typeface="Times New Roman" pitchFamily="18" charset="0"/>
                <a:ea typeface="Times New Roman" pitchFamily="18" charset="0"/>
                <a:cs typeface="Times New Roman" pitchFamily="18" charset="0"/>
              </a:rPr>
              <a:t>getConnection</a:t>
            </a:r>
            <a:r>
              <a:rPr lang="en-US" sz="1400" dirty="0">
                <a:solidFill>
                  <a:schemeClr val="bg1"/>
                </a:solidFill>
                <a:latin typeface="Times New Roman" pitchFamily="18" charset="0"/>
                <a:ea typeface="Times New Roman" pitchFamily="18" charset="0"/>
                <a:cs typeface="Times New Roman" pitchFamily="18" charset="0"/>
              </a:rPr>
              <a:t>()</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57.                                                 Update database using prepared statement</a:t>
            </a:r>
          </a:p>
          <a:p>
            <a:pPr marL="0" lvl="0" indent="0" eaLnBrk="0" fontAlgn="base" hangingPunct="0">
              <a:lnSpc>
                <a:spcPct val="150000"/>
              </a:lnSpc>
              <a:spcBef>
                <a:spcPct val="0"/>
              </a:spcBef>
              <a:spcAft>
                <a:spcPct val="0"/>
              </a:spcAft>
              <a:buClrTx/>
              <a:buSzTx/>
              <a:tabLst>
                <a:tab pos="5732463" algn="r"/>
              </a:tabLst>
            </a:pPr>
            <a:endParaRPr lang="en-US" sz="1400" dirty="0">
              <a:solidFill>
                <a:schemeClr val="bg1"/>
              </a:solidFill>
              <a:latin typeface="Times New Roman" pitchFamily="18" charset="0"/>
              <a:ea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8889" y="213103"/>
            <a:ext cx="8484870" cy="3418840"/>
          </a:xfrm>
        </p:spPr>
        <p:txBody>
          <a:bodyPr/>
          <a:lstStyle/>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58.                                     	    if like! = 0:</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59.                                                   	Count _likes++</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60.                                      	else:</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61.                                                   	Count _likes--</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62.                                       while user! = 0:</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63.                                                   	Number_of_users ++</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64.                                      else:</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65.                                             		</a:t>
            </a:r>
            <a:r>
              <a:rPr lang="en-US" sz="1400" dirty="0" err="1">
                <a:solidFill>
                  <a:schemeClr val="bg1"/>
                </a:solidFill>
                <a:latin typeface="Times New Roman" pitchFamily="18" charset="0"/>
                <a:ea typeface="Times New Roman" pitchFamily="18" charset="0"/>
                <a:cs typeface="Times New Roman" pitchFamily="18" charset="0"/>
              </a:rPr>
              <a:t>Number_of_user</a:t>
            </a:r>
            <a:r>
              <a:rPr lang="en-US" sz="1400" dirty="0">
                <a:solidFill>
                  <a:schemeClr val="bg1"/>
                </a:solidFill>
                <a:latin typeface="Times New Roman" pitchFamily="18" charset="0"/>
                <a:ea typeface="Times New Roman" pitchFamily="18" charset="0"/>
                <a:cs typeface="Times New Roman" pitchFamily="18" charset="0"/>
              </a:rPr>
              <a:t> --</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66.                                      for i in no_of_questions do</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67.                                                  if  user != 0 &amp;&amp; like != 0:</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68.                                        	Engagement_Rate = Count_likes/Number_of_users</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69.                                                  else:</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70.                                              Engagement_Rate = 0</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71.  Public class </a:t>
            </a:r>
            <a:r>
              <a:rPr lang="en-US" sz="1400" dirty="0" err="1">
                <a:solidFill>
                  <a:schemeClr val="bg1"/>
                </a:solidFill>
                <a:latin typeface="Times New Roman" pitchFamily="18" charset="0"/>
                <a:ea typeface="Times New Roman" pitchFamily="18" charset="0"/>
                <a:cs typeface="Times New Roman" pitchFamily="18" charset="0"/>
              </a:rPr>
              <a:t>RegistrationServlet</a:t>
            </a:r>
            <a:r>
              <a:rPr lang="en-US" sz="1400" dirty="0">
                <a:solidFill>
                  <a:schemeClr val="bg1"/>
                </a:solidFill>
                <a:latin typeface="Times New Roman" pitchFamily="18" charset="0"/>
                <a:ea typeface="Times New Roman" pitchFamily="18" charset="0"/>
                <a:cs typeface="Times New Roman" pitchFamily="18" charset="0"/>
              </a:rPr>
              <a:t> extends </a:t>
            </a:r>
            <a:r>
              <a:rPr lang="en-US" sz="1400" dirty="0" err="1">
                <a:solidFill>
                  <a:schemeClr val="bg1"/>
                </a:solidFill>
                <a:latin typeface="Times New Roman" pitchFamily="18" charset="0"/>
                <a:ea typeface="Times New Roman" pitchFamily="18" charset="0"/>
                <a:cs typeface="Times New Roman" pitchFamily="18" charset="0"/>
              </a:rPr>
              <a:t>Httpservlet</a:t>
            </a:r>
            <a:endParaRPr lang="en-US" sz="1400" dirty="0">
              <a:solidFill>
                <a:schemeClr val="bg1"/>
              </a:solidFill>
              <a:latin typeface="Times New Roman" pitchFamily="18" charset="0"/>
              <a:ea typeface="Times New Roman" pitchFamily="18" charset="0"/>
              <a:cs typeface="Times New Roman" pitchFamily="18" charset="0"/>
            </a:endParaRP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72.                                      for i in no_of_questions do</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73.                                      if Engagement_Rate &gt; = Maximum_Threshold:                    </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74.                                                   Display best answer using ratings(Ex: Green stars)</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75.                                      else:</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76.                                                   Display worst answers using ratings(Ex: red stars)</a:t>
            </a:r>
          </a:p>
          <a:p>
            <a:pPr marL="0" lvl="0" indent="0" eaLnBrk="0" fontAlgn="base" hangingPunct="0">
              <a:lnSpc>
                <a:spcPct val="150000"/>
              </a:lnSpc>
              <a:spcBef>
                <a:spcPct val="0"/>
              </a:spcBef>
              <a:spcAft>
                <a:spcPct val="0"/>
              </a:spcAft>
              <a:buClrTx/>
              <a:buSzTx/>
            </a:pPr>
            <a:r>
              <a:rPr lang="en-US" sz="1400" dirty="0">
                <a:solidFill>
                  <a:schemeClr val="bg1"/>
                </a:solidFill>
                <a:latin typeface="Times New Roman" pitchFamily="18" charset="0"/>
                <a:ea typeface="Times New Roman" pitchFamily="18" charset="0"/>
                <a:cs typeface="Times New Roman" pitchFamily="18" charset="0"/>
              </a:rPr>
              <a:t>77. end</a:t>
            </a:r>
            <a:r>
              <a:rPr lang="en-US" sz="1400" dirty="0">
                <a:solidFill>
                  <a:schemeClr val="bg1"/>
                </a:solidFill>
                <a:latin typeface="Times New Roman" pitchFamily="18" charset="0"/>
                <a:cs typeface="Times New Roman" pitchFamily="18" charset="0"/>
              </a:rPr>
              <a:t> </a:t>
            </a:r>
          </a:p>
          <a:p>
            <a:pPr>
              <a:lnSpc>
                <a:spcPct val="150000"/>
              </a:lnSpc>
            </a:pPr>
            <a:endParaRPr lang="en-US" sz="1400" dirty="0">
              <a:solidFill>
                <a:schemeClr val="bg1"/>
              </a:solidFill>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72.                                      for i in no_of_questions do</a:t>
            </a:r>
          </a:p>
          <a:p>
            <a:r>
              <a:rPr lang="en-US" dirty="0"/>
              <a:t>73.                                      if Engagement_Rate &gt; = Maximum_Threshold:                    </a:t>
            </a:r>
          </a:p>
          <a:p>
            <a:r>
              <a:rPr lang="en-US" dirty="0"/>
              <a:t>74.                                                   Display best answer using ratings(Ex: Green stars)</a:t>
            </a:r>
          </a:p>
          <a:p>
            <a:r>
              <a:rPr lang="en-US" dirty="0"/>
              <a:t>75.                                      else:</a:t>
            </a:r>
          </a:p>
          <a:p>
            <a:r>
              <a:rPr lang="en-US" dirty="0"/>
              <a:t>76.                                                   Display worst answers using ratings(Ex: red stars)</a:t>
            </a:r>
          </a:p>
          <a:p>
            <a:r>
              <a:rPr lang="en-US" dirty="0"/>
              <a:t>77. end</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title"/>
          </p:nvPr>
        </p:nvSpPr>
        <p:spPr>
          <a:xfrm>
            <a:off x="530223" y="574292"/>
            <a:ext cx="5577205" cy="51308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dirty="0">
                <a:solidFill>
                  <a:srgbClr val="E9D493"/>
                </a:solidFill>
                <a:latin typeface="Verdana"/>
                <a:ea typeface="Verdana"/>
                <a:cs typeface="Verdana"/>
                <a:sym typeface="Verdana"/>
              </a:rPr>
              <a:t>Software Requirements:</a:t>
            </a:r>
            <a:endParaRPr sz="3200">
              <a:latin typeface="Verdana"/>
              <a:ea typeface="Verdana"/>
              <a:cs typeface="Verdana"/>
              <a:sym typeface="Verdana"/>
            </a:endParaRPr>
          </a:p>
        </p:txBody>
      </p:sp>
      <p:sp>
        <p:nvSpPr>
          <p:cNvPr id="199" name="Google Shape;199;p29"/>
          <p:cNvSpPr txBox="1"/>
          <p:nvPr/>
        </p:nvSpPr>
        <p:spPr>
          <a:xfrm>
            <a:off x="603603" y="1616452"/>
            <a:ext cx="2533650" cy="299720"/>
          </a:xfrm>
          <a:prstGeom prst="rect">
            <a:avLst/>
          </a:prstGeom>
          <a:noFill/>
          <a:ln>
            <a:noFill/>
          </a:ln>
        </p:spPr>
        <p:txBody>
          <a:bodyPr spcFirstLastPara="1" wrap="square" lIns="0" tIns="12700" rIns="0" bIns="0" anchor="t" anchorCtr="0">
            <a:noAutofit/>
          </a:bodyPr>
          <a:lstStyle/>
          <a:p>
            <a:pPr marL="487680" marR="0" lvl="0" indent="-475615" algn="l" rtl="0">
              <a:lnSpc>
                <a:spcPct val="100000"/>
              </a:lnSpc>
              <a:spcBef>
                <a:spcPts val="0"/>
              </a:spcBef>
              <a:spcAft>
                <a:spcPts val="0"/>
              </a:spcAft>
              <a:buClr>
                <a:srgbClr val="F9F9F9"/>
              </a:buClr>
              <a:buSzPts val="1800"/>
              <a:buFont typeface="Arial"/>
              <a:buChar char="●"/>
            </a:pPr>
            <a:r>
              <a:rPr lang="en-US" sz="1800" b="0" i="0" u="none" strike="noStrike" cap="none" dirty="0">
                <a:solidFill>
                  <a:srgbClr val="FFFFFF"/>
                </a:solidFill>
                <a:latin typeface="Verdana"/>
                <a:ea typeface="Verdana"/>
                <a:cs typeface="Verdana"/>
                <a:sym typeface="Verdana"/>
              </a:rPr>
              <a:t>Operating system</a:t>
            </a:r>
            <a:endParaRPr sz="1800" b="0" i="0" u="none" strike="noStrike" cap="none">
              <a:solidFill>
                <a:schemeClr val="dk1"/>
              </a:solidFill>
              <a:latin typeface="Verdana"/>
              <a:ea typeface="Verdana"/>
              <a:cs typeface="Verdana"/>
              <a:sym typeface="Verdana"/>
            </a:endParaRPr>
          </a:p>
        </p:txBody>
      </p:sp>
      <p:sp>
        <p:nvSpPr>
          <p:cNvPr id="200" name="Google Shape;200;p29"/>
          <p:cNvSpPr txBox="1"/>
          <p:nvPr/>
        </p:nvSpPr>
        <p:spPr>
          <a:xfrm>
            <a:off x="603603" y="2214621"/>
            <a:ext cx="2480945" cy="299720"/>
          </a:xfrm>
          <a:prstGeom prst="rect">
            <a:avLst/>
          </a:prstGeom>
          <a:noFill/>
          <a:ln>
            <a:noFill/>
          </a:ln>
        </p:spPr>
        <p:txBody>
          <a:bodyPr spcFirstLastPara="1" wrap="square" lIns="0" tIns="12700" rIns="0" bIns="0" anchor="t" anchorCtr="0">
            <a:noAutofit/>
          </a:bodyPr>
          <a:lstStyle/>
          <a:p>
            <a:pPr marL="487680" marR="0" lvl="0" indent="-475615" algn="l" rtl="0">
              <a:lnSpc>
                <a:spcPct val="100000"/>
              </a:lnSpc>
              <a:spcBef>
                <a:spcPts val="0"/>
              </a:spcBef>
              <a:spcAft>
                <a:spcPts val="0"/>
              </a:spcAft>
              <a:buClr>
                <a:srgbClr val="F9F9F9"/>
              </a:buClr>
              <a:buSzPts val="1800"/>
              <a:buFont typeface="Arial"/>
              <a:buChar char="●"/>
            </a:pPr>
            <a:r>
              <a:rPr lang="en-US" sz="1800" b="0" i="0" u="none" strike="noStrike" cap="none" dirty="0">
                <a:solidFill>
                  <a:srgbClr val="FFFFFF"/>
                </a:solidFill>
                <a:latin typeface="Verdana"/>
                <a:ea typeface="Verdana"/>
                <a:cs typeface="Verdana"/>
                <a:sym typeface="Verdana"/>
              </a:rPr>
              <a:t>Coding Language</a:t>
            </a:r>
            <a:endParaRPr sz="1800" b="0" i="0" u="none" strike="noStrike" cap="none">
              <a:solidFill>
                <a:schemeClr val="dk1"/>
              </a:solidFill>
              <a:latin typeface="Verdana"/>
              <a:ea typeface="Verdana"/>
              <a:cs typeface="Verdana"/>
              <a:sym typeface="Verdana"/>
            </a:endParaRPr>
          </a:p>
        </p:txBody>
      </p:sp>
      <p:sp>
        <p:nvSpPr>
          <p:cNvPr id="201" name="Google Shape;201;p29"/>
          <p:cNvSpPr txBox="1"/>
          <p:nvPr/>
        </p:nvSpPr>
        <p:spPr>
          <a:xfrm>
            <a:off x="603603" y="2805170"/>
            <a:ext cx="1258570" cy="299720"/>
          </a:xfrm>
          <a:prstGeom prst="rect">
            <a:avLst/>
          </a:prstGeom>
          <a:noFill/>
          <a:ln>
            <a:noFill/>
          </a:ln>
        </p:spPr>
        <p:txBody>
          <a:bodyPr spcFirstLastPara="1" wrap="square" lIns="0" tIns="12700" rIns="0" bIns="0" anchor="t" anchorCtr="0">
            <a:noAutofit/>
          </a:bodyPr>
          <a:lstStyle/>
          <a:p>
            <a:pPr marL="487680" marR="0" lvl="0" indent="-475615" algn="l" rtl="0">
              <a:lnSpc>
                <a:spcPct val="100000"/>
              </a:lnSpc>
              <a:spcBef>
                <a:spcPts val="0"/>
              </a:spcBef>
              <a:spcAft>
                <a:spcPts val="0"/>
              </a:spcAft>
              <a:buClr>
                <a:srgbClr val="F9F9F9"/>
              </a:buClr>
              <a:buSzPts val="1800"/>
              <a:buFont typeface="Arial"/>
              <a:buChar char="●"/>
            </a:pPr>
            <a:r>
              <a:rPr lang="en-US" sz="1800" b="0" i="0" u="none" strike="noStrike" cap="none" dirty="0">
                <a:solidFill>
                  <a:srgbClr val="FFFFFF"/>
                </a:solidFill>
                <a:latin typeface="Verdana"/>
                <a:ea typeface="Verdana"/>
                <a:cs typeface="Verdana"/>
                <a:sym typeface="Verdana"/>
              </a:rPr>
              <a:t>Server</a:t>
            </a:r>
            <a:endParaRPr sz="1800" b="0" i="0" u="none" strike="noStrike" cap="none">
              <a:solidFill>
                <a:schemeClr val="dk1"/>
              </a:solidFill>
              <a:latin typeface="Verdana"/>
              <a:ea typeface="Verdana"/>
              <a:cs typeface="Verdana"/>
              <a:sym typeface="Verdana"/>
            </a:endParaRPr>
          </a:p>
        </p:txBody>
      </p:sp>
      <p:sp>
        <p:nvSpPr>
          <p:cNvPr id="202" name="Google Shape;202;p29"/>
          <p:cNvSpPr txBox="1"/>
          <p:nvPr/>
        </p:nvSpPr>
        <p:spPr>
          <a:xfrm>
            <a:off x="3592723" y="1616452"/>
            <a:ext cx="1453515" cy="14884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FFFFFF"/>
                </a:solidFill>
                <a:latin typeface="Verdana"/>
                <a:ea typeface="Verdana"/>
                <a:cs typeface="Verdana"/>
                <a:sym typeface="Verdana"/>
              </a:rPr>
              <a:t>:Windows7</a:t>
            </a:r>
            <a:endParaRPr sz="1800" b="0" i="0" u="none" strike="noStrike" cap="none">
              <a:solidFill>
                <a:schemeClr val="dk1"/>
              </a:solidFill>
              <a:latin typeface="Verdana"/>
              <a:ea typeface="Verdana"/>
              <a:cs typeface="Verdana"/>
              <a:sym typeface="Verdana"/>
            </a:endParaRPr>
          </a:p>
          <a:p>
            <a:pPr marL="0" marR="0" lvl="0" indent="0" algn="l" rtl="0">
              <a:lnSpc>
                <a:spcPct val="100000"/>
              </a:lnSpc>
              <a:spcBef>
                <a:spcPts val="55"/>
              </a:spcBef>
              <a:spcAft>
                <a:spcPts val="0"/>
              </a:spcAft>
              <a:buClr>
                <a:srgbClr val="000000"/>
              </a:buClr>
              <a:buSzPts val="2050"/>
              <a:buFont typeface="Arial"/>
              <a:buNone/>
            </a:pPr>
            <a:endParaRPr sz="2050" b="0" i="0" u="none" strike="noStrike" cap="none">
              <a:solidFill>
                <a:schemeClr val="dk1"/>
              </a:solidFill>
              <a:latin typeface="Verdana"/>
              <a:ea typeface="Verdana"/>
              <a:cs typeface="Verdana"/>
              <a:sym typeface="Verdana"/>
            </a:endParaRPr>
          </a:p>
          <a:p>
            <a:pPr marL="40005"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FFFFFF"/>
                </a:solidFill>
                <a:latin typeface="Verdana"/>
                <a:ea typeface="Verdana"/>
                <a:cs typeface="Verdana"/>
                <a:sym typeface="Verdana"/>
              </a:rPr>
              <a:t>:J2EE</a:t>
            </a:r>
            <a:endParaRPr sz="18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2050"/>
              <a:buFont typeface="Arial"/>
              <a:buNone/>
            </a:pPr>
            <a:endParaRPr sz="2050" b="0" i="0" u="none" strike="noStrike" cap="none">
              <a:solidFill>
                <a:schemeClr val="dk1"/>
              </a:solidFill>
              <a:latin typeface="Verdana"/>
              <a:ea typeface="Verdana"/>
              <a:cs typeface="Verdana"/>
              <a:sym typeface="Verdana"/>
            </a:endParaRPr>
          </a:p>
          <a:p>
            <a:pPr marL="1016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FFFFFF"/>
                </a:solidFill>
                <a:latin typeface="Verdana"/>
                <a:ea typeface="Verdana"/>
                <a:cs typeface="Verdana"/>
                <a:sym typeface="Verdana"/>
              </a:rPr>
              <a:t>: Tomcat</a:t>
            </a:r>
            <a:endParaRPr sz="1800" b="0" i="0" u="none" strike="noStrike" cap="none">
              <a:solidFill>
                <a:schemeClr val="dk1"/>
              </a:solidFill>
              <a:latin typeface="Verdana"/>
              <a:ea typeface="Verdana"/>
              <a:cs typeface="Verdana"/>
              <a:sym typeface="Verdana"/>
            </a:endParaRPr>
          </a:p>
        </p:txBody>
      </p:sp>
      <p:sp>
        <p:nvSpPr>
          <p:cNvPr id="203" name="Google Shape;203;p29"/>
          <p:cNvSpPr txBox="1"/>
          <p:nvPr/>
        </p:nvSpPr>
        <p:spPr>
          <a:xfrm>
            <a:off x="603603" y="3395719"/>
            <a:ext cx="981710" cy="299720"/>
          </a:xfrm>
          <a:prstGeom prst="rect">
            <a:avLst/>
          </a:prstGeom>
          <a:noFill/>
          <a:ln>
            <a:noFill/>
          </a:ln>
        </p:spPr>
        <p:txBody>
          <a:bodyPr spcFirstLastPara="1" wrap="square" lIns="0" tIns="12700" rIns="0" bIns="0" anchor="t" anchorCtr="0">
            <a:noAutofit/>
          </a:bodyPr>
          <a:lstStyle/>
          <a:p>
            <a:pPr marL="487680" marR="0" lvl="0" indent="-475615" algn="l" rtl="0">
              <a:lnSpc>
                <a:spcPct val="100000"/>
              </a:lnSpc>
              <a:spcBef>
                <a:spcPts val="0"/>
              </a:spcBef>
              <a:spcAft>
                <a:spcPts val="0"/>
              </a:spcAft>
              <a:buClr>
                <a:srgbClr val="F9F9F9"/>
              </a:buClr>
              <a:buSzPts val="1800"/>
              <a:buFont typeface="Arial"/>
              <a:buChar char="●"/>
            </a:pPr>
            <a:r>
              <a:rPr lang="en-US" sz="1800" b="0" i="0" u="none" strike="noStrike" cap="none" dirty="0">
                <a:solidFill>
                  <a:srgbClr val="FFFFFF"/>
                </a:solidFill>
                <a:latin typeface="Verdana"/>
                <a:ea typeface="Verdana"/>
                <a:cs typeface="Verdana"/>
                <a:sym typeface="Verdana"/>
              </a:rPr>
              <a:t>Tool</a:t>
            </a:r>
            <a:endParaRPr sz="1800" b="0" i="0" u="none" strike="noStrike" cap="none">
              <a:solidFill>
                <a:schemeClr val="dk1"/>
              </a:solidFill>
              <a:latin typeface="Verdana"/>
              <a:ea typeface="Verdana"/>
              <a:cs typeface="Verdana"/>
              <a:sym typeface="Verdana"/>
            </a:endParaRPr>
          </a:p>
        </p:txBody>
      </p:sp>
      <p:sp>
        <p:nvSpPr>
          <p:cNvPr id="204" name="Google Shape;204;p29"/>
          <p:cNvSpPr txBox="1"/>
          <p:nvPr/>
        </p:nvSpPr>
        <p:spPr>
          <a:xfrm>
            <a:off x="3685310" y="3381864"/>
            <a:ext cx="2007632" cy="28959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FFFFFF"/>
                </a:solidFill>
                <a:latin typeface="Verdana"/>
                <a:ea typeface="Verdana"/>
                <a:cs typeface="Verdana"/>
                <a:sym typeface="Verdana"/>
              </a:rPr>
              <a:t>: My Eclipse 8.6</a:t>
            </a:r>
            <a:endParaRPr sz="1800" b="0" i="0" u="none" strike="noStrike" cap="none">
              <a:solidFill>
                <a:schemeClr val="dk1"/>
              </a:solidFill>
              <a:latin typeface="Verdana"/>
              <a:ea typeface="Verdana"/>
              <a:cs typeface="Verdana"/>
              <a:sym typeface="Verdana"/>
            </a:endParaRPr>
          </a:p>
        </p:txBody>
      </p:sp>
      <p:sp>
        <p:nvSpPr>
          <p:cNvPr id="205" name="Google Shape;205;p29"/>
          <p:cNvSpPr txBox="1"/>
          <p:nvPr/>
        </p:nvSpPr>
        <p:spPr>
          <a:xfrm>
            <a:off x="603603" y="3986267"/>
            <a:ext cx="1669414" cy="299720"/>
          </a:xfrm>
          <a:prstGeom prst="rect">
            <a:avLst/>
          </a:prstGeom>
          <a:noFill/>
          <a:ln>
            <a:noFill/>
          </a:ln>
        </p:spPr>
        <p:txBody>
          <a:bodyPr spcFirstLastPara="1" wrap="square" lIns="0" tIns="12700" rIns="0" bIns="0" anchor="t" anchorCtr="0">
            <a:noAutofit/>
          </a:bodyPr>
          <a:lstStyle/>
          <a:p>
            <a:pPr marL="487680" marR="0" lvl="0" indent="-475615" algn="l" rtl="0">
              <a:lnSpc>
                <a:spcPct val="100000"/>
              </a:lnSpc>
              <a:spcBef>
                <a:spcPts val="0"/>
              </a:spcBef>
              <a:spcAft>
                <a:spcPts val="0"/>
              </a:spcAft>
              <a:buClr>
                <a:srgbClr val="F9F9F9"/>
              </a:buClr>
              <a:buSzPts val="1800"/>
              <a:buFont typeface="Arial"/>
              <a:buChar char="●"/>
            </a:pPr>
            <a:r>
              <a:rPr lang="en-US" sz="1800" b="0" i="0" u="none" strike="noStrike" cap="none" dirty="0">
                <a:solidFill>
                  <a:srgbClr val="FFFFFF"/>
                </a:solidFill>
                <a:latin typeface="Verdana"/>
                <a:ea typeface="Verdana"/>
                <a:cs typeface="Verdana"/>
                <a:sym typeface="Verdana"/>
              </a:rPr>
              <a:t>Data Base</a:t>
            </a:r>
            <a:endParaRPr sz="1800" b="0" i="0" u="none" strike="noStrike" cap="none">
              <a:solidFill>
                <a:schemeClr val="dk1"/>
              </a:solidFill>
              <a:latin typeface="Verdana"/>
              <a:ea typeface="Verdana"/>
              <a:cs typeface="Verdana"/>
              <a:sym typeface="Verdana"/>
            </a:endParaRPr>
          </a:p>
        </p:txBody>
      </p:sp>
      <p:sp>
        <p:nvSpPr>
          <p:cNvPr id="206" name="Google Shape;206;p29"/>
          <p:cNvSpPr txBox="1"/>
          <p:nvPr/>
        </p:nvSpPr>
        <p:spPr>
          <a:xfrm>
            <a:off x="3691553" y="3986267"/>
            <a:ext cx="161544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FFFFFF"/>
                </a:solidFill>
                <a:latin typeface="Verdana"/>
                <a:ea typeface="Verdana"/>
                <a:cs typeface="Verdana"/>
                <a:sym typeface="Verdana"/>
              </a:rPr>
              <a:t>:Oracle 10 g</a:t>
            </a:r>
            <a:endParaRPr sz="1800" b="0" i="0" u="none" strike="noStrike" cap="none">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530223" y="574292"/>
            <a:ext cx="5751195" cy="51308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dirty="0">
                <a:solidFill>
                  <a:srgbClr val="E9D493"/>
                </a:solidFill>
                <a:latin typeface="Verdana"/>
                <a:ea typeface="Verdana"/>
                <a:cs typeface="Verdana"/>
                <a:sym typeface="Verdana"/>
              </a:rPr>
              <a:t>Hardware Requirements:</a:t>
            </a:r>
            <a:endParaRPr sz="3200">
              <a:latin typeface="Verdana"/>
              <a:ea typeface="Verdana"/>
              <a:cs typeface="Verdana"/>
              <a:sym typeface="Verdana"/>
            </a:endParaRPr>
          </a:p>
        </p:txBody>
      </p:sp>
      <p:sp>
        <p:nvSpPr>
          <p:cNvPr id="212" name="Google Shape;212;p30"/>
          <p:cNvSpPr txBox="1"/>
          <p:nvPr/>
        </p:nvSpPr>
        <p:spPr>
          <a:xfrm>
            <a:off x="611858" y="1768852"/>
            <a:ext cx="1350645" cy="299720"/>
          </a:xfrm>
          <a:prstGeom prst="rect">
            <a:avLst/>
          </a:prstGeom>
          <a:noFill/>
          <a:ln>
            <a:noFill/>
          </a:ln>
        </p:spPr>
        <p:txBody>
          <a:bodyPr spcFirstLastPara="1" wrap="square" lIns="0" tIns="12700" rIns="0" bIns="0" anchor="t" anchorCtr="0">
            <a:noAutofit/>
          </a:bodyPr>
          <a:lstStyle/>
          <a:p>
            <a:pPr marL="479425" marR="0" lvl="0" indent="-467358" algn="l" rtl="0">
              <a:lnSpc>
                <a:spcPct val="100000"/>
              </a:lnSpc>
              <a:spcBef>
                <a:spcPts val="0"/>
              </a:spcBef>
              <a:spcAft>
                <a:spcPts val="0"/>
              </a:spcAft>
              <a:buClr>
                <a:srgbClr val="F9F9F9"/>
              </a:buClr>
              <a:buSzPts val="1800"/>
              <a:buFont typeface="Arial"/>
              <a:buChar char="●"/>
            </a:pPr>
            <a:r>
              <a:rPr lang="en-US" sz="1800" b="0" i="0" u="none" strike="noStrike" cap="none" dirty="0">
                <a:solidFill>
                  <a:srgbClr val="FFFFFF"/>
                </a:solidFill>
                <a:latin typeface="Verdana"/>
                <a:ea typeface="Verdana"/>
                <a:cs typeface="Verdana"/>
                <a:sym typeface="Verdana"/>
              </a:rPr>
              <a:t>System</a:t>
            </a:r>
            <a:endParaRPr sz="1800" b="0" i="0" u="none" strike="noStrike" cap="none">
              <a:solidFill>
                <a:schemeClr val="dk1"/>
              </a:solidFill>
              <a:latin typeface="Verdana"/>
              <a:ea typeface="Verdana"/>
              <a:cs typeface="Verdana"/>
              <a:sym typeface="Verdana"/>
            </a:endParaRPr>
          </a:p>
        </p:txBody>
      </p:sp>
      <p:sp>
        <p:nvSpPr>
          <p:cNvPr id="213" name="Google Shape;213;p30"/>
          <p:cNvSpPr txBox="1"/>
          <p:nvPr/>
        </p:nvSpPr>
        <p:spPr>
          <a:xfrm>
            <a:off x="2498160" y="1768852"/>
            <a:ext cx="220980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FFFFFF"/>
                </a:solidFill>
                <a:latin typeface="Verdana"/>
                <a:ea typeface="Verdana"/>
                <a:cs typeface="Verdana"/>
                <a:sym typeface="Verdana"/>
              </a:rPr>
              <a:t>: Intel i3 Processor</a:t>
            </a:r>
            <a:endParaRPr sz="1800" b="0" i="0" u="none" strike="noStrike" cap="none">
              <a:solidFill>
                <a:schemeClr val="dk1"/>
              </a:solidFill>
              <a:latin typeface="Verdana"/>
              <a:ea typeface="Verdana"/>
              <a:cs typeface="Verdana"/>
              <a:sym typeface="Verdana"/>
            </a:endParaRPr>
          </a:p>
        </p:txBody>
      </p:sp>
      <p:sp>
        <p:nvSpPr>
          <p:cNvPr id="214" name="Google Shape;214;p30"/>
          <p:cNvSpPr txBox="1"/>
          <p:nvPr/>
        </p:nvSpPr>
        <p:spPr>
          <a:xfrm>
            <a:off x="611858" y="2372100"/>
            <a:ext cx="1613535" cy="299720"/>
          </a:xfrm>
          <a:prstGeom prst="rect">
            <a:avLst/>
          </a:prstGeom>
          <a:noFill/>
          <a:ln>
            <a:noFill/>
          </a:ln>
        </p:spPr>
        <p:txBody>
          <a:bodyPr spcFirstLastPara="1" wrap="square" lIns="0" tIns="12700" rIns="0" bIns="0" anchor="t" anchorCtr="0">
            <a:noAutofit/>
          </a:bodyPr>
          <a:lstStyle/>
          <a:p>
            <a:pPr marL="479425" marR="0" lvl="0" indent="-467358" algn="l" rtl="0">
              <a:lnSpc>
                <a:spcPct val="100000"/>
              </a:lnSpc>
              <a:spcBef>
                <a:spcPts val="0"/>
              </a:spcBef>
              <a:spcAft>
                <a:spcPts val="0"/>
              </a:spcAft>
              <a:buClr>
                <a:srgbClr val="F9F9F9"/>
              </a:buClr>
              <a:buSzPts val="1800"/>
              <a:buFont typeface="Arial"/>
              <a:buChar char="●"/>
            </a:pPr>
            <a:r>
              <a:rPr lang="en-US" sz="1800" b="0" i="0" u="none" strike="noStrike" cap="none" dirty="0">
                <a:solidFill>
                  <a:srgbClr val="FFFFFF"/>
                </a:solidFill>
                <a:latin typeface="Verdana"/>
                <a:ea typeface="Verdana"/>
                <a:cs typeface="Verdana"/>
                <a:sym typeface="Verdana"/>
              </a:rPr>
              <a:t>Hard Disk</a:t>
            </a:r>
            <a:endParaRPr sz="1800" b="0" i="0" u="none" strike="noStrike" cap="none">
              <a:solidFill>
                <a:schemeClr val="dk1"/>
              </a:solidFill>
              <a:latin typeface="Verdana"/>
              <a:ea typeface="Verdana"/>
              <a:cs typeface="Verdana"/>
              <a:sym typeface="Verdana"/>
            </a:endParaRPr>
          </a:p>
        </p:txBody>
      </p:sp>
      <p:sp>
        <p:nvSpPr>
          <p:cNvPr id="215" name="Google Shape;215;p30"/>
          <p:cNvSpPr txBox="1"/>
          <p:nvPr/>
        </p:nvSpPr>
        <p:spPr>
          <a:xfrm>
            <a:off x="2440353" y="2372100"/>
            <a:ext cx="1058545"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FFFFFF"/>
                </a:solidFill>
                <a:latin typeface="Verdana"/>
                <a:ea typeface="Verdana"/>
                <a:cs typeface="Verdana"/>
                <a:sym typeface="Verdana"/>
              </a:rPr>
              <a:t>: 500 GB</a:t>
            </a:r>
            <a:endParaRPr sz="1800" b="0" i="0" u="none" strike="noStrike" cap="none">
              <a:solidFill>
                <a:schemeClr val="dk1"/>
              </a:solidFill>
              <a:latin typeface="Verdana"/>
              <a:ea typeface="Verdana"/>
              <a:cs typeface="Verdana"/>
              <a:sym typeface="Verdana"/>
            </a:endParaRPr>
          </a:p>
        </p:txBody>
      </p:sp>
      <p:sp>
        <p:nvSpPr>
          <p:cNvPr id="216" name="Google Shape;216;p30"/>
          <p:cNvSpPr txBox="1"/>
          <p:nvPr/>
        </p:nvSpPr>
        <p:spPr>
          <a:xfrm>
            <a:off x="611858" y="2972171"/>
            <a:ext cx="1010919" cy="299720"/>
          </a:xfrm>
          <a:prstGeom prst="rect">
            <a:avLst/>
          </a:prstGeom>
          <a:noFill/>
          <a:ln>
            <a:noFill/>
          </a:ln>
        </p:spPr>
        <p:txBody>
          <a:bodyPr spcFirstLastPara="1" wrap="square" lIns="0" tIns="12700" rIns="0" bIns="0" anchor="t" anchorCtr="0">
            <a:noAutofit/>
          </a:bodyPr>
          <a:lstStyle/>
          <a:p>
            <a:pPr marL="479425" marR="0" lvl="0" indent="-467358" algn="l" rtl="0">
              <a:lnSpc>
                <a:spcPct val="100000"/>
              </a:lnSpc>
              <a:spcBef>
                <a:spcPts val="0"/>
              </a:spcBef>
              <a:spcAft>
                <a:spcPts val="0"/>
              </a:spcAft>
              <a:buClr>
                <a:srgbClr val="F9F9F9"/>
              </a:buClr>
              <a:buSzPts val="1800"/>
              <a:buFont typeface="Arial"/>
              <a:buChar char="●"/>
            </a:pPr>
            <a:r>
              <a:rPr lang="en-US" sz="1800" b="0" i="0" u="none" strike="noStrike" cap="none" dirty="0">
                <a:solidFill>
                  <a:srgbClr val="FFFFFF"/>
                </a:solidFill>
                <a:latin typeface="Verdana"/>
                <a:ea typeface="Verdana"/>
                <a:cs typeface="Verdana"/>
                <a:sym typeface="Verdana"/>
              </a:rPr>
              <a:t>Ram</a:t>
            </a:r>
            <a:endParaRPr sz="1800" b="0" i="0" u="none" strike="noStrike" cap="none">
              <a:solidFill>
                <a:schemeClr val="dk1"/>
              </a:solidFill>
              <a:latin typeface="Verdana"/>
              <a:ea typeface="Verdana"/>
              <a:cs typeface="Verdana"/>
              <a:sym typeface="Verdana"/>
            </a:endParaRPr>
          </a:p>
        </p:txBody>
      </p:sp>
      <p:sp>
        <p:nvSpPr>
          <p:cNvPr id="217" name="Google Shape;217;p30"/>
          <p:cNvSpPr txBox="1"/>
          <p:nvPr/>
        </p:nvSpPr>
        <p:spPr>
          <a:xfrm>
            <a:off x="2559886" y="2972171"/>
            <a:ext cx="68834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FFFFFF"/>
                </a:solidFill>
                <a:latin typeface="Verdana"/>
                <a:ea typeface="Verdana"/>
                <a:cs typeface="Verdana"/>
                <a:sym typeface="Verdana"/>
              </a:rPr>
              <a:t>: 8GB</a:t>
            </a:r>
            <a:endParaRPr sz="1800" b="0" i="0" u="none" strike="noStrike" cap="none">
              <a:solidFill>
                <a:schemeClr val="dk1"/>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399160" y="0"/>
            <a:ext cx="4129404" cy="51308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dirty="0">
                <a:solidFill>
                  <a:srgbClr val="E9D493"/>
                </a:solidFill>
                <a:latin typeface="Verdana"/>
                <a:ea typeface="Verdana"/>
                <a:cs typeface="Verdana"/>
                <a:sym typeface="Verdana"/>
              </a:rPr>
              <a:t>Simulation Model:</a:t>
            </a:r>
            <a:endParaRPr sz="3200">
              <a:latin typeface="Verdana"/>
              <a:ea typeface="Verdana"/>
              <a:cs typeface="Verdana"/>
              <a:sym typeface="Verdana"/>
            </a:endParaRPr>
          </a:p>
        </p:txBody>
      </p:sp>
      <p:sp>
        <p:nvSpPr>
          <p:cNvPr id="223" name="Google Shape;223;p31"/>
          <p:cNvSpPr/>
          <p:nvPr/>
        </p:nvSpPr>
        <p:spPr>
          <a:xfrm>
            <a:off x="685798" y="512064"/>
            <a:ext cx="7772384" cy="45171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Google Shape;224;p31"/>
          <p:cNvSpPr txBox="1"/>
          <p:nvPr/>
        </p:nvSpPr>
        <p:spPr>
          <a:xfrm>
            <a:off x="606423" y="5120902"/>
            <a:ext cx="7918450" cy="1244423"/>
          </a:xfrm>
          <a:prstGeom prst="rect">
            <a:avLst/>
          </a:prstGeom>
          <a:noFill/>
          <a:ln>
            <a:noFill/>
          </a:ln>
        </p:spPr>
        <p:txBody>
          <a:bodyPr spcFirstLastPara="1" wrap="square" lIns="0" tIns="10775" rIns="0" bIns="0" anchor="t" anchorCtr="0">
            <a:noAutofit/>
          </a:bodyPr>
          <a:lstStyle/>
          <a:p>
            <a:pPr marL="12700" marR="5080" lvl="0" indent="0" algn="just" rtl="0">
              <a:lnSpc>
                <a:spcPct val="100699"/>
              </a:lnSpc>
              <a:spcBef>
                <a:spcPts val="0"/>
              </a:spcBef>
              <a:spcAft>
                <a:spcPts val="0"/>
              </a:spcAft>
              <a:buNone/>
            </a:pPr>
            <a:r>
              <a:rPr lang="en-US" sz="1600" b="0" i="0" u="none" strike="noStrike" cap="none" dirty="0">
                <a:solidFill>
                  <a:schemeClr val="lt1"/>
                </a:solidFill>
                <a:latin typeface="Verdana"/>
                <a:ea typeface="Verdana"/>
                <a:cs typeface="Verdana"/>
                <a:sym typeface="Verdana"/>
              </a:rPr>
              <a:t>Fig: The reference model for conformance checking.</a:t>
            </a:r>
            <a:endParaRPr/>
          </a:p>
          <a:p>
            <a:pPr marL="0" marR="0" lvl="0" indent="-101600" algn="l" rtl="0">
              <a:lnSpc>
                <a:spcPct val="100000"/>
              </a:lnSpc>
              <a:spcBef>
                <a:spcPts val="0"/>
              </a:spcBef>
              <a:spcAft>
                <a:spcPts val="0"/>
              </a:spcAft>
              <a:buClr>
                <a:srgbClr val="000000"/>
              </a:buClr>
              <a:buSzPts val="1600"/>
              <a:buFont typeface="Arial"/>
              <a:buChar char="•"/>
            </a:pPr>
            <a:r>
              <a:rPr lang="en-US" sz="1600" b="0" i="0" u="none" strike="noStrike" cap="none" dirty="0">
                <a:solidFill>
                  <a:schemeClr val="lt1"/>
                </a:solidFill>
                <a:latin typeface="Verdana"/>
                <a:ea typeface="Verdana"/>
                <a:cs typeface="Verdana"/>
                <a:sym typeface="Verdana"/>
              </a:rPr>
              <a:t>  ♦ represents Cardinality constraint</a:t>
            </a:r>
            <a:endParaRPr/>
          </a:p>
          <a:p>
            <a:pPr marL="0" marR="0" lvl="0" indent="-101600" algn="l" rtl="0">
              <a:lnSpc>
                <a:spcPct val="100000"/>
              </a:lnSpc>
              <a:spcBef>
                <a:spcPts val="0"/>
              </a:spcBef>
              <a:spcAft>
                <a:spcPts val="0"/>
              </a:spcAft>
              <a:buClr>
                <a:srgbClr val="000000"/>
              </a:buClr>
              <a:buSzPts val="1600"/>
              <a:buFont typeface="Arial"/>
              <a:buChar char="•"/>
            </a:pPr>
            <a:r>
              <a:rPr lang="en-US" sz="1600" b="0" i="0" u="none" strike="noStrike" cap="none" dirty="0">
                <a:solidFill>
                  <a:schemeClr val="lt1"/>
                </a:solidFill>
                <a:latin typeface="Verdana"/>
                <a:ea typeface="Verdana"/>
                <a:cs typeface="Verdana"/>
                <a:sym typeface="Verdana"/>
              </a:rPr>
              <a:t>     Represents parent id</a:t>
            </a:r>
            <a:endParaRPr/>
          </a:p>
          <a:p>
            <a:pPr marL="0" marR="0" lvl="0" indent="-101600" algn="l" rtl="0">
              <a:lnSpc>
                <a:spcPct val="100000"/>
              </a:lnSpc>
              <a:spcBef>
                <a:spcPts val="0"/>
              </a:spcBef>
              <a:spcAft>
                <a:spcPts val="0"/>
              </a:spcAft>
              <a:buClr>
                <a:srgbClr val="000000"/>
              </a:buClr>
              <a:buSzPts val="1600"/>
              <a:buFont typeface="Arial"/>
              <a:buChar char="•"/>
            </a:pPr>
            <a:r>
              <a:rPr lang="en-US" sz="1600" b="0" i="0" u="none" strike="noStrike" cap="none" dirty="0">
                <a:solidFill>
                  <a:schemeClr val="lt1"/>
                </a:solidFill>
                <a:latin typeface="Verdana"/>
                <a:ea typeface="Verdana"/>
                <a:cs typeface="Verdana"/>
                <a:sym typeface="Verdana"/>
              </a:rPr>
              <a:t>  Source: question</a:t>
            </a:r>
            <a:endParaRPr/>
          </a:p>
          <a:p>
            <a:pPr marL="0" marR="0" lvl="0" indent="-101600" algn="l" rtl="0">
              <a:lnSpc>
                <a:spcPct val="100000"/>
              </a:lnSpc>
              <a:spcBef>
                <a:spcPts val="0"/>
              </a:spcBef>
              <a:spcAft>
                <a:spcPts val="0"/>
              </a:spcAft>
              <a:buClr>
                <a:srgbClr val="000000"/>
              </a:buClr>
              <a:buSzPts val="1600"/>
              <a:buFont typeface="Arial"/>
              <a:buChar char="•"/>
            </a:pPr>
            <a:r>
              <a:rPr lang="en-US" sz="1600" b="0" i="0" u="none" strike="noStrike" cap="none" dirty="0">
                <a:solidFill>
                  <a:schemeClr val="lt1"/>
                </a:solidFill>
                <a:latin typeface="Verdana"/>
                <a:ea typeface="Verdana"/>
                <a:cs typeface="Verdana"/>
                <a:sym typeface="Verdana"/>
              </a:rPr>
              <a:t>  Target: primary - answer,  secondary  - like </a:t>
            </a:r>
            <a:endParaRPr sz="1600" b="0" i="0" u="none" strike="noStrike" cap="none">
              <a:solidFill>
                <a:schemeClr val="lt1"/>
              </a:solidFill>
              <a:latin typeface="Verdana"/>
              <a:ea typeface="Verdana"/>
              <a:cs typeface="Verdana"/>
              <a:sym typeface="Verdana"/>
            </a:endParaRPr>
          </a:p>
        </p:txBody>
      </p:sp>
      <p:sp>
        <p:nvSpPr>
          <p:cNvPr id="225" name="Google Shape;225;p31"/>
          <p:cNvSpPr/>
          <p:nvPr/>
        </p:nvSpPr>
        <p:spPr>
          <a:xfrm>
            <a:off x="795528" y="5668451"/>
            <a:ext cx="109728" cy="118872"/>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txBox="1">
            <a:spLocks noGrp="1"/>
          </p:cNvSpPr>
          <p:nvPr>
            <p:ph type="title"/>
          </p:nvPr>
        </p:nvSpPr>
        <p:spPr>
          <a:xfrm>
            <a:off x="335043" y="259154"/>
            <a:ext cx="5647200" cy="513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dirty="0">
                <a:solidFill>
                  <a:srgbClr val="E9D493"/>
                </a:solidFill>
                <a:latin typeface="Verdana"/>
                <a:ea typeface="Verdana"/>
                <a:cs typeface="Verdana"/>
                <a:sym typeface="Verdana"/>
              </a:rPr>
              <a:t>Performance Evaluation:</a:t>
            </a:r>
            <a:endParaRPr sz="3200">
              <a:latin typeface="Verdana"/>
              <a:ea typeface="Verdana"/>
              <a:cs typeface="Verdana"/>
              <a:sym typeface="Verdana"/>
            </a:endParaRPr>
          </a:p>
        </p:txBody>
      </p:sp>
      <p:sp>
        <p:nvSpPr>
          <p:cNvPr id="231" name="Google Shape;231;p32"/>
          <p:cNvSpPr txBox="1"/>
          <p:nvPr/>
        </p:nvSpPr>
        <p:spPr>
          <a:xfrm>
            <a:off x="348889" y="2434079"/>
            <a:ext cx="105410" cy="184150"/>
          </a:xfrm>
          <a:prstGeom prst="rect">
            <a:avLst/>
          </a:prstGeom>
          <a:noFill/>
          <a:ln>
            <a:noFill/>
          </a:ln>
        </p:spPr>
        <p:txBody>
          <a:bodyPr spcFirstLastPara="1" wrap="square" lIns="0" tIns="114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dirty="0">
                <a:solidFill>
                  <a:srgbClr val="F9F9F9"/>
                </a:solidFill>
                <a:latin typeface="Arial"/>
                <a:ea typeface="Arial"/>
                <a:cs typeface="Arial"/>
                <a:sym typeface="Arial"/>
              </a:rPr>
              <a:t>●</a:t>
            </a:r>
            <a:endParaRPr sz="1050" b="0" i="0" u="none" strike="noStrike" cap="none">
              <a:solidFill>
                <a:schemeClr val="dk1"/>
              </a:solidFill>
              <a:latin typeface="Arial"/>
              <a:ea typeface="Arial"/>
              <a:cs typeface="Arial"/>
              <a:sym typeface="Arial"/>
            </a:endParaRPr>
          </a:p>
        </p:txBody>
      </p:sp>
      <p:sp>
        <p:nvSpPr>
          <p:cNvPr id="232" name="Google Shape;232;p32"/>
          <p:cNvSpPr txBox="1">
            <a:spLocks noGrp="1"/>
          </p:cNvSpPr>
          <p:nvPr>
            <p:ph type="body" idx="1"/>
          </p:nvPr>
        </p:nvSpPr>
        <p:spPr>
          <a:xfrm>
            <a:off x="348889" y="1118359"/>
            <a:ext cx="8484870" cy="5111656"/>
          </a:xfrm>
          <a:prstGeom prst="rect">
            <a:avLst/>
          </a:prstGeom>
          <a:noFill/>
          <a:ln>
            <a:noFill/>
          </a:ln>
        </p:spPr>
        <p:txBody>
          <a:bodyPr spcFirstLastPara="1" wrap="square" lIns="0" tIns="12700" rIns="0" bIns="0" anchor="t" anchorCtr="0">
            <a:noAutofit/>
          </a:bodyPr>
          <a:lstStyle/>
          <a:p>
            <a:pPr marL="437515" lvl="0" indent="-425450" algn="just" rtl="0">
              <a:lnSpc>
                <a:spcPct val="150000"/>
              </a:lnSpc>
              <a:spcBef>
                <a:spcPts val="1250"/>
              </a:spcBef>
              <a:spcAft>
                <a:spcPts val="0"/>
              </a:spcAft>
              <a:buClr>
                <a:srgbClr val="F9F9F9"/>
              </a:buClr>
              <a:buSzPts val="1600"/>
              <a:buFont typeface="Arial"/>
              <a:buChar char="●"/>
            </a:pPr>
            <a:r>
              <a:rPr lang="en-US" dirty="0"/>
              <a:t>The performance evaluation on usage of process mining and OCBC model can be split into independent </a:t>
            </a:r>
            <a:r>
              <a:rPr lang="en-US" dirty="0">
                <a:solidFill>
                  <a:srgbClr val="FFFFFF"/>
                </a:solidFill>
              </a:rPr>
              <a:t>analysis on so-called correlation patterns. Therefore, the most relevant  pattern is the one which has “post question'' as reference and “post answer''  as target.</a:t>
            </a:r>
            <a:endParaRPr/>
          </a:p>
          <a:p>
            <a:pPr marL="437515" lvl="0" indent="-425450" algn="just" rtl="0">
              <a:lnSpc>
                <a:spcPct val="150000"/>
              </a:lnSpc>
              <a:spcBef>
                <a:spcPts val="1250"/>
              </a:spcBef>
              <a:spcAft>
                <a:spcPts val="0"/>
              </a:spcAft>
              <a:buClr>
                <a:srgbClr val="F9F9F9"/>
              </a:buClr>
              <a:buSzPts val="1600"/>
              <a:buFont typeface="Arial"/>
              <a:buChar char="●"/>
            </a:pPr>
            <a:r>
              <a:rPr lang="en-US" dirty="0"/>
              <a:t>In this graph a pattern is considered to analyze performance of working model as P1: </a:t>
            </a:r>
            <a:r>
              <a:rPr lang="en-US" b="1" dirty="0"/>
              <a:t>reference activity </a:t>
            </a:r>
            <a:r>
              <a:rPr lang="en-US" dirty="0"/>
              <a:t>as post_question and </a:t>
            </a:r>
            <a:r>
              <a:rPr lang="en-US" b="1" dirty="0"/>
              <a:t>target activity</a:t>
            </a:r>
            <a:r>
              <a:rPr lang="en-US" dirty="0"/>
              <a:t> as post_answer. This Figure employs the dotted chart to present the performance analysis result for the pattern “P1”. The Y axis indicates that there are almost 2,150 instances while the X axis indicates that events in these instances happened.</a:t>
            </a:r>
            <a:endParaRPr/>
          </a:p>
          <a:p>
            <a:pPr marL="437515" lvl="0" indent="-323850" algn="just" rtl="0">
              <a:lnSpc>
                <a:spcPct val="150000"/>
              </a:lnSpc>
              <a:spcBef>
                <a:spcPts val="1250"/>
              </a:spcBef>
              <a:spcAft>
                <a:spcPts val="0"/>
              </a:spcAft>
              <a:buClr>
                <a:srgbClr val="F9F9F9"/>
              </a:buClr>
              <a:buSzPts val="1600"/>
              <a:buFont typeface="Arial"/>
              <a:buNone/>
            </a:pPr>
            <a:endParaRPr>
              <a:solidFill>
                <a:schemeClr val="dk1"/>
              </a:solidFill>
            </a:endParaRPr>
          </a:p>
          <a:p>
            <a:pPr marL="437515" lvl="0" indent="-323850" algn="just" rtl="0">
              <a:lnSpc>
                <a:spcPct val="150000"/>
              </a:lnSpc>
              <a:spcBef>
                <a:spcPts val="1250"/>
              </a:spcBef>
              <a:spcAft>
                <a:spcPts val="0"/>
              </a:spcAft>
              <a:buClr>
                <a:srgbClr val="F9F9F9"/>
              </a:buClr>
              <a:buSzPts val="1600"/>
              <a:buFont typeface="Arial"/>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33"/>
          <p:cNvPicPr preferRelativeResize="0"/>
          <p:nvPr/>
        </p:nvPicPr>
        <p:blipFill rotWithShape="1">
          <a:blip r:embed="rId3">
            <a:alphaModFix/>
          </a:blip>
          <a:srcRect/>
          <a:stretch/>
        </p:blipFill>
        <p:spPr>
          <a:xfrm>
            <a:off x="581890" y="374073"/>
            <a:ext cx="8159773" cy="5444836"/>
          </a:xfrm>
          <a:prstGeom prst="rect">
            <a:avLst/>
          </a:prstGeom>
          <a:noFill/>
          <a:ln>
            <a:noFill/>
          </a:ln>
        </p:spPr>
      </p:pic>
      <p:sp>
        <p:nvSpPr>
          <p:cNvPr id="238" name="Google Shape;238;p33"/>
          <p:cNvSpPr txBox="1"/>
          <p:nvPr/>
        </p:nvSpPr>
        <p:spPr>
          <a:xfrm>
            <a:off x="1189274" y="5977959"/>
            <a:ext cx="7104888"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solidFill>
                  <a:schemeClr val="lt1"/>
                </a:solidFill>
                <a:latin typeface="Verdana"/>
                <a:ea typeface="Verdana"/>
                <a:cs typeface="Verdana"/>
                <a:sym typeface="Verdana"/>
              </a:rPr>
              <a:t>The performance analysis result corresponding to pattern P1, presented by the dotted chart in the absolute time.</a:t>
            </a:r>
            <a:endParaRPr sz="1400" b="0" i="0" u="none" strike="noStrike" cap="none">
              <a:solidFill>
                <a:schemeClr val="lt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530223" y="322674"/>
            <a:ext cx="3067685" cy="51308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a:solidFill>
                  <a:srgbClr val="E9D493"/>
                </a:solidFill>
                <a:latin typeface="Verdana"/>
                <a:ea typeface="Verdana"/>
                <a:cs typeface="Verdana"/>
                <a:sym typeface="Verdana"/>
              </a:rPr>
              <a:t>Introduction:</a:t>
            </a:r>
            <a:endParaRPr sz="3200">
              <a:latin typeface="Verdana"/>
              <a:ea typeface="Verdana"/>
              <a:cs typeface="Verdana"/>
              <a:sym typeface="Verdana"/>
            </a:endParaRPr>
          </a:p>
        </p:txBody>
      </p:sp>
      <p:sp>
        <p:nvSpPr>
          <p:cNvPr id="61" name="Google Shape;61;p9"/>
          <p:cNvSpPr txBox="1"/>
          <p:nvPr/>
        </p:nvSpPr>
        <p:spPr>
          <a:xfrm>
            <a:off x="591183" y="1084070"/>
            <a:ext cx="7934400" cy="5098447"/>
          </a:xfrm>
          <a:prstGeom prst="rect">
            <a:avLst/>
          </a:prstGeom>
          <a:noFill/>
          <a:ln>
            <a:noFill/>
          </a:ln>
        </p:spPr>
        <p:txBody>
          <a:bodyPr spcFirstLastPara="1" wrap="square" lIns="0" tIns="12700" rIns="0" bIns="0" anchor="t" anchorCtr="0">
            <a:noAutofit/>
          </a:bodyPr>
          <a:lstStyle/>
          <a:p>
            <a:pPr marL="12700" marR="0" lvl="0" indent="0" algn="just" rtl="0">
              <a:lnSpc>
                <a:spcPct val="115000"/>
              </a:lnSpc>
              <a:spcBef>
                <a:spcPts val="0"/>
              </a:spcBef>
              <a:spcAft>
                <a:spcPts val="0"/>
              </a:spcAft>
              <a:buClr>
                <a:srgbClr val="000000"/>
              </a:buClr>
              <a:buSzPts val="1600"/>
              <a:buFont typeface="Arial"/>
              <a:buNone/>
            </a:pPr>
            <a:r>
              <a:rPr lang="en-US" sz="1600" b="0" i="0" u="none" strike="noStrike" cap="none">
                <a:solidFill>
                  <a:srgbClr val="FFFFFF"/>
                </a:solidFill>
                <a:latin typeface="Verdana"/>
                <a:ea typeface="Verdana"/>
                <a:cs typeface="Verdana"/>
                <a:sym typeface="Verdana"/>
              </a:rPr>
              <a:t>Social media is defined as a group of Internet-based applications that build</a:t>
            </a:r>
            <a:endParaRPr sz="1600" b="0" i="0" u="none" strike="noStrike" cap="none">
              <a:solidFill>
                <a:schemeClr val="dk1"/>
              </a:solidFill>
              <a:latin typeface="Verdana"/>
              <a:ea typeface="Verdana"/>
              <a:cs typeface="Verdana"/>
              <a:sym typeface="Verdana"/>
            </a:endParaRPr>
          </a:p>
          <a:p>
            <a:pPr marL="12700" marR="5080" lvl="0" indent="0" algn="just" rtl="0">
              <a:lnSpc>
                <a:spcPct val="115000"/>
              </a:lnSpc>
              <a:spcBef>
                <a:spcPts val="265"/>
              </a:spcBef>
              <a:spcAft>
                <a:spcPts val="0"/>
              </a:spcAft>
              <a:buClr>
                <a:srgbClr val="000000"/>
              </a:buClr>
              <a:buSzPts val="1600"/>
              <a:buFont typeface="Arial"/>
              <a:buNone/>
            </a:pPr>
            <a:r>
              <a:rPr lang="en-US" sz="1600" b="0" i="0" u="none" strike="noStrike" cap="none">
                <a:solidFill>
                  <a:srgbClr val="FFFFFF"/>
                </a:solidFill>
                <a:latin typeface="Verdana"/>
                <a:ea typeface="Verdana"/>
                <a:cs typeface="Verdana"/>
                <a:sym typeface="Verdana"/>
              </a:rPr>
              <a:t>on the ideological and technological foundations of Web. It allows people to create, share, and/or exchange information and ideas . Some well  Known platform examples are Wikipedia, YouTube, Facebook and Twitter.</a:t>
            </a:r>
            <a:endParaRPr sz="1600" b="0" i="0" u="none" strike="noStrike" cap="none">
              <a:solidFill>
                <a:srgbClr val="FFFFFF"/>
              </a:solidFill>
              <a:latin typeface="Verdana"/>
              <a:ea typeface="Verdana"/>
              <a:cs typeface="Verdana"/>
              <a:sym typeface="Verdana"/>
            </a:endParaRPr>
          </a:p>
          <a:p>
            <a:pPr marL="0" marR="5080" lvl="0" indent="0" algn="just" rtl="0">
              <a:lnSpc>
                <a:spcPct val="115000"/>
              </a:lnSpc>
              <a:spcBef>
                <a:spcPts val="265"/>
              </a:spcBef>
              <a:spcAft>
                <a:spcPts val="0"/>
              </a:spcAft>
              <a:buClr>
                <a:srgbClr val="000000"/>
              </a:buClr>
              <a:buSzPts val="1600"/>
              <a:buFont typeface="Arial"/>
              <a:buNone/>
            </a:pPr>
            <a:endParaRPr sz="1600" b="0" i="0" u="none" strike="noStrike" cap="none">
              <a:solidFill>
                <a:srgbClr val="FFFFFF"/>
              </a:solidFill>
              <a:latin typeface="Verdana"/>
              <a:ea typeface="Verdana"/>
              <a:cs typeface="Verdana"/>
              <a:sym typeface="Verdana"/>
            </a:endParaRPr>
          </a:p>
          <a:p>
            <a:pPr marL="0" marR="0" lvl="0" indent="0" algn="just" rtl="0">
              <a:lnSpc>
                <a:spcPct val="115000"/>
              </a:lnSpc>
              <a:spcBef>
                <a:spcPts val="5"/>
              </a:spcBef>
              <a:spcAft>
                <a:spcPts val="0"/>
              </a:spcAft>
              <a:buClr>
                <a:srgbClr val="000000"/>
              </a:buClr>
              <a:buSzPts val="1600"/>
              <a:buFont typeface="Arial"/>
              <a:buNone/>
            </a:pPr>
            <a:r>
              <a:rPr lang="en-US" sz="1600" b="0" i="0" u="none" strike="noStrike" cap="none">
                <a:solidFill>
                  <a:srgbClr val="FF0000"/>
                </a:solidFill>
                <a:latin typeface="Verdana"/>
                <a:ea typeface="Verdana"/>
                <a:cs typeface="Verdana"/>
                <a:sym typeface="Verdana"/>
              </a:rPr>
              <a:t> </a:t>
            </a:r>
            <a:r>
              <a:rPr lang="en-US" sz="1600" b="0" i="0" u="none" strike="noStrike" cap="none">
                <a:solidFill>
                  <a:srgbClr val="FFFFFF"/>
                </a:solidFill>
                <a:latin typeface="Verdana"/>
                <a:ea typeface="Verdana"/>
                <a:cs typeface="Verdana"/>
                <a:sym typeface="Verdana"/>
              </a:rPr>
              <a:t>There are different types of social media as follows:</a:t>
            </a:r>
            <a:endParaRPr sz="1600" b="0" i="0" u="none" strike="noStrike" cap="none">
              <a:solidFill>
                <a:srgbClr val="FF0000"/>
              </a:solidFill>
              <a:latin typeface="Verdana"/>
              <a:ea typeface="Verdana"/>
              <a:cs typeface="Verdana"/>
              <a:sym typeface="Verdana"/>
            </a:endParaRPr>
          </a:p>
          <a:p>
            <a:pPr marL="0" marR="0" lvl="0" indent="0" algn="just" rtl="0">
              <a:lnSpc>
                <a:spcPct val="115000"/>
              </a:lnSpc>
              <a:spcBef>
                <a:spcPts val="20"/>
              </a:spcBef>
              <a:spcAft>
                <a:spcPts val="0"/>
              </a:spcAft>
              <a:buClr>
                <a:srgbClr val="000000"/>
              </a:buClr>
              <a:buSzPts val="1600"/>
              <a:buFont typeface="Arial"/>
              <a:buNone/>
            </a:pPr>
            <a:endParaRPr sz="1600" b="0" i="0" u="none" strike="noStrike" cap="none">
              <a:solidFill>
                <a:schemeClr val="dk1"/>
              </a:solidFill>
              <a:latin typeface="Verdana"/>
              <a:ea typeface="Verdana"/>
              <a:cs typeface="Verdana"/>
              <a:sym typeface="Verdana"/>
            </a:endParaRPr>
          </a:p>
          <a:p>
            <a:pPr marL="194310" marR="0" lvl="0" indent="-182245" algn="just" rtl="0">
              <a:lnSpc>
                <a:spcPct val="115000"/>
              </a:lnSpc>
              <a:spcBef>
                <a:spcPts val="5"/>
              </a:spcBef>
              <a:spcAft>
                <a:spcPts val="0"/>
              </a:spcAft>
              <a:buClr>
                <a:srgbClr val="FFFFFF"/>
              </a:buClr>
              <a:buSzPts val="1600"/>
              <a:buFont typeface="Verdana"/>
              <a:buChar char="•"/>
            </a:pPr>
            <a:r>
              <a:rPr lang="en-US" sz="1600" b="0" i="0" u="none" strike="noStrike" cap="none">
                <a:solidFill>
                  <a:srgbClr val="FFFFFF"/>
                </a:solidFill>
                <a:latin typeface="Verdana"/>
                <a:ea typeface="Verdana"/>
                <a:cs typeface="Verdana"/>
                <a:sym typeface="Verdana"/>
              </a:rPr>
              <a:t>collaborative projects, e.g., Wikipedia, Scholarpedia,</a:t>
            </a:r>
            <a:endParaRPr sz="1600" b="0" i="0" u="none" strike="noStrike" cap="none">
              <a:solidFill>
                <a:schemeClr val="dk1"/>
              </a:solidFill>
              <a:latin typeface="Verdana"/>
              <a:ea typeface="Verdana"/>
              <a:cs typeface="Verdana"/>
              <a:sym typeface="Verdana"/>
            </a:endParaRPr>
          </a:p>
          <a:p>
            <a:pPr marL="194310" marR="0" lvl="0" indent="-182245" algn="just" rtl="0">
              <a:lnSpc>
                <a:spcPct val="115000"/>
              </a:lnSpc>
              <a:spcBef>
                <a:spcPts val="1305"/>
              </a:spcBef>
              <a:spcAft>
                <a:spcPts val="0"/>
              </a:spcAft>
              <a:buClr>
                <a:srgbClr val="FFFFFF"/>
              </a:buClr>
              <a:buSzPts val="1600"/>
              <a:buFont typeface="Verdana"/>
              <a:buChar char="•"/>
            </a:pPr>
            <a:r>
              <a:rPr lang="en-US" sz="1600" b="0" i="0" u="none" strike="noStrike" cap="none">
                <a:solidFill>
                  <a:srgbClr val="FFFFFF"/>
                </a:solidFill>
                <a:latin typeface="Verdana"/>
                <a:ea typeface="Verdana"/>
                <a:cs typeface="Verdana"/>
                <a:sym typeface="Verdana"/>
              </a:rPr>
              <a:t>blogs and microblogs, e.g., Blogger, Twitter,</a:t>
            </a:r>
            <a:endParaRPr sz="1600" b="0" i="0" u="none" strike="noStrike" cap="none">
              <a:solidFill>
                <a:schemeClr val="dk1"/>
              </a:solidFill>
              <a:latin typeface="Verdana"/>
              <a:ea typeface="Verdana"/>
              <a:cs typeface="Verdana"/>
              <a:sym typeface="Verdana"/>
            </a:endParaRPr>
          </a:p>
          <a:p>
            <a:pPr marL="194310" marR="0" lvl="0" indent="-182245" algn="just" rtl="0">
              <a:lnSpc>
                <a:spcPct val="115000"/>
              </a:lnSpc>
              <a:spcBef>
                <a:spcPts val="1305"/>
              </a:spcBef>
              <a:spcAft>
                <a:spcPts val="0"/>
              </a:spcAft>
              <a:buClr>
                <a:srgbClr val="FFFFFF"/>
              </a:buClr>
              <a:buSzPts val="1600"/>
              <a:buFont typeface="Verdana"/>
              <a:buChar char="•"/>
            </a:pPr>
            <a:r>
              <a:rPr lang="en-US" sz="1600" b="0" i="0" u="none" strike="noStrike" cap="none">
                <a:solidFill>
                  <a:srgbClr val="FFFFFF"/>
                </a:solidFill>
                <a:latin typeface="Verdana"/>
                <a:ea typeface="Verdana"/>
                <a:cs typeface="Verdana"/>
                <a:sym typeface="Verdana"/>
              </a:rPr>
              <a:t>social news, e.g., Digg, Leakernet, Toutiao,</a:t>
            </a:r>
            <a:endParaRPr sz="1600" b="0" i="0" u="none" strike="noStrike" cap="none">
              <a:solidFill>
                <a:schemeClr val="dk1"/>
              </a:solidFill>
              <a:latin typeface="Verdana"/>
              <a:ea typeface="Verdana"/>
              <a:cs typeface="Verdana"/>
              <a:sym typeface="Verdana"/>
            </a:endParaRPr>
          </a:p>
          <a:p>
            <a:pPr marL="194310" marR="0" lvl="0" indent="-182245" algn="just" rtl="0">
              <a:lnSpc>
                <a:spcPct val="115000"/>
              </a:lnSpc>
              <a:spcBef>
                <a:spcPts val="1305"/>
              </a:spcBef>
              <a:spcAft>
                <a:spcPts val="0"/>
              </a:spcAft>
              <a:buClr>
                <a:srgbClr val="FFFFFF"/>
              </a:buClr>
              <a:buSzPts val="1600"/>
              <a:buFont typeface="Verdana"/>
              <a:buChar char="•"/>
            </a:pPr>
            <a:r>
              <a:rPr lang="en-US" sz="1600" b="0" i="0" u="none" strike="noStrike" cap="none">
                <a:solidFill>
                  <a:srgbClr val="FFFFFF"/>
                </a:solidFill>
                <a:latin typeface="Verdana"/>
                <a:ea typeface="Verdana"/>
                <a:cs typeface="Verdana"/>
                <a:sym typeface="Verdana"/>
              </a:rPr>
              <a:t>content communities, e.g., YouTube, Flickr, Instagram,</a:t>
            </a:r>
            <a:endParaRPr sz="1600" b="0" i="0" u="none" strike="noStrike" cap="none">
              <a:solidFill>
                <a:schemeClr val="dk1"/>
              </a:solidFill>
              <a:latin typeface="Verdana"/>
              <a:ea typeface="Verdana"/>
              <a:cs typeface="Verdana"/>
              <a:sym typeface="Verdana"/>
            </a:endParaRPr>
          </a:p>
          <a:p>
            <a:pPr marL="194310" marR="0" lvl="0" indent="-182245" algn="just" rtl="0">
              <a:lnSpc>
                <a:spcPct val="115000"/>
              </a:lnSpc>
              <a:spcBef>
                <a:spcPts val="1305"/>
              </a:spcBef>
              <a:spcAft>
                <a:spcPts val="0"/>
              </a:spcAft>
              <a:buClr>
                <a:srgbClr val="FFFFFF"/>
              </a:buClr>
              <a:buSzPts val="1600"/>
              <a:buFont typeface="Verdana"/>
              <a:buChar char="•"/>
            </a:pPr>
            <a:r>
              <a:rPr lang="en-US" sz="1600" b="0" i="0" u="none" strike="noStrike" cap="none">
                <a:solidFill>
                  <a:srgbClr val="FFFFFF"/>
                </a:solidFill>
                <a:latin typeface="Verdana"/>
                <a:ea typeface="Verdana"/>
                <a:cs typeface="Verdana"/>
                <a:sym typeface="Verdana"/>
              </a:rPr>
              <a:t>social networking sites, e.g., Facebook, LinkedIn,</a:t>
            </a:r>
            <a:endParaRPr sz="1600" b="0" i="0" u="none" strike="noStrike" cap="none">
              <a:solidFill>
                <a:schemeClr val="dk1"/>
              </a:solidFill>
              <a:latin typeface="Verdana"/>
              <a:ea typeface="Verdana"/>
              <a:cs typeface="Verdana"/>
              <a:sym typeface="Verdana"/>
            </a:endParaRPr>
          </a:p>
          <a:p>
            <a:pPr marL="194310" marR="0" lvl="0" indent="-182245" algn="just" rtl="0">
              <a:lnSpc>
                <a:spcPct val="115000"/>
              </a:lnSpc>
              <a:spcBef>
                <a:spcPts val="1305"/>
              </a:spcBef>
              <a:spcAft>
                <a:spcPts val="0"/>
              </a:spcAft>
              <a:buClr>
                <a:srgbClr val="FFFFFF"/>
              </a:buClr>
              <a:buSzPts val="1600"/>
              <a:buFont typeface="Verdana"/>
              <a:buChar char="•"/>
            </a:pPr>
            <a:r>
              <a:rPr lang="en-US" sz="1600" b="0" i="0" u="none" strike="noStrike" cap="none">
                <a:solidFill>
                  <a:srgbClr val="FFFFFF"/>
                </a:solidFill>
                <a:latin typeface="Verdana"/>
                <a:ea typeface="Verdana"/>
                <a:cs typeface="Verdana"/>
                <a:sym typeface="Verdana"/>
              </a:rPr>
              <a:t>opinion, reviews and ratings, e.g., Yelp, Epinions and </a:t>
            </a:r>
            <a:endParaRPr sz="1600" b="0" i="0" u="none" strike="noStrike" cap="none">
              <a:solidFill>
                <a:schemeClr val="dk1"/>
              </a:solidFill>
              <a:latin typeface="Verdana"/>
              <a:ea typeface="Verdana"/>
              <a:cs typeface="Verdana"/>
              <a:sym typeface="Verdana"/>
            </a:endParaRPr>
          </a:p>
          <a:p>
            <a:pPr marL="194310" marR="0" lvl="0" indent="-182245" algn="just" rtl="0">
              <a:lnSpc>
                <a:spcPct val="115000"/>
              </a:lnSpc>
              <a:spcBef>
                <a:spcPts val="1305"/>
              </a:spcBef>
              <a:spcAft>
                <a:spcPts val="0"/>
              </a:spcAft>
              <a:buClr>
                <a:srgbClr val="FFFFFF"/>
              </a:buClr>
              <a:buSzPts val="1600"/>
              <a:buFont typeface="Verdana"/>
              <a:buChar char="•"/>
            </a:pPr>
            <a:r>
              <a:rPr lang="en-US" sz="1600" b="0" i="0" u="none" strike="noStrike" cap="none">
                <a:solidFill>
                  <a:srgbClr val="FFFFFF"/>
                </a:solidFill>
                <a:latin typeface="Verdana"/>
                <a:ea typeface="Verdana"/>
                <a:cs typeface="Verdana"/>
                <a:sym typeface="Verdana"/>
              </a:rPr>
              <a:t>answers, e.g., StackExchange, Quora</a:t>
            </a:r>
            <a:endParaRPr sz="1600" b="0" i="0" u="none" strike="noStrike" cap="none">
              <a:solidFill>
                <a:schemeClr val="dk1"/>
              </a:solidFill>
              <a:latin typeface="Verdana"/>
              <a:ea typeface="Verdana"/>
              <a:cs typeface="Verdana"/>
              <a:sym typeface="Verdana"/>
            </a:endParaRPr>
          </a:p>
        </p:txBody>
      </p:sp>
      <p:sp>
        <p:nvSpPr>
          <p:cNvPr id="62" name="Google Shape;62;p9"/>
          <p:cNvSpPr/>
          <p:nvPr/>
        </p:nvSpPr>
        <p:spPr>
          <a:xfrm>
            <a:off x="6629386" y="3657592"/>
            <a:ext cx="2346945" cy="266699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idx="4294967295"/>
          </p:nvPr>
        </p:nvSpPr>
        <p:spPr>
          <a:xfrm>
            <a:off x="192751" y="410151"/>
            <a:ext cx="8115300" cy="5931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dirty="0">
                <a:solidFill>
                  <a:srgbClr val="E9D493"/>
                </a:solidFill>
              </a:rPr>
              <a:t>   Analysis of Experiment data:</a:t>
            </a:r>
            <a:endParaRPr sz="3200">
              <a:latin typeface="Verdana"/>
              <a:ea typeface="Verdana"/>
              <a:cs typeface="Verdana"/>
              <a:sym typeface="Verdana"/>
            </a:endParaRPr>
          </a:p>
        </p:txBody>
      </p:sp>
      <p:sp>
        <p:nvSpPr>
          <p:cNvPr id="244" name="Google Shape;244;p34"/>
          <p:cNvSpPr txBox="1"/>
          <p:nvPr/>
        </p:nvSpPr>
        <p:spPr>
          <a:xfrm>
            <a:off x="192775" y="6201375"/>
            <a:ext cx="87585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Verdana"/>
              <a:ea typeface="Verdana"/>
              <a:cs typeface="Verdana"/>
              <a:sym typeface="Verdana"/>
            </a:endParaRPr>
          </a:p>
        </p:txBody>
      </p:sp>
      <p:sp>
        <p:nvSpPr>
          <p:cNvPr id="245" name="Google Shape;245;p34"/>
          <p:cNvSpPr txBox="1"/>
          <p:nvPr/>
        </p:nvSpPr>
        <p:spPr>
          <a:xfrm>
            <a:off x="640080" y="932688"/>
            <a:ext cx="8238744" cy="2308324"/>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1600" b="0" i="0" u="none" strike="noStrike" cap="none" dirty="0">
                <a:solidFill>
                  <a:schemeClr val="lt1"/>
                </a:solidFill>
                <a:latin typeface="Verdana"/>
                <a:ea typeface="Verdana"/>
                <a:cs typeface="Verdana"/>
                <a:sym typeface="Verdana"/>
              </a:rPr>
              <a:t>The quality of process mining can be measured using some key factors like Engagement rate, Behavioral patterns, Cardinality constraints, Conformance checking and many other factors.</a:t>
            </a:r>
            <a:endParaRPr/>
          </a:p>
          <a:p>
            <a:pPr marL="0" marR="0" lvl="0" indent="0" algn="just" rtl="0">
              <a:lnSpc>
                <a:spcPct val="150000"/>
              </a:lnSpc>
              <a:spcBef>
                <a:spcPts val="0"/>
              </a:spcBef>
              <a:spcAft>
                <a:spcPts val="0"/>
              </a:spcAft>
              <a:buNone/>
            </a:pPr>
            <a:endParaRPr sz="1600" b="0" i="0" u="none" strike="noStrike" cap="none">
              <a:solidFill>
                <a:schemeClr val="lt1"/>
              </a:solidFill>
              <a:latin typeface="Verdana"/>
              <a:ea typeface="Verdana"/>
              <a:cs typeface="Verdana"/>
              <a:sym typeface="Verdana"/>
            </a:endParaRPr>
          </a:p>
          <a:p>
            <a:pPr marL="0" marR="0" lvl="0" indent="0" algn="just" rtl="0">
              <a:lnSpc>
                <a:spcPct val="150000"/>
              </a:lnSpc>
              <a:spcBef>
                <a:spcPts val="0"/>
              </a:spcBef>
              <a:spcAft>
                <a:spcPts val="0"/>
              </a:spcAft>
              <a:buNone/>
            </a:pPr>
            <a:endParaRPr sz="1600" b="0" i="0" u="none" strike="noStrike" cap="none">
              <a:solidFill>
                <a:schemeClr val="lt1"/>
              </a:solidFill>
              <a:latin typeface="Verdana"/>
              <a:ea typeface="Verdana"/>
              <a:cs typeface="Verdana"/>
              <a:sym typeface="Verdana"/>
            </a:endParaRPr>
          </a:p>
          <a:p>
            <a:pPr marL="0" marR="0" lvl="0" indent="0" algn="just" rtl="0">
              <a:lnSpc>
                <a:spcPct val="150000"/>
              </a:lnSpc>
              <a:spcBef>
                <a:spcPts val="0"/>
              </a:spcBef>
              <a:spcAft>
                <a:spcPts val="0"/>
              </a:spcAft>
              <a:buNone/>
            </a:pPr>
            <a:endParaRPr sz="1600" b="0" i="0" u="none" strike="noStrike" cap="none">
              <a:solidFill>
                <a:schemeClr val="lt1"/>
              </a:solidFill>
              <a:latin typeface="Verdana"/>
              <a:ea typeface="Verdana"/>
              <a:cs typeface="Verdana"/>
              <a:sym typeface="Verdana"/>
            </a:endParaRPr>
          </a:p>
        </p:txBody>
      </p:sp>
      <p:pic>
        <p:nvPicPr>
          <p:cNvPr id="246" name="Google Shape;246;p34"/>
          <p:cNvPicPr preferRelativeResize="0"/>
          <p:nvPr/>
        </p:nvPicPr>
        <p:blipFill rotWithShape="1">
          <a:blip r:embed="rId3">
            <a:alphaModFix/>
          </a:blip>
          <a:srcRect/>
          <a:stretch/>
        </p:blipFill>
        <p:spPr>
          <a:xfrm>
            <a:off x="792480" y="2066543"/>
            <a:ext cx="7467600" cy="3785617"/>
          </a:xfrm>
          <a:prstGeom prst="rect">
            <a:avLst/>
          </a:prstGeom>
          <a:noFill/>
          <a:ln>
            <a:noFill/>
          </a:ln>
        </p:spPr>
      </p:pic>
      <p:sp>
        <p:nvSpPr>
          <p:cNvPr id="247" name="Google Shape;247;p34"/>
          <p:cNvSpPr txBox="1"/>
          <p:nvPr/>
        </p:nvSpPr>
        <p:spPr>
          <a:xfrm>
            <a:off x="978408" y="6044184"/>
            <a:ext cx="7123176"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         Engagement rate /Time graph for existing system and proposed System</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35"/>
          <p:cNvPicPr preferRelativeResize="0"/>
          <p:nvPr/>
        </p:nvPicPr>
        <p:blipFill rotWithShape="1">
          <a:blip r:embed="rId3">
            <a:alphaModFix/>
          </a:blip>
          <a:srcRect/>
          <a:stretch/>
        </p:blipFill>
        <p:spPr>
          <a:xfrm>
            <a:off x="1143001" y="200215"/>
            <a:ext cx="6729984" cy="4280345"/>
          </a:xfrm>
          <a:prstGeom prst="rect">
            <a:avLst/>
          </a:prstGeom>
          <a:noFill/>
          <a:ln>
            <a:noFill/>
          </a:ln>
        </p:spPr>
      </p:pic>
      <p:sp>
        <p:nvSpPr>
          <p:cNvPr id="253" name="Google Shape;253;p35"/>
          <p:cNvSpPr txBox="1"/>
          <p:nvPr/>
        </p:nvSpPr>
        <p:spPr>
          <a:xfrm>
            <a:off x="1170432" y="4681728"/>
            <a:ext cx="6803136" cy="170816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b="0" i="0" u="none" strike="noStrike" cap="none" dirty="0">
                <a:solidFill>
                  <a:schemeClr val="lt1"/>
                </a:solidFill>
                <a:latin typeface="Verdana"/>
                <a:ea typeface="Verdana"/>
                <a:cs typeface="Verdana"/>
                <a:sym typeface="Verdana"/>
              </a:rPr>
              <a:t>Two column charts based on window sizes of 10 (a) and 20 (b), respectively for conformance checking.</a:t>
            </a:r>
            <a:endParaRPr/>
          </a:p>
          <a:p>
            <a:pPr marL="0" marR="0" lvl="0" indent="0" algn="l" rtl="0">
              <a:lnSpc>
                <a:spcPct val="150000"/>
              </a:lnSpc>
              <a:spcBef>
                <a:spcPts val="0"/>
              </a:spcBef>
              <a:spcAft>
                <a:spcPts val="0"/>
              </a:spcAft>
              <a:buNone/>
            </a:pPr>
            <a:r>
              <a:rPr lang="en-US" sz="1400" b="0" i="0" u="none" strike="noStrike" cap="none" dirty="0">
                <a:solidFill>
                  <a:schemeClr val="lt1"/>
                </a:solidFill>
                <a:latin typeface="Verdana"/>
                <a:ea typeface="Verdana"/>
                <a:cs typeface="Verdana"/>
                <a:sym typeface="Verdana"/>
              </a:rPr>
              <a:t>Where window size indicates the number of questions.</a:t>
            </a:r>
            <a:endParaRPr/>
          </a:p>
          <a:p>
            <a:pPr marL="0" marR="0" lvl="0" indent="-88900" algn="l" rtl="0">
              <a:lnSpc>
                <a:spcPct val="150000"/>
              </a:lnSpc>
              <a:spcBef>
                <a:spcPts val="0"/>
              </a:spcBef>
              <a:spcAft>
                <a:spcPts val="0"/>
              </a:spcAft>
              <a:buClr>
                <a:srgbClr val="000000"/>
              </a:buClr>
              <a:buSzPts val="1400"/>
              <a:buFont typeface="Arial"/>
              <a:buChar char="•"/>
            </a:pPr>
            <a:r>
              <a:rPr lang="en-US" sz="1400" b="0" i="0" u="none" strike="noStrike" cap="none" dirty="0">
                <a:solidFill>
                  <a:schemeClr val="lt1"/>
                </a:solidFill>
                <a:latin typeface="Verdana"/>
                <a:ea typeface="Verdana"/>
                <a:cs typeface="Verdana"/>
                <a:sym typeface="Verdana"/>
              </a:rPr>
              <a:t>      Indicates cardinality constraints </a:t>
            </a:r>
            <a:endParaRPr/>
          </a:p>
          <a:p>
            <a:pPr marL="0" marR="0" lvl="0" indent="-88900" algn="l" rtl="0">
              <a:lnSpc>
                <a:spcPct val="150000"/>
              </a:lnSpc>
              <a:spcBef>
                <a:spcPts val="0"/>
              </a:spcBef>
              <a:spcAft>
                <a:spcPts val="0"/>
              </a:spcAft>
              <a:buClr>
                <a:srgbClr val="000000"/>
              </a:buClr>
              <a:buSzPts val="1400"/>
              <a:buFont typeface="Arial"/>
              <a:buChar char="•"/>
            </a:pPr>
            <a:r>
              <a:rPr lang="en-US" sz="1400" b="0" i="0" u="none" strike="noStrike" cap="none" dirty="0">
                <a:solidFill>
                  <a:schemeClr val="lt1"/>
                </a:solidFill>
                <a:latin typeface="Verdana"/>
                <a:ea typeface="Verdana"/>
                <a:cs typeface="Verdana"/>
                <a:sym typeface="Verdana"/>
              </a:rPr>
              <a:t>      Indicates number of events</a:t>
            </a:r>
            <a:endParaRPr sz="1400" b="0" i="0" u="none" strike="noStrike" cap="none">
              <a:solidFill>
                <a:schemeClr val="lt1"/>
              </a:solidFill>
              <a:latin typeface="Verdana"/>
              <a:ea typeface="Verdana"/>
              <a:cs typeface="Verdana"/>
              <a:sym typeface="Verdana"/>
            </a:endParaRPr>
          </a:p>
        </p:txBody>
      </p:sp>
      <p:sp>
        <p:nvSpPr>
          <p:cNvPr id="254" name="Google Shape;254;p35"/>
          <p:cNvSpPr/>
          <p:nvPr/>
        </p:nvSpPr>
        <p:spPr>
          <a:xfrm>
            <a:off x="1389888" y="5788152"/>
            <a:ext cx="155448" cy="173736"/>
          </a:xfrm>
          <a:prstGeom prst="ellipse">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5" name="Google Shape;255;p35"/>
          <p:cNvSpPr/>
          <p:nvPr/>
        </p:nvSpPr>
        <p:spPr>
          <a:xfrm>
            <a:off x="1389888" y="6089904"/>
            <a:ext cx="155448" cy="192024"/>
          </a:xfrm>
          <a:prstGeom prst="rect">
            <a:avLst/>
          </a:prstGeom>
          <a:solidFill>
            <a:srgbClr val="192EF3"/>
          </a:solidFill>
          <a:ln w="25400" cap="flat" cmpd="sng">
            <a:solidFill>
              <a:srgbClr val="192E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6"/>
          <p:cNvSpPr txBox="1">
            <a:spLocks noGrp="1"/>
          </p:cNvSpPr>
          <p:nvPr>
            <p:ph type="title"/>
          </p:nvPr>
        </p:nvSpPr>
        <p:spPr>
          <a:xfrm>
            <a:off x="454024" y="604455"/>
            <a:ext cx="2665095" cy="51308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dirty="0">
                <a:solidFill>
                  <a:srgbClr val="E9D493"/>
                </a:solidFill>
                <a:latin typeface="Verdana"/>
                <a:ea typeface="Verdana"/>
                <a:cs typeface="Verdana"/>
                <a:sym typeface="Verdana"/>
              </a:rPr>
              <a:t>Conclusion:</a:t>
            </a:r>
            <a:endParaRPr sz="3200">
              <a:latin typeface="Verdana"/>
              <a:ea typeface="Verdana"/>
              <a:cs typeface="Verdana"/>
              <a:sym typeface="Verdana"/>
            </a:endParaRPr>
          </a:p>
        </p:txBody>
      </p:sp>
      <p:sp>
        <p:nvSpPr>
          <p:cNvPr id="261" name="Google Shape;261;p36"/>
          <p:cNvSpPr txBox="1"/>
          <p:nvPr/>
        </p:nvSpPr>
        <p:spPr>
          <a:xfrm>
            <a:off x="457200" y="1524000"/>
            <a:ext cx="8158480" cy="4415568"/>
          </a:xfrm>
          <a:prstGeom prst="rect">
            <a:avLst/>
          </a:prstGeom>
          <a:noFill/>
          <a:ln>
            <a:noFill/>
          </a:ln>
        </p:spPr>
        <p:txBody>
          <a:bodyPr spcFirstLastPara="1" wrap="square" lIns="0" tIns="12700" rIns="0" bIns="0" anchor="t" anchorCtr="0">
            <a:noAutofit/>
          </a:bodyPr>
          <a:lstStyle/>
          <a:p>
            <a:pPr marL="12700" marR="5080" lvl="0" indent="822960" algn="just" rtl="0">
              <a:lnSpc>
                <a:spcPct val="149300"/>
              </a:lnSpc>
              <a:spcBef>
                <a:spcPts val="0"/>
              </a:spcBef>
              <a:spcAft>
                <a:spcPts val="0"/>
              </a:spcAft>
              <a:buNone/>
            </a:pPr>
            <a:r>
              <a:rPr lang="en-US" sz="1600" b="0" i="0" u="none" strike="noStrike" cap="none" dirty="0">
                <a:solidFill>
                  <a:srgbClr val="F2F2F2"/>
                </a:solidFill>
                <a:latin typeface="Verdana"/>
                <a:ea typeface="Verdana"/>
                <a:cs typeface="Verdana"/>
                <a:sym typeface="Verdana"/>
              </a:rPr>
              <a:t>The appli</a:t>
            </a:r>
            <a:r>
              <a:rPr lang="en-US" sz="1600" dirty="0">
                <a:solidFill>
                  <a:srgbClr val="F2F2F2"/>
                </a:solidFill>
                <a:latin typeface="Verdana"/>
                <a:ea typeface="Verdana"/>
                <a:cs typeface="Verdana"/>
                <a:sym typeface="Verdana"/>
              </a:rPr>
              <a:t>cation</a:t>
            </a:r>
            <a:r>
              <a:rPr lang="en-US" sz="1600" b="0" i="0" u="none" strike="noStrike" cap="none" dirty="0">
                <a:solidFill>
                  <a:srgbClr val="F2F2F2"/>
                </a:solidFill>
                <a:latin typeface="Verdana"/>
                <a:ea typeface="Verdana"/>
                <a:cs typeface="Verdana"/>
                <a:sym typeface="Verdana"/>
              </a:rPr>
              <a:t> process mining and OCBC techniques, to real life data from social media, such as Stack Exchange</a:t>
            </a:r>
            <a:r>
              <a:rPr lang="en-US" sz="1600" dirty="0">
                <a:solidFill>
                  <a:srgbClr val="F2F2F2"/>
                </a:solidFill>
                <a:latin typeface="Verdana"/>
                <a:ea typeface="Verdana"/>
                <a:cs typeface="Verdana"/>
                <a:sym typeface="Verdana"/>
              </a:rPr>
              <a:t> helps to</a:t>
            </a:r>
            <a:r>
              <a:rPr lang="en-US" sz="1600" b="0" i="0" u="none" strike="noStrike" cap="none" dirty="0">
                <a:solidFill>
                  <a:srgbClr val="F2F2F2"/>
                </a:solidFill>
                <a:latin typeface="Verdana"/>
                <a:ea typeface="Verdana"/>
                <a:cs typeface="Verdana"/>
                <a:sym typeface="Verdana"/>
              </a:rPr>
              <a:t> show how to discover the user's behavior patterns, e.g., two patterns involving post, comment, answer activities in Stack exchange site, detect deviating and/or undesired behavior. Discover the users' behavior patterns. Detect deviating and/or undesired behavior, e.g., a question is posted without any answer in Stack Exchange, and Provide useful insights on the time perspective, e.g., most answers are given in one day after the corresponding questions are posted. Time complexity and human dependency will be reduced to great extent. By taking the data perspective into consideration, it is possible to detect and diagnose a range of conformance problems that would have remained undetected by conventional approaches.</a:t>
            </a:r>
            <a:endParaRPr sz="1600" b="0" i="0" u="none" strike="noStrike" cap="none">
              <a:solidFill>
                <a:srgbClr val="F2F2F2"/>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7"/>
          <p:cNvSpPr txBox="1">
            <a:spLocks noGrp="1"/>
          </p:cNvSpPr>
          <p:nvPr>
            <p:ph type="title"/>
          </p:nvPr>
        </p:nvSpPr>
        <p:spPr>
          <a:xfrm>
            <a:off x="530223" y="299643"/>
            <a:ext cx="2729230" cy="51308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dirty="0">
                <a:solidFill>
                  <a:srgbClr val="E9D493"/>
                </a:solidFill>
                <a:latin typeface="Verdana"/>
                <a:ea typeface="Verdana"/>
                <a:cs typeface="Verdana"/>
                <a:sym typeface="Verdana"/>
              </a:rPr>
              <a:t>References:</a:t>
            </a:r>
            <a:endParaRPr sz="3200">
              <a:latin typeface="Verdana"/>
              <a:ea typeface="Verdana"/>
              <a:cs typeface="Verdana"/>
              <a:sym typeface="Verdana"/>
            </a:endParaRPr>
          </a:p>
        </p:txBody>
      </p:sp>
      <p:sp>
        <p:nvSpPr>
          <p:cNvPr id="267" name="Google Shape;267;p37"/>
          <p:cNvSpPr txBox="1"/>
          <p:nvPr/>
        </p:nvSpPr>
        <p:spPr>
          <a:xfrm>
            <a:off x="603603" y="941904"/>
            <a:ext cx="7999730" cy="5604510"/>
          </a:xfrm>
          <a:prstGeom prst="rect">
            <a:avLst/>
          </a:prstGeom>
          <a:noFill/>
          <a:ln>
            <a:noFill/>
          </a:ln>
        </p:spPr>
        <p:txBody>
          <a:bodyPr spcFirstLastPara="1" wrap="square" lIns="0" tIns="12700" rIns="0" bIns="0" anchor="t" anchorCtr="0">
            <a:noAutofit/>
          </a:bodyPr>
          <a:lstStyle/>
          <a:p>
            <a:pPr marL="487680" marR="0" lvl="0" indent="-475615" algn="l" rtl="0">
              <a:lnSpc>
                <a:spcPct val="100000"/>
              </a:lnSpc>
              <a:spcBef>
                <a:spcPts val="0"/>
              </a:spcBef>
              <a:spcAft>
                <a:spcPts val="0"/>
              </a:spcAft>
              <a:buClr>
                <a:srgbClr val="F9F9F9"/>
              </a:buClr>
              <a:buSzPts val="1800"/>
              <a:buFont typeface="Arial"/>
              <a:buChar char="●"/>
            </a:pPr>
            <a:r>
              <a:rPr lang="en-US" sz="1600" b="0" i="0" u="none" strike="noStrike" cap="none" dirty="0">
                <a:solidFill>
                  <a:srgbClr val="F9F9F9"/>
                </a:solidFill>
                <a:latin typeface="Verdana"/>
                <a:ea typeface="Verdana"/>
                <a:cs typeface="Verdana"/>
                <a:sym typeface="Verdana"/>
              </a:rPr>
              <a:t>¨</a:t>
            </a:r>
            <a:r>
              <a:rPr lang="en-US" sz="1600" b="0" i="0" u="none" strike="noStrike" cap="none" dirty="0">
                <a:solidFill>
                  <a:srgbClr val="FFFFFF"/>
                </a:solidFill>
                <a:latin typeface="Verdana"/>
                <a:ea typeface="Verdana"/>
                <a:cs typeface="Verdana"/>
                <a:sym typeface="Verdana"/>
              </a:rPr>
              <a:t>G. </a:t>
            </a:r>
            <a:r>
              <a:rPr lang="en-US" sz="1600" b="0" i="0" u="none" strike="noStrike" cap="none" dirty="0" err="1">
                <a:solidFill>
                  <a:srgbClr val="FFFFFF"/>
                </a:solidFill>
                <a:latin typeface="Verdana"/>
                <a:ea typeface="Verdana"/>
                <a:cs typeface="Verdana"/>
                <a:sym typeface="Verdana"/>
              </a:rPr>
              <a:t>Barbier</a:t>
            </a:r>
            <a:r>
              <a:rPr lang="en-US" sz="1600" b="0" i="0" u="none" strike="noStrike" cap="none" dirty="0">
                <a:solidFill>
                  <a:srgbClr val="FFFFFF"/>
                </a:solidFill>
                <a:latin typeface="Verdana"/>
                <a:ea typeface="Verdana"/>
                <a:cs typeface="Verdana"/>
                <a:sym typeface="Verdana"/>
              </a:rPr>
              <a:t> and H. Liu, “Data mining in social media,'' Social </a:t>
            </a:r>
            <a:r>
              <a:rPr lang="en-US" sz="1600" b="0" i="0" u="none" strike="noStrike" cap="none" dirty="0" err="1">
                <a:solidFill>
                  <a:srgbClr val="FFFFFF"/>
                </a:solidFill>
                <a:latin typeface="Verdana"/>
                <a:ea typeface="Verdana"/>
                <a:cs typeface="Verdana"/>
                <a:sym typeface="Verdana"/>
              </a:rPr>
              <a:t>Netw</a:t>
            </a:r>
            <a:r>
              <a:rPr lang="en-US" sz="1600" b="0" i="0" u="none" strike="noStrike" cap="none" dirty="0">
                <a:solidFill>
                  <a:srgbClr val="FFFFFF"/>
                </a:solidFill>
                <a:latin typeface="Verdana"/>
                <a:ea typeface="Verdana"/>
                <a:cs typeface="Verdana"/>
                <a:sym typeface="Verdana"/>
              </a:rPr>
              <a:t>. Data</a:t>
            </a:r>
            <a:endParaRPr sz="1600" b="0" i="0" u="none" strike="noStrike" cap="none">
              <a:solidFill>
                <a:schemeClr val="dk1"/>
              </a:solidFill>
              <a:latin typeface="Verdana"/>
              <a:ea typeface="Verdana"/>
              <a:cs typeface="Verdana"/>
              <a:sym typeface="Verdana"/>
            </a:endParaRPr>
          </a:p>
          <a:p>
            <a:pPr marL="487680" marR="0" lvl="0" indent="0" algn="just" rtl="0">
              <a:lnSpc>
                <a:spcPct val="100000"/>
              </a:lnSpc>
              <a:spcBef>
                <a:spcPts val="1160"/>
              </a:spcBef>
              <a:spcAft>
                <a:spcPts val="0"/>
              </a:spcAft>
              <a:buClr>
                <a:srgbClr val="000000"/>
              </a:buClr>
              <a:buSzPts val="1600"/>
              <a:buFont typeface="Arial"/>
              <a:buNone/>
            </a:pPr>
            <a:r>
              <a:rPr lang="en-US" sz="1600" b="0" i="0" u="none" strike="noStrike" cap="none" dirty="0">
                <a:solidFill>
                  <a:srgbClr val="FFFFFF"/>
                </a:solidFill>
                <a:latin typeface="Verdana"/>
                <a:ea typeface="Verdana"/>
                <a:cs typeface="Verdana"/>
                <a:sym typeface="Verdana"/>
              </a:rPr>
              <a:t>Anal., vol. 17, pp. 327352, Mar. 2011.</a:t>
            </a:r>
            <a:endParaRPr sz="1600" b="0" i="0" u="none" strike="noStrike" cap="none">
              <a:solidFill>
                <a:schemeClr val="dk1"/>
              </a:solidFill>
              <a:latin typeface="Verdana"/>
              <a:ea typeface="Verdana"/>
              <a:cs typeface="Verdana"/>
              <a:sym typeface="Verdana"/>
            </a:endParaRPr>
          </a:p>
          <a:p>
            <a:pPr marL="487680" marR="8890" lvl="0" indent="-475615" algn="just" rtl="0">
              <a:lnSpc>
                <a:spcPct val="153200"/>
              </a:lnSpc>
              <a:spcBef>
                <a:spcPts val="100"/>
              </a:spcBef>
              <a:spcAft>
                <a:spcPts val="0"/>
              </a:spcAft>
              <a:buClr>
                <a:srgbClr val="F9F9F9"/>
              </a:buClr>
              <a:buSzPts val="1800"/>
              <a:buFont typeface="Arial"/>
              <a:buChar char="●"/>
            </a:pPr>
            <a:r>
              <a:rPr lang="en-US" sz="1600" b="0" i="0" u="none" strike="noStrike" cap="none" dirty="0">
                <a:solidFill>
                  <a:srgbClr val="F9F9F9"/>
                </a:solidFill>
                <a:latin typeface="Verdana"/>
                <a:ea typeface="Verdana"/>
                <a:cs typeface="Verdana"/>
                <a:sym typeface="Verdana"/>
              </a:rPr>
              <a:t>¨</a:t>
            </a:r>
            <a:r>
              <a:rPr lang="en-US" sz="1600" b="0" i="0" u="none" strike="noStrike" cap="none" dirty="0">
                <a:solidFill>
                  <a:srgbClr val="FFFFFF"/>
                </a:solidFill>
                <a:latin typeface="Verdana"/>
                <a:ea typeface="Verdana"/>
                <a:cs typeface="Verdana"/>
                <a:sym typeface="Verdana"/>
              </a:rPr>
              <a:t>G. Li, R. M. de Carvalho, and W. M. P. </a:t>
            </a:r>
            <a:r>
              <a:rPr lang="en-US" sz="1600" b="0" i="0" u="none" strike="noStrike" cap="none" dirty="0" err="1">
                <a:solidFill>
                  <a:srgbClr val="FFFFFF"/>
                </a:solidFill>
                <a:latin typeface="Verdana"/>
                <a:ea typeface="Verdana"/>
                <a:cs typeface="Verdana"/>
                <a:sym typeface="Verdana"/>
              </a:rPr>
              <a:t>vander</a:t>
            </a:r>
            <a:r>
              <a:rPr lang="en-US" sz="1600" b="0" i="0" u="none" strike="noStrike" cap="none" dirty="0">
                <a:solidFill>
                  <a:srgbClr val="FFFFFF"/>
                </a:solidFill>
                <a:latin typeface="Verdana"/>
                <a:ea typeface="Verdana"/>
                <a:cs typeface="Verdana"/>
                <a:sym typeface="Verdana"/>
              </a:rPr>
              <a:t> Aalst, “Automatic  discovery of object-centric behavioral constraint models,'' in Proc. Int.  Conf. Bus. Inf. Syst., May 2017, pp. 4358.</a:t>
            </a:r>
            <a:endParaRPr sz="1600" b="0" i="0" u="none" strike="noStrike" cap="none">
              <a:solidFill>
                <a:schemeClr val="dk1"/>
              </a:solidFill>
              <a:latin typeface="Verdana"/>
              <a:ea typeface="Verdana"/>
              <a:cs typeface="Verdana"/>
              <a:sym typeface="Verdana"/>
            </a:endParaRPr>
          </a:p>
          <a:p>
            <a:pPr marL="487680" marR="32384" lvl="0" indent="-475615" algn="just" rtl="0">
              <a:lnSpc>
                <a:spcPct val="158000"/>
              </a:lnSpc>
              <a:spcBef>
                <a:spcPts val="10"/>
              </a:spcBef>
              <a:spcAft>
                <a:spcPts val="0"/>
              </a:spcAft>
              <a:buClr>
                <a:srgbClr val="F9F9F9"/>
              </a:buClr>
              <a:buSzPts val="1800"/>
              <a:buFont typeface="Arial"/>
              <a:buChar char="●"/>
            </a:pPr>
            <a:r>
              <a:rPr lang="en-US" sz="1600" b="0" i="0" u="none" strike="noStrike" cap="none" dirty="0">
                <a:solidFill>
                  <a:srgbClr val="F9F9F9"/>
                </a:solidFill>
                <a:latin typeface="Verdana"/>
                <a:ea typeface="Verdana"/>
                <a:cs typeface="Verdana"/>
                <a:sym typeface="Verdana"/>
              </a:rPr>
              <a:t>¨</a:t>
            </a:r>
            <a:r>
              <a:rPr lang="en-US" sz="1600" b="0" i="0" u="none" strike="noStrike" cap="none" dirty="0">
                <a:solidFill>
                  <a:srgbClr val="FFFFFF"/>
                </a:solidFill>
                <a:latin typeface="Verdana"/>
                <a:ea typeface="Verdana"/>
                <a:cs typeface="Verdana"/>
                <a:sym typeface="Verdana"/>
              </a:rPr>
              <a:t>B. Pang and L. Lee, “Opinion mining and sentiment </a:t>
            </a:r>
            <a:r>
              <a:rPr lang="en-US" sz="1600" b="0" i="0" u="none" strike="noStrike" cap="none" dirty="0" err="1">
                <a:solidFill>
                  <a:srgbClr val="FFFFFF"/>
                </a:solidFill>
                <a:latin typeface="Verdana"/>
                <a:ea typeface="Verdana"/>
                <a:cs typeface="Verdana"/>
                <a:sym typeface="Verdana"/>
              </a:rPr>
              <a:t>analysis,''Found</a:t>
            </a:r>
            <a:r>
              <a:rPr lang="en-US" sz="1600" b="0" i="0" u="none" strike="noStrike" cap="none" dirty="0">
                <a:solidFill>
                  <a:srgbClr val="FFFFFF"/>
                </a:solidFill>
                <a:latin typeface="Verdana"/>
                <a:ea typeface="Verdana"/>
                <a:cs typeface="Verdana"/>
                <a:sym typeface="Verdana"/>
              </a:rPr>
              <a:t>.  Trends Inf. </a:t>
            </a:r>
            <a:r>
              <a:rPr lang="en-US" sz="1600" b="0" i="0" u="none" strike="noStrike" cap="none" dirty="0" err="1">
                <a:solidFill>
                  <a:srgbClr val="FFFFFF"/>
                </a:solidFill>
                <a:latin typeface="Verdana"/>
                <a:ea typeface="Verdana"/>
                <a:cs typeface="Verdana"/>
                <a:sym typeface="Verdana"/>
              </a:rPr>
              <a:t>Retr</a:t>
            </a:r>
            <a:r>
              <a:rPr lang="en-US" sz="1600" b="0" i="0" u="none" strike="noStrike" cap="none" dirty="0">
                <a:solidFill>
                  <a:srgbClr val="FFFFFF"/>
                </a:solidFill>
                <a:latin typeface="Verdana"/>
                <a:ea typeface="Verdana"/>
                <a:cs typeface="Verdana"/>
                <a:sym typeface="Verdana"/>
              </a:rPr>
              <a:t>., vol. 2, nos. 12, pp. 1135, 2008.</a:t>
            </a:r>
            <a:endParaRPr sz="1600" b="0" i="0" u="none" strike="noStrike" cap="none">
              <a:solidFill>
                <a:schemeClr val="dk1"/>
              </a:solidFill>
              <a:latin typeface="Verdana"/>
              <a:ea typeface="Verdana"/>
              <a:cs typeface="Verdana"/>
              <a:sym typeface="Verdana"/>
            </a:endParaRPr>
          </a:p>
          <a:p>
            <a:pPr marL="487680" marR="13970" lvl="0" indent="-475615" algn="just" rtl="0">
              <a:lnSpc>
                <a:spcPct val="158000"/>
              </a:lnSpc>
              <a:spcBef>
                <a:spcPts val="10"/>
              </a:spcBef>
              <a:spcAft>
                <a:spcPts val="0"/>
              </a:spcAft>
              <a:buClr>
                <a:srgbClr val="F9F9F9"/>
              </a:buClr>
              <a:buSzPts val="1800"/>
              <a:buFont typeface="Arial"/>
              <a:buChar char="●"/>
            </a:pPr>
            <a:r>
              <a:rPr lang="en-US" sz="1600" b="0" i="0" u="none" strike="noStrike" cap="none" dirty="0">
                <a:solidFill>
                  <a:srgbClr val="F9F9F9"/>
                </a:solidFill>
                <a:latin typeface="Verdana"/>
                <a:ea typeface="Verdana"/>
                <a:cs typeface="Verdana"/>
                <a:sym typeface="Verdana"/>
              </a:rPr>
              <a:t>¨</a:t>
            </a:r>
            <a:r>
              <a:rPr lang="en-US" sz="1600" b="0" i="0" u="none" strike="noStrike" cap="none" dirty="0">
                <a:solidFill>
                  <a:srgbClr val="FFFFFF"/>
                </a:solidFill>
                <a:latin typeface="Verdana"/>
                <a:ea typeface="Verdana"/>
                <a:cs typeface="Verdana"/>
                <a:sym typeface="Verdana"/>
              </a:rPr>
              <a:t>W. M. P. van der Aalst, G. Li, and M. </a:t>
            </a:r>
            <a:r>
              <a:rPr lang="en-US" sz="1600" b="0" i="0" u="none" strike="noStrike" cap="none" dirty="0" err="1">
                <a:solidFill>
                  <a:srgbClr val="FFFFFF"/>
                </a:solidFill>
                <a:latin typeface="Verdana"/>
                <a:ea typeface="Verdana"/>
                <a:cs typeface="Verdana"/>
                <a:sym typeface="Verdana"/>
              </a:rPr>
              <a:t>Montali</a:t>
            </a:r>
            <a:r>
              <a:rPr lang="en-US" sz="1600" b="0" i="0" u="none" strike="noStrike" cap="none" dirty="0">
                <a:solidFill>
                  <a:srgbClr val="FFFFFF"/>
                </a:solidFill>
                <a:latin typeface="Verdana"/>
                <a:ea typeface="Verdana"/>
                <a:cs typeface="Verdana"/>
                <a:sym typeface="Verdana"/>
              </a:rPr>
              <a:t>, “Object-centric behavioral  constraints,''Mar.2017.</a:t>
            </a:r>
            <a:endParaRPr sz="1600" b="0" i="0" u="none" strike="noStrike" cap="none">
              <a:solidFill>
                <a:schemeClr val="dk1"/>
              </a:solidFill>
              <a:latin typeface="Verdana"/>
              <a:ea typeface="Verdana"/>
              <a:cs typeface="Verdana"/>
              <a:sym typeface="Verdana"/>
            </a:endParaRPr>
          </a:p>
          <a:p>
            <a:pPr marL="487680" marR="10795" lvl="0" indent="-475615" algn="just" rtl="0">
              <a:lnSpc>
                <a:spcPct val="153200"/>
              </a:lnSpc>
              <a:spcBef>
                <a:spcPts val="100"/>
              </a:spcBef>
              <a:spcAft>
                <a:spcPts val="0"/>
              </a:spcAft>
              <a:buClr>
                <a:srgbClr val="F9F9F9"/>
              </a:buClr>
              <a:buSzPts val="1800"/>
              <a:buFont typeface="Arial"/>
              <a:buChar char="●"/>
            </a:pPr>
            <a:r>
              <a:rPr lang="en-US" sz="1600" b="0" i="0" u="none" strike="noStrike" cap="none" dirty="0">
                <a:solidFill>
                  <a:srgbClr val="F9F9F9"/>
                </a:solidFill>
                <a:latin typeface="Verdana"/>
                <a:ea typeface="Verdana"/>
                <a:cs typeface="Verdana"/>
                <a:sym typeface="Verdana"/>
              </a:rPr>
              <a:t>¨</a:t>
            </a:r>
            <a:r>
              <a:rPr lang="en-US" sz="1600" b="0" i="0" u="none" strike="noStrike" cap="none" dirty="0">
                <a:solidFill>
                  <a:srgbClr val="FFFFFF"/>
                </a:solidFill>
                <a:latin typeface="Verdana"/>
                <a:ea typeface="Verdana"/>
                <a:cs typeface="Verdana"/>
                <a:sym typeface="Verdana"/>
              </a:rPr>
              <a:t>G. Li, E. G. L. de </a:t>
            </a:r>
            <a:r>
              <a:rPr lang="en-US" sz="1600" b="0" i="0" u="none" strike="noStrike" cap="none" dirty="0" err="1">
                <a:solidFill>
                  <a:srgbClr val="FFFFFF"/>
                </a:solidFill>
                <a:latin typeface="Verdana"/>
                <a:ea typeface="Verdana"/>
                <a:cs typeface="Verdana"/>
                <a:sym typeface="Verdana"/>
              </a:rPr>
              <a:t>Murillas</a:t>
            </a:r>
            <a:r>
              <a:rPr lang="en-US" sz="1600" b="0" i="0" u="none" strike="noStrike" cap="none" dirty="0">
                <a:solidFill>
                  <a:srgbClr val="FFFFFF"/>
                </a:solidFill>
                <a:latin typeface="Verdana"/>
                <a:ea typeface="Verdana"/>
                <a:cs typeface="Verdana"/>
                <a:sym typeface="Verdana"/>
              </a:rPr>
              <a:t>, R. M. de Carvalho, </a:t>
            </a:r>
            <a:r>
              <a:rPr lang="en-US" sz="1600" b="0" i="0" u="none" strike="noStrike" cap="none" dirty="0" err="1">
                <a:solidFill>
                  <a:srgbClr val="FFFFFF"/>
                </a:solidFill>
                <a:latin typeface="Verdana"/>
                <a:ea typeface="Verdana"/>
                <a:cs typeface="Verdana"/>
                <a:sym typeface="Verdana"/>
              </a:rPr>
              <a:t>andW</a:t>
            </a:r>
            <a:r>
              <a:rPr lang="en-US" sz="1600" b="0" i="0" u="none" strike="noStrike" cap="none" dirty="0">
                <a:solidFill>
                  <a:srgbClr val="FFFFFF"/>
                </a:solidFill>
                <a:latin typeface="Verdana"/>
                <a:ea typeface="Verdana"/>
                <a:cs typeface="Verdana"/>
                <a:sym typeface="Verdana"/>
              </a:rPr>
              <a:t>. M. P. van der  </a:t>
            </a:r>
            <a:r>
              <a:rPr lang="en-US" sz="1600" b="0" i="0" u="none" strike="noStrike" cap="none" dirty="0" err="1">
                <a:solidFill>
                  <a:srgbClr val="FFFFFF"/>
                </a:solidFill>
                <a:latin typeface="Verdana"/>
                <a:ea typeface="Verdana"/>
                <a:cs typeface="Verdana"/>
                <a:sym typeface="Verdana"/>
              </a:rPr>
              <a:t>Aalst,``Extracting</a:t>
            </a:r>
            <a:r>
              <a:rPr lang="en-US" sz="1600" b="0" i="0" u="none" strike="noStrike" cap="none" dirty="0">
                <a:solidFill>
                  <a:srgbClr val="FFFFFF"/>
                </a:solidFill>
                <a:latin typeface="Verdana"/>
                <a:ea typeface="Verdana"/>
                <a:cs typeface="Verdana"/>
                <a:sym typeface="Verdana"/>
              </a:rPr>
              <a:t> object-centric event logs to support process mining  </a:t>
            </a:r>
            <a:r>
              <a:rPr lang="en-US" sz="1600" b="0" i="0" u="none" strike="noStrike" cap="none" dirty="0" err="1">
                <a:solidFill>
                  <a:srgbClr val="FFFFFF"/>
                </a:solidFill>
                <a:latin typeface="Verdana"/>
                <a:ea typeface="Verdana"/>
                <a:cs typeface="Verdana"/>
                <a:sym typeface="Verdana"/>
              </a:rPr>
              <a:t>ondatabases</a:t>
            </a:r>
            <a:r>
              <a:rPr lang="en-US" sz="1600" b="0" i="0" u="none" strike="noStrike" cap="none" dirty="0">
                <a:solidFill>
                  <a:srgbClr val="FFFFFF"/>
                </a:solidFill>
                <a:latin typeface="Verdana"/>
                <a:ea typeface="Verdana"/>
                <a:cs typeface="Verdana"/>
                <a:sym typeface="Verdana"/>
              </a:rPr>
              <a:t>,'' in Proc. </a:t>
            </a:r>
            <a:r>
              <a:rPr lang="en-US" sz="1600" b="0" i="0" u="none" strike="noStrike" cap="none" dirty="0" err="1">
                <a:solidFill>
                  <a:srgbClr val="FFFFFF"/>
                </a:solidFill>
                <a:latin typeface="Verdana"/>
                <a:ea typeface="Verdana"/>
                <a:cs typeface="Verdana"/>
                <a:sym typeface="Verdana"/>
              </a:rPr>
              <a:t>Int.Springer</a:t>
            </a:r>
            <a:r>
              <a:rPr lang="en-US" sz="1600" b="0" i="0" u="none" strike="noStrike" cap="none" dirty="0">
                <a:solidFill>
                  <a:srgbClr val="FFFFFF"/>
                </a:solidFill>
                <a:latin typeface="Verdana"/>
                <a:ea typeface="Verdana"/>
                <a:cs typeface="Verdana"/>
                <a:sym typeface="Verdana"/>
              </a:rPr>
              <a:t>. Jun. 2018, pp. 182199.</a:t>
            </a:r>
            <a:endParaRPr sz="1600" b="0" i="0" u="none" strike="noStrike" cap="none">
              <a:solidFill>
                <a:schemeClr val="dk1"/>
              </a:solidFill>
              <a:latin typeface="Verdana"/>
              <a:ea typeface="Verdana"/>
              <a:cs typeface="Verdana"/>
              <a:sym typeface="Verdana"/>
            </a:endParaRPr>
          </a:p>
          <a:p>
            <a:pPr marL="487680" marR="5080" lvl="0" indent="-475615" algn="just" rtl="0">
              <a:lnSpc>
                <a:spcPct val="153200"/>
              </a:lnSpc>
              <a:spcBef>
                <a:spcPts val="100"/>
              </a:spcBef>
              <a:spcAft>
                <a:spcPts val="0"/>
              </a:spcAft>
              <a:buClr>
                <a:srgbClr val="F9F9F9"/>
              </a:buClr>
              <a:buSzPts val="1800"/>
              <a:buFont typeface="Arial"/>
              <a:buChar char="●"/>
            </a:pPr>
            <a:r>
              <a:rPr lang="en-US" sz="1600" b="0" i="0" u="none" strike="noStrike" cap="none" dirty="0">
                <a:solidFill>
                  <a:srgbClr val="F9F9F9"/>
                </a:solidFill>
                <a:latin typeface="Verdana"/>
                <a:ea typeface="Verdana"/>
                <a:cs typeface="Verdana"/>
                <a:sym typeface="Verdana"/>
              </a:rPr>
              <a:t>¨</a:t>
            </a:r>
            <a:r>
              <a:rPr lang="en-US" sz="1600" b="0" i="0" u="none" strike="noStrike" cap="none" dirty="0">
                <a:solidFill>
                  <a:srgbClr val="FFFFFF"/>
                </a:solidFill>
                <a:latin typeface="Verdana"/>
                <a:ea typeface="Verdana"/>
                <a:cs typeface="Verdana"/>
                <a:sym typeface="Verdana"/>
              </a:rPr>
              <a:t>D.Gruhl, </a:t>
            </a:r>
            <a:r>
              <a:rPr lang="en-US" sz="1600" b="0" i="0" u="none" strike="noStrike" cap="none" dirty="0" err="1">
                <a:solidFill>
                  <a:srgbClr val="FFFFFF"/>
                </a:solidFill>
                <a:latin typeface="Verdana"/>
                <a:ea typeface="Verdana"/>
                <a:cs typeface="Verdana"/>
                <a:sym typeface="Verdana"/>
              </a:rPr>
              <a:t>R.Guha</a:t>
            </a:r>
            <a:r>
              <a:rPr lang="en-US" sz="1600" b="0" i="0" u="none" strike="noStrike" cap="none" dirty="0">
                <a:solidFill>
                  <a:srgbClr val="FFFFFF"/>
                </a:solidFill>
                <a:latin typeface="Verdana"/>
                <a:ea typeface="Verdana"/>
                <a:cs typeface="Verdana"/>
                <a:sym typeface="Verdana"/>
              </a:rPr>
              <a:t>, </a:t>
            </a:r>
            <a:r>
              <a:rPr lang="en-US" sz="1600" b="0" i="0" u="none" strike="noStrike" cap="none" dirty="0" err="1">
                <a:solidFill>
                  <a:srgbClr val="FFFFFF"/>
                </a:solidFill>
                <a:latin typeface="Verdana"/>
                <a:ea typeface="Verdana"/>
                <a:cs typeface="Verdana"/>
                <a:sym typeface="Verdana"/>
              </a:rPr>
              <a:t>D.Liben-Nowell</a:t>
            </a:r>
            <a:r>
              <a:rPr lang="en-US" sz="1600" b="0" i="0" u="none" strike="noStrike" cap="none" dirty="0">
                <a:solidFill>
                  <a:srgbClr val="FFFFFF"/>
                </a:solidFill>
                <a:latin typeface="Verdana"/>
                <a:ea typeface="Verdana"/>
                <a:cs typeface="Verdana"/>
                <a:sym typeface="Verdana"/>
              </a:rPr>
              <a:t>, and </a:t>
            </a:r>
            <a:r>
              <a:rPr lang="en-US" sz="1600" b="0" i="0" u="none" strike="noStrike" cap="none" dirty="0" err="1">
                <a:solidFill>
                  <a:srgbClr val="FFFFFF"/>
                </a:solidFill>
                <a:latin typeface="Verdana"/>
                <a:ea typeface="Verdana"/>
                <a:cs typeface="Verdana"/>
                <a:sym typeface="Verdana"/>
              </a:rPr>
              <a:t>A.Tomkins</a:t>
            </a:r>
            <a:r>
              <a:rPr lang="en-US" sz="1600" b="0" i="0" u="none" strike="noStrike" cap="none" dirty="0">
                <a:solidFill>
                  <a:srgbClr val="FFFFFF"/>
                </a:solidFill>
                <a:latin typeface="Verdana"/>
                <a:ea typeface="Verdana"/>
                <a:cs typeface="Verdana"/>
                <a:sym typeface="Verdana"/>
              </a:rPr>
              <a:t>, “</a:t>
            </a:r>
            <a:r>
              <a:rPr lang="en-US" sz="1600" b="0" i="0" u="none" strike="noStrike" cap="none" dirty="0" err="1">
                <a:solidFill>
                  <a:srgbClr val="FFFFFF"/>
                </a:solidFill>
                <a:latin typeface="Verdana"/>
                <a:ea typeface="Verdana"/>
                <a:cs typeface="Verdana"/>
                <a:sym typeface="Verdana"/>
              </a:rPr>
              <a:t>Informationdiffusion</a:t>
            </a:r>
            <a:r>
              <a:rPr lang="en-US" sz="1600" b="0" i="0" u="none" strike="noStrike" cap="none" dirty="0">
                <a:solidFill>
                  <a:srgbClr val="FFFFFF"/>
                </a:solidFill>
                <a:latin typeface="Verdana"/>
                <a:ea typeface="Verdana"/>
                <a:cs typeface="Verdana"/>
                <a:sym typeface="Verdana"/>
              </a:rPr>
              <a:t>  through </a:t>
            </a:r>
            <a:r>
              <a:rPr lang="en-US" sz="1600" b="0" i="0" u="none" strike="noStrike" cap="none" dirty="0" err="1">
                <a:solidFill>
                  <a:srgbClr val="FFFFFF"/>
                </a:solidFill>
                <a:latin typeface="Verdana"/>
                <a:ea typeface="Verdana"/>
                <a:cs typeface="Verdana"/>
                <a:sym typeface="Verdana"/>
              </a:rPr>
              <a:t>blogspace</a:t>
            </a:r>
            <a:r>
              <a:rPr lang="en-US" sz="1600" b="0" i="0" u="none" strike="noStrike" cap="none" dirty="0">
                <a:solidFill>
                  <a:srgbClr val="FFFFFF"/>
                </a:solidFill>
                <a:latin typeface="Verdana"/>
                <a:ea typeface="Verdana"/>
                <a:cs typeface="Verdana"/>
                <a:sym typeface="Verdana"/>
              </a:rPr>
              <a:t>,'' in Proc. 13th Int. Conf. World Wide </a:t>
            </a:r>
            <a:r>
              <a:rPr lang="en-US" sz="1600" b="0" i="0" u="none" strike="noStrike" cap="none" dirty="0" err="1">
                <a:solidFill>
                  <a:srgbClr val="FFFFFF"/>
                </a:solidFill>
                <a:latin typeface="Verdana"/>
                <a:ea typeface="Verdana"/>
                <a:cs typeface="Verdana"/>
                <a:sym typeface="Verdana"/>
              </a:rPr>
              <a:t>Web,May</a:t>
            </a:r>
            <a:r>
              <a:rPr lang="en-US" sz="1600" b="0" i="0" u="none" strike="noStrike" cap="none" dirty="0">
                <a:solidFill>
                  <a:srgbClr val="FFFFFF"/>
                </a:solidFill>
                <a:latin typeface="Verdana"/>
                <a:ea typeface="Verdana"/>
                <a:cs typeface="Verdana"/>
                <a:sym typeface="Verdana"/>
              </a:rPr>
              <a:t> 2004,  pp. 491501.</a:t>
            </a:r>
            <a:endParaRPr sz="1600" b="0" i="0" u="none" strike="noStrike" cap="none">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0"/>
          <p:cNvSpPr txBox="1"/>
          <p:nvPr/>
        </p:nvSpPr>
        <p:spPr>
          <a:xfrm>
            <a:off x="620748" y="819818"/>
            <a:ext cx="7981315" cy="508196"/>
          </a:xfrm>
          <a:prstGeom prst="rect">
            <a:avLst/>
          </a:prstGeom>
          <a:noFill/>
          <a:ln>
            <a:noFill/>
          </a:ln>
        </p:spPr>
        <p:txBody>
          <a:bodyPr spcFirstLastPara="1" wrap="square" lIns="0" tIns="10775" rIns="0" bIns="0" anchor="t" anchorCtr="0">
            <a:noAutofit/>
          </a:bodyPr>
          <a:lstStyle/>
          <a:p>
            <a:pPr marL="379095" marR="5080" lvl="0" indent="-367030" algn="just" rtl="0">
              <a:lnSpc>
                <a:spcPct val="100699"/>
              </a:lnSpc>
              <a:spcBef>
                <a:spcPts val="0"/>
              </a:spcBef>
              <a:spcAft>
                <a:spcPts val="0"/>
              </a:spcAft>
              <a:buClr>
                <a:srgbClr val="F9F9F9"/>
              </a:buClr>
              <a:buSzPts val="1800"/>
              <a:buFont typeface="Arial"/>
              <a:buChar char="●"/>
            </a:pPr>
            <a:r>
              <a:rPr lang="en-US" sz="1600" b="0" i="0" u="none" strike="noStrike" cap="none">
                <a:solidFill>
                  <a:srgbClr val="FFFFFF"/>
                </a:solidFill>
                <a:latin typeface="Verdana"/>
                <a:ea typeface="Verdana"/>
                <a:cs typeface="Verdana"/>
                <a:sym typeface="Verdana"/>
              </a:rPr>
              <a:t>Due to the large amount of data, social media has become an  important source of information for understanding human  behavior.</a:t>
            </a:r>
            <a:endParaRPr sz="1600" b="0" i="0" u="none" strike="noStrike" cap="none">
              <a:solidFill>
                <a:schemeClr val="dk1"/>
              </a:solidFill>
              <a:latin typeface="Verdana"/>
              <a:ea typeface="Verdana"/>
              <a:cs typeface="Verdana"/>
              <a:sym typeface="Verdana"/>
            </a:endParaRPr>
          </a:p>
        </p:txBody>
      </p:sp>
      <p:sp>
        <p:nvSpPr>
          <p:cNvPr id="68" name="Google Shape;68;p10"/>
          <p:cNvSpPr/>
          <p:nvPr/>
        </p:nvSpPr>
        <p:spPr>
          <a:xfrm>
            <a:off x="637073" y="1797546"/>
            <a:ext cx="8049708" cy="41718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1"/>
          <p:cNvSpPr/>
          <p:nvPr/>
        </p:nvSpPr>
        <p:spPr>
          <a:xfrm>
            <a:off x="457200" y="711325"/>
            <a:ext cx="8298873" cy="3583633"/>
          </a:xfrm>
          <a:prstGeom prst="rect">
            <a:avLst/>
          </a:prstGeom>
          <a:noFill/>
          <a:ln>
            <a:noFill/>
          </a:ln>
        </p:spPr>
        <p:txBody>
          <a:bodyPr spcFirstLastPara="1" wrap="square" lIns="91425" tIns="45700" rIns="91425" bIns="45700" anchor="t" anchorCtr="0">
            <a:noAutofit/>
          </a:bodyPr>
          <a:lstStyle/>
          <a:p>
            <a:pPr marL="379095" marR="5080" lvl="0" indent="-367030" algn="just" rtl="0">
              <a:lnSpc>
                <a:spcPct val="100699"/>
              </a:lnSpc>
              <a:spcBef>
                <a:spcPts val="0"/>
              </a:spcBef>
              <a:spcAft>
                <a:spcPts val="0"/>
              </a:spcAft>
              <a:buClr>
                <a:srgbClr val="F9F9F9"/>
              </a:buClr>
              <a:buSzPts val="1800"/>
              <a:buFont typeface="Arial"/>
              <a:buChar char="●"/>
            </a:pPr>
            <a:r>
              <a:rPr lang="en-US" sz="1600" b="0" i="0" u="none" strike="noStrike" cap="none">
                <a:solidFill>
                  <a:srgbClr val="FFFFFF"/>
                </a:solidFill>
                <a:latin typeface="Verdana"/>
                <a:ea typeface="Verdana"/>
                <a:cs typeface="Verdana"/>
                <a:sym typeface="Verdana"/>
              </a:rPr>
              <a:t>Data mining techniques have been widely used in social media to  extract insights to improve Business intelligence, provide better  services and develop innovative opportunities.</a:t>
            </a:r>
            <a:endParaRPr sz="1600" b="0" i="0" u="none" strike="noStrike" cap="none">
              <a:solidFill>
                <a:schemeClr val="dk1"/>
              </a:solidFill>
              <a:latin typeface="Verdana"/>
              <a:ea typeface="Verdana"/>
              <a:cs typeface="Verdana"/>
              <a:sym typeface="Verdana"/>
            </a:endParaRPr>
          </a:p>
          <a:p>
            <a:pPr marL="0" marR="3021965" lvl="0" indent="0" algn="just" rtl="0">
              <a:lnSpc>
                <a:spcPct val="114599"/>
              </a:lnSpc>
              <a:spcBef>
                <a:spcPts val="0"/>
              </a:spcBef>
              <a:spcAft>
                <a:spcPts val="0"/>
              </a:spcAft>
              <a:buClr>
                <a:srgbClr val="000000"/>
              </a:buClr>
              <a:buSzPts val="1600"/>
              <a:buFont typeface="Arial"/>
              <a:buNone/>
            </a:pPr>
            <a:endParaRPr sz="1600" b="0" i="0" u="none" strike="noStrike" cap="none">
              <a:solidFill>
                <a:schemeClr val="dk1"/>
              </a:solidFill>
              <a:latin typeface="Verdana"/>
              <a:ea typeface="Verdana"/>
              <a:cs typeface="Verdana"/>
              <a:sym typeface="Verdana"/>
            </a:endParaRPr>
          </a:p>
          <a:p>
            <a:pPr marL="379095" marR="9525" lvl="0" indent="-367030" algn="just" rtl="0">
              <a:lnSpc>
                <a:spcPct val="100000"/>
              </a:lnSpc>
              <a:spcBef>
                <a:spcPts val="0"/>
              </a:spcBef>
              <a:spcAft>
                <a:spcPts val="0"/>
              </a:spcAft>
              <a:buClr>
                <a:srgbClr val="FFFFFF"/>
              </a:buClr>
              <a:buSzPts val="1800"/>
              <a:buFont typeface="Verdana"/>
              <a:buChar char="●"/>
            </a:pPr>
            <a:r>
              <a:rPr lang="en-US" sz="1600" b="0" i="0" u="none" strike="noStrike" cap="none">
                <a:solidFill>
                  <a:srgbClr val="FFFFFF"/>
                </a:solidFill>
                <a:latin typeface="Verdana"/>
                <a:ea typeface="Verdana"/>
                <a:cs typeface="Verdana"/>
                <a:sym typeface="Verdana"/>
              </a:rPr>
              <a:t>Events refer to users’ behaviour in social </a:t>
            </a:r>
            <a:r>
              <a:rPr lang="en-US" sz="1600" b="0" i="0" u="none" strike="noStrike" cap="none">
                <a:solidFill>
                  <a:schemeClr val="lt1"/>
                </a:solidFill>
                <a:latin typeface="Verdana"/>
                <a:ea typeface="Verdana"/>
                <a:cs typeface="Verdana"/>
                <a:sym typeface="Verdana"/>
              </a:rPr>
              <a:t>media  platforms and include a broad range of  actions: joining a group, posting a  question, commenting on a tweet, etc.</a:t>
            </a:r>
            <a:endParaRPr sz="1600" b="0" i="0" u="none" strike="noStrike" cap="none">
              <a:solidFill>
                <a:schemeClr val="lt1"/>
              </a:solidFill>
              <a:latin typeface="Verdana"/>
              <a:ea typeface="Verdana"/>
              <a:cs typeface="Verdana"/>
              <a:sym typeface="Verdana"/>
            </a:endParaRPr>
          </a:p>
          <a:p>
            <a:pPr marL="457200" marR="9525"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Verdana"/>
              <a:ea typeface="Verdana"/>
              <a:cs typeface="Verdana"/>
              <a:sym typeface="Verdana"/>
            </a:endParaRPr>
          </a:p>
          <a:p>
            <a:pPr marL="379095" marR="9525" lvl="0" indent="-367030" algn="just" rtl="0">
              <a:lnSpc>
                <a:spcPct val="100000"/>
              </a:lnSpc>
              <a:spcBef>
                <a:spcPts val="0"/>
              </a:spcBef>
              <a:spcAft>
                <a:spcPts val="0"/>
              </a:spcAft>
              <a:buClr>
                <a:srgbClr val="FFFFFF"/>
              </a:buClr>
              <a:buSzPts val="1800"/>
              <a:buFont typeface="Verdana"/>
              <a:buChar char="●"/>
            </a:pPr>
            <a:r>
              <a:rPr lang="en-US" sz="1600" b="0" i="0" u="none" strike="noStrike" cap="none">
                <a:solidFill>
                  <a:schemeClr val="lt1"/>
                </a:solidFill>
                <a:latin typeface="Verdana"/>
                <a:ea typeface="Verdana"/>
                <a:cs typeface="Verdana"/>
                <a:sym typeface="Verdana"/>
              </a:rPr>
              <a:t>Events play a significant role in any dynamic system and all these  events have a timestamp associated with them.</a:t>
            </a:r>
            <a:endParaRPr sz="1600" b="0" i="0" u="none" strike="noStrike" cap="none">
              <a:solidFill>
                <a:schemeClr val="lt1"/>
              </a:solidFill>
              <a:latin typeface="Verdana"/>
              <a:ea typeface="Verdana"/>
              <a:cs typeface="Verdana"/>
              <a:sym typeface="Verdana"/>
            </a:endParaRPr>
          </a:p>
          <a:p>
            <a:pPr marL="0" marR="9525"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Verdana"/>
              <a:ea typeface="Verdana"/>
              <a:cs typeface="Verdana"/>
              <a:sym typeface="Verdana"/>
            </a:endParaRPr>
          </a:p>
          <a:p>
            <a:pPr marL="457200" marR="9525"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Verdana"/>
              <a:ea typeface="Verdana"/>
              <a:cs typeface="Verdana"/>
              <a:sym typeface="Verdana"/>
            </a:endParaRPr>
          </a:p>
          <a:p>
            <a:pPr marL="0" marR="0" lvl="0" indent="0" algn="just" rtl="0">
              <a:lnSpc>
                <a:spcPct val="100000"/>
              </a:lnSpc>
              <a:spcBef>
                <a:spcPts val="5"/>
              </a:spcBef>
              <a:spcAft>
                <a:spcPts val="0"/>
              </a:spcAft>
              <a:buClr>
                <a:srgbClr val="F9F9F9"/>
              </a:buClr>
              <a:buSzPts val="1800"/>
              <a:buFont typeface="Arial"/>
              <a:buNone/>
            </a:pPr>
            <a:endParaRPr sz="1600" b="0" i="0" u="none" strike="noStrike" cap="none">
              <a:solidFill>
                <a:schemeClr val="dk1"/>
              </a:solidFill>
              <a:latin typeface="Verdana"/>
              <a:ea typeface="Verdana"/>
              <a:cs typeface="Verdana"/>
              <a:sym typeface="Verdana"/>
            </a:endParaRPr>
          </a:p>
          <a:p>
            <a:pPr marL="0" marR="5080" lvl="0" indent="0" algn="just" rtl="0">
              <a:lnSpc>
                <a:spcPct val="100200"/>
              </a:lnSpc>
              <a:spcBef>
                <a:spcPts val="0"/>
              </a:spcBef>
              <a:spcAft>
                <a:spcPts val="0"/>
              </a:spcAft>
              <a:buClr>
                <a:srgbClr val="000000"/>
              </a:buClr>
              <a:buSzPts val="1600"/>
              <a:buFont typeface="Arial"/>
              <a:buNone/>
            </a:pPr>
            <a:endParaRPr sz="1600" b="0" i="0" u="none" strike="noStrike" cap="none">
              <a:solidFill>
                <a:schemeClr val="dk1"/>
              </a:solidFill>
              <a:latin typeface="Verdana"/>
              <a:ea typeface="Verdana"/>
              <a:cs typeface="Verdana"/>
              <a:sym typeface="Verdana"/>
            </a:endParaRPr>
          </a:p>
        </p:txBody>
      </p:sp>
      <p:sp>
        <p:nvSpPr>
          <p:cNvPr id="74" name="Google Shape;74;p11"/>
          <p:cNvSpPr/>
          <p:nvPr/>
        </p:nvSpPr>
        <p:spPr>
          <a:xfrm>
            <a:off x="2590794" y="4419591"/>
            <a:ext cx="3657600" cy="1066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530223" y="574292"/>
            <a:ext cx="7796359" cy="505267"/>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a:solidFill>
                  <a:srgbClr val="E9D493"/>
                </a:solidFill>
                <a:latin typeface="Verdana"/>
                <a:ea typeface="Verdana"/>
                <a:cs typeface="Verdana"/>
                <a:sym typeface="Verdana"/>
              </a:rPr>
              <a:t>Statement of the Problem:</a:t>
            </a:r>
            <a:endParaRPr sz="3200">
              <a:latin typeface="Verdana"/>
              <a:ea typeface="Verdana"/>
              <a:cs typeface="Verdana"/>
              <a:sym typeface="Verdana"/>
            </a:endParaRPr>
          </a:p>
        </p:txBody>
      </p:sp>
      <p:sp>
        <p:nvSpPr>
          <p:cNvPr id="80" name="Google Shape;80;p12"/>
          <p:cNvSpPr txBox="1"/>
          <p:nvPr/>
        </p:nvSpPr>
        <p:spPr>
          <a:xfrm>
            <a:off x="530225" y="1295000"/>
            <a:ext cx="8076000" cy="1490152"/>
          </a:xfrm>
          <a:prstGeom prst="rect">
            <a:avLst/>
          </a:prstGeom>
          <a:noFill/>
          <a:ln>
            <a:noFill/>
          </a:ln>
        </p:spPr>
        <p:txBody>
          <a:bodyPr spcFirstLastPara="1" wrap="square" lIns="0" tIns="12700" rIns="0" bIns="0" anchor="t" anchorCtr="0">
            <a:noAutofit/>
          </a:bodyPr>
          <a:lstStyle/>
          <a:p>
            <a:pPr marL="0" marR="0" lvl="0" indent="0" algn="just" rtl="0">
              <a:lnSpc>
                <a:spcPct val="150000"/>
              </a:lnSpc>
              <a:spcBef>
                <a:spcPts val="0"/>
              </a:spcBef>
              <a:spcAft>
                <a:spcPts val="0"/>
              </a:spcAft>
              <a:buNone/>
            </a:pPr>
            <a:r>
              <a:rPr lang="en-US" sz="1600" b="0" i="0" u="none" strike="noStrike" cap="none">
                <a:solidFill>
                  <a:schemeClr val="lt1"/>
                </a:solidFill>
                <a:latin typeface="Arial"/>
                <a:ea typeface="Arial"/>
                <a:cs typeface="Arial"/>
                <a:sym typeface="Arial"/>
              </a:rPr>
              <a:t>To provide and improve the efficiency of discovering the user's behavior patterns, detect deviating and undesired behavior, provide useful insights on the time perspective on social media data which reduces the ambiguity of providing correct answers to the users of platforms like Stack exchange.</a:t>
            </a:r>
            <a:endParaRPr sz="1600" b="0" i="0" u="none" strike="noStrike" cap="none">
              <a:solidFill>
                <a:schemeClr val="lt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4024" y="375855"/>
            <a:ext cx="2590165" cy="51308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a:solidFill>
                  <a:srgbClr val="E9D493"/>
                </a:solidFill>
                <a:latin typeface="Verdana"/>
                <a:ea typeface="Verdana"/>
                <a:cs typeface="Verdana"/>
                <a:sym typeface="Verdana"/>
              </a:rPr>
              <a:t>Objectives:</a:t>
            </a:r>
            <a:endParaRPr sz="3200">
              <a:latin typeface="Verdana"/>
              <a:ea typeface="Verdana"/>
              <a:cs typeface="Verdana"/>
              <a:sym typeface="Verdana"/>
            </a:endParaRPr>
          </a:p>
        </p:txBody>
      </p:sp>
      <p:sp>
        <p:nvSpPr>
          <p:cNvPr id="86" name="Google Shape;86;p13"/>
          <p:cNvSpPr txBox="1"/>
          <p:nvPr/>
        </p:nvSpPr>
        <p:spPr>
          <a:xfrm>
            <a:off x="457200" y="1600200"/>
            <a:ext cx="8305800" cy="3336811"/>
          </a:xfrm>
          <a:prstGeom prst="rect">
            <a:avLst/>
          </a:prstGeom>
          <a:noFill/>
          <a:ln>
            <a:noFill/>
          </a:ln>
        </p:spPr>
        <p:txBody>
          <a:bodyPr spcFirstLastPara="1" wrap="square" lIns="0" tIns="12700" rIns="0" bIns="0" anchor="t" anchorCtr="0">
            <a:noAutofit/>
          </a:bodyPr>
          <a:lstStyle/>
          <a:p>
            <a:pPr marL="0" marR="0" lvl="0" indent="-101600" algn="just" rtl="0">
              <a:lnSpc>
                <a:spcPct val="150000"/>
              </a:lnSpc>
              <a:spcBef>
                <a:spcPts val="0"/>
              </a:spcBef>
              <a:spcAft>
                <a:spcPts val="0"/>
              </a:spcAft>
              <a:buClr>
                <a:schemeClr val="lt1"/>
              </a:buClr>
              <a:buSzPts val="1600"/>
              <a:buFont typeface="Arial"/>
              <a:buChar char="•"/>
            </a:pPr>
            <a:r>
              <a:rPr lang="en-US" sz="1600" b="0" i="0" u="none" strike="noStrike" cap="none">
                <a:solidFill>
                  <a:srgbClr val="F2F2F2"/>
                </a:solidFill>
                <a:latin typeface="Verdana"/>
                <a:ea typeface="Verdana"/>
                <a:cs typeface="Verdana"/>
                <a:sym typeface="Verdana"/>
              </a:rPr>
              <a:t>To increase the usage of behavioral patterns in an effective way and to reduce        data wastage and increase user readability.</a:t>
            </a:r>
            <a:endParaRPr/>
          </a:p>
          <a:p>
            <a:pPr marL="0" marR="0" lvl="0" indent="-101600" algn="just" rtl="0">
              <a:lnSpc>
                <a:spcPct val="150000"/>
              </a:lnSpc>
              <a:spcBef>
                <a:spcPts val="0"/>
              </a:spcBef>
              <a:spcAft>
                <a:spcPts val="0"/>
              </a:spcAft>
              <a:buClr>
                <a:schemeClr val="lt1"/>
              </a:buClr>
              <a:buSzPts val="1600"/>
              <a:buFont typeface="Arial"/>
              <a:buChar char="•"/>
            </a:pPr>
            <a:r>
              <a:rPr lang="en-US" sz="1600" b="0" i="0" u="none" strike="noStrike" cap="none">
                <a:solidFill>
                  <a:srgbClr val="F2F2F2"/>
                </a:solidFill>
                <a:latin typeface="Verdana"/>
                <a:ea typeface="Verdana"/>
                <a:cs typeface="Verdana"/>
                <a:sym typeface="Verdana"/>
              </a:rPr>
              <a:t>To improve the efficiency of platforms like Stack exchange which helps in sharing knowledge by developing this model we can provide the apt and most preferred solutions to the user.</a:t>
            </a:r>
            <a:endParaRPr/>
          </a:p>
          <a:p>
            <a:pPr marL="0" marR="0" lvl="0" indent="-101600" algn="just" rtl="0">
              <a:lnSpc>
                <a:spcPct val="150000"/>
              </a:lnSpc>
              <a:spcBef>
                <a:spcPts val="0"/>
              </a:spcBef>
              <a:spcAft>
                <a:spcPts val="0"/>
              </a:spcAft>
              <a:buClr>
                <a:schemeClr val="lt1"/>
              </a:buClr>
              <a:buSzPts val="1600"/>
              <a:buFont typeface="Arial"/>
              <a:buChar char="•"/>
            </a:pPr>
            <a:r>
              <a:rPr lang="en-US" sz="1600" b="0" i="0" u="none" strike="noStrike" cap="none">
                <a:solidFill>
                  <a:srgbClr val="F2F2F2"/>
                </a:solidFill>
                <a:latin typeface="Verdana"/>
                <a:ea typeface="Verdana"/>
                <a:cs typeface="Verdana"/>
                <a:sym typeface="Verdana"/>
              </a:rPr>
              <a:t>To decrease the time consumption while extracting the behavior patterns from the data.</a:t>
            </a:r>
            <a:endParaRPr/>
          </a:p>
          <a:p>
            <a:pPr marL="0" marR="0" lvl="0" indent="-101600" algn="just" rtl="0">
              <a:lnSpc>
                <a:spcPct val="150000"/>
              </a:lnSpc>
              <a:spcBef>
                <a:spcPts val="0"/>
              </a:spcBef>
              <a:spcAft>
                <a:spcPts val="0"/>
              </a:spcAft>
              <a:buClr>
                <a:schemeClr val="lt1"/>
              </a:buClr>
              <a:buSzPts val="1600"/>
              <a:buFont typeface="Arial"/>
              <a:buChar char="•"/>
            </a:pPr>
            <a:r>
              <a:rPr lang="en-US" sz="1600" b="0" i="0" u="none" strike="noStrike" cap="none">
                <a:solidFill>
                  <a:srgbClr val="F2F2F2"/>
                </a:solidFill>
                <a:latin typeface="Verdana"/>
                <a:ea typeface="Verdana"/>
                <a:cs typeface="Verdana"/>
                <a:sym typeface="Verdana"/>
              </a:rPr>
              <a:t>To give the most desired answers for the questions posted on the website in a very quick manner.</a:t>
            </a:r>
            <a:endParaRPr sz="1600" b="0" i="0" u="none" strike="noStrike" cap="none">
              <a:solidFill>
                <a:srgbClr val="F2F2F2"/>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98763" y="381000"/>
            <a:ext cx="4350327" cy="505267"/>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a:solidFill>
                  <a:srgbClr val="E9D493"/>
                </a:solidFill>
                <a:latin typeface="Verdana"/>
                <a:ea typeface="Verdana"/>
                <a:cs typeface="Verdana"/>
                <a:sym typeface="Verdana"/>
              </a:rPr>
              <a:t>Motivation:</a:t>
            </a:r>
            <a:endParaRPr sz="3200">
              <a:latin typeface="Verdana"/>
              <a:ea typeface="Verdana"/>
              <a:cs typeface="Verdana"/>
              <a:sym typeface="Verdana"/>
            </a:endParaRPr>
          </a:p>
        </p:txBody>
      </p:sp>
      <p:sp>
        <p:nvSpPr>
          <p:cNvPr id="92" name="Google Shape;92;p14"/>
          <p:cNvSpPr txBox="1"/>
          <p:nvPr/>
        </p:nvSpPr>
        <p:spPr>
          <a:xfrm>
            <a:off x="544550" y="1176401"/>
            <a:ext cx="8135100" cy="4814138"/>
          </a:xfrm>
          <a:prstGeom prst="rect">
            <a:avLst/>
          </a:prstGeom>
          <a:noFill/>
          <a:ln>
            <a:noFill/>
          </a:ln>
        </p:spPr>
        <p:txBody>
          <a:bodyPr spcFirstLastPara="1" wrap="square" lIns="0" tIns="12700" rIns="0" bIns="0" anchor="t" anchorCtr="0">
            <a:noAutofit/>
          </a:bodyPr>
          <a:lstStyle/>
          <a:p>
            <a:pPr marL="0" marR="0" lvl="0" indent="-101600" algn="just"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Verdana"/>
                <a:ea typeface="Verdana"/>
                <a:cs typeface="Verdana"/>
                <a:sym typeface="Verdana"/>
              </a:rPr>
              <a:t>As there are more and more questions posted on social media, people would like to find more likeable answers in an effective way.</a:t>
            </a:r>
            <a:endParaRPr/>
          </a:p>
          <a:p>
            <a:pPr marL="0" marR="0" lvl="0" indent="-101600" algn="just"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Verdana"/>
                <a:ea typeface="Verdana"/>
                <a:cs typeface="Verdana"/>
                <a:sym typeface="Verdana"/>
              </a:rPr>
              <a:t>The OCBC model is to give effective outputs or answers to the questions which will help the users like developers, researchers, customers and many others to get their results.</a:t>
            </a:r>
            <a:endParaRPr/>
          </a:p>
          <a:p>
            <a:pPr marL="0" marR="0" lvl="0" indent="-101600" algn="just"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Verdana"/>
                <a:ea typeface="Verdana"/>
                <a:cs typeface="Verdana"/>
                <a:sym typeface="Verdana"/>
              </a:rPr>
              <a:t>Sharing knowledge increases productivity and makes oneself work faster and smarter which helps in expertising and better problem so.</a:t>
            </a:r>
            <a:endParaRPr/>
          </a:p>
          <a:p>
            <a:pPr marL="0" marR="0" lvl="0" indent="-101600" algn="just"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Verdana"/>
                <a:ea typeface="Verdana"/>
                <a:cs typeface="Verdana"/>
                <a:sym typeface="Verdana"/>
              </a:rPr>
              <a:t>To predict what customers want before they ask for it and fix issues as they occur in real-time.</a:t>
            </a:r>
            <a:endParaRPr/>
          </a:p>
          <a:p>
            <a:pPr marL="0" marR="0" lvl="0" indent="-101600" algn="just"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Verdana"/>
                <a:ea typeface="Verdana"/>
                <a:cs typeface="Verdana"/>
                <a:sym typeface="Verdana"/>
              </a:rPr>
              <a:t>To share and promote the opinions, findings and researches on different fields to the user in a single platform.</a:t>
            </a:r>
            <a:endParaRPr/>
          </a:p>
          <a:p>
            <a:pPr marL="0" marR="0" lvl="0" indent="-101600" algn="just"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Verdana"/>
                <a:ea typeface="Verdana"/>
                <a:cs typeface="Verdana"/>
                <a:sym typeface="Verdana"/>
              </a:rPr>
              <a:t>Providing the most liked answers have become very important to reduce the difficulty.</a:t>
            </a:r>
            <a:endParaRPr sz="1600" b="0" i="0" u="none" strike="noStrike" cap="none">
              <a:solidFill>
                <a:schemeClr val="lt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530223" y="574292"/>
            <a:ext cx="4176395" cy="51308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200" b="1">
                <a:solidFill>
                  <a:srgbClr val="E9D493"/>
                </a:solidFill>
                <a:latin typeface="Verdana"/>
                <a:ea typeface="Verdana"/>
                <a:cs typeface="Verdana"/>
                <a:sym typeface="Verdana"/>
              </a:rPr>
              <a:t>Literature Survey:</a:t>
            </a:r>
            <a:endParaRPr sz="3200">
              <a:latin typeface="Verdana"/>
              <a:ea typeface="Verdana"/>
              <a:cs typeface="Verdana"/>
              <a:sym typeface="Verdana"/>
            </a:endParaRPr>
          </a:p>
        </p:txBody>
      </p:sp>
      <p:sp>
        <p:nvSpPr>
          <p:cNvPr id="98" name="Google Shape;98;p15"/>
          <p:cNvSpPr txBox="1"/>
          <p:nvPr/>
        </p:nvSpPr>
        <p:spPr>
          <a:xfrm>
            <a:off x="526472" y="1449447"/>
            <a:ext cx="8075235" cy="3770519"/>
          </a:xfrm>
          <a:prstGeom prst="rect">
            <a:avLst/>
          </a:prstGeom>
          <a:noFill/>
          <a:ln>
            <a:noFill/>
          </a:ln>
        </p:spPr>
        <p:txBody>
          <a:bodyPr spcFirstLastPara="1" wrap="square" lIns="0" tIns="15875" rIns="0" bIns="0" anchor="t" anchorCtr="0">
            <a:noAutofit/>
          </a:bodyPr>
          <a:lstStyle/>
          <a:p>
            <a:pPr marL="12700" marR="13970" lvl="0" indent="0" algn="just" rtl="0">
              <a:lnSpc>
                <a:spcPct val="150500"/>
              </a:lnSpc>
              <a:spcBef>
                <a:spcPts val="0"/>
              </a:spcBef>
              <a:spcAft>
                <a:spcPts val="0"/>
              </a:spcAft>
              <a:buClr>
                <a:srgbClr val="000000"/>
              </a:buClr>
              <a:buSzPts val="1600"/>
              <a:buFont typeface="Arial"/>
              <a:buNone/>
            </a:pPr>
            <a:r>
              <a:rPr lang="en-US" sz="1600" b="1" i="0" u="none" strike="noStrike" cap="none">
                <a:solidFill>
                  <a:srgbClr val="FFFFFF"/>
                </a:solidFill>
                <a:latin typeface="Verdana"/>
                <a:ea typeface="Verdana"/>
                <a:cs typeface="Verdana"/>
                <a:sym typeface="Verdana"/>
              </a:rPr>
              <a:t>Paper 1: </a:t>
            </a:r>
            <a:r>
              <a:rPr lang="en-US" sz="1600" b="0" i="0" u="none" strike="noStrike" cap="none">
                <a:solidFill>
                  <a:srgbClr val="FFFFFF"/>
                </a:solidFill>
                <a:latin typeface="Verdana"/>
                <a:ea typeface="Verdana"/>
                <a:cs typeface="Verdana"/>
                <a:sym typeface="Verdana"/>
              </a:rPr>
              <a:t>G. Li, R. M. de Car valho, and W. M. P. Vander Aalst,  “Automatic discovery of object-centric behavioral constraint models,”  in Proc. Int. Conf. Bus. Inf. Syst., May 2017.</a:t>
            </a:r>
            <a:endParaRPr/>
          </a:p>
          <a:p>
            <a:pPr marL="12700" marR="13970" lvl="0" indent="0" algn="just" rtl="0">
              <a:lnSpc>
                <a:spcPct val="150500"/>
              </a:lnSpc>
              <a:spcBef>
                <a:spcPts val="0"/>
              </a:spcBef>
              <a:spcAft>
                <a:spcPts val="0"/>
              </a:spcAft>
              <a:buClr>
                <a:srgbClr val="000000"/>
              </a:buClr>
              <a:buSzPts val="1600"/>
              <a:buFont typeface="Arial"/>
              <a:buNone/>
            </a:pPr>
            <a:endParaRPr sz="1600" b="0" i="0" u="none" strike="noStrike" cap="none">
              <a:solidFill>
                <a:schemeClr val="dk1"/>
              </a:solidFill>
              <a:latin typeface="Verdana"/>
              <a:ea typeface="Verdana"/>
              <a:cs typeface="Verdana"/>
              <a:sym typeface="Verdana"/>
            </a:endParaRPr>
          </a:p>
          <a:p>
            <a:pPr marL="469265" marR="11430" lvl="0" indent="-367030" algn="just" rtl="0">
              <a:lnSpc>
                <a:spcPct val="151600"/>
              </a:lnSpc>
              <a:spcBef>
                <a:spcPts val="350"/>
              </a:spcBef>
              <a:spcAft>
                <a:spcPts val="0"/>
              </a:spcAft>
              <a:buClr>
                <a:srgbClr val="F9F9F9"/>
              </a:buClr>
              <a:buSzPts val="1800"/>
              <a:buFont typeface="Arial"/>
              <a:buChar char="●"/>
            </a:pPr>
            <a:r>
              <a:rPr lang="en-US" sz="1600" b="1" i="0" u="none" strike="noStrike" cap="none">
                <a:solidFill>
                  <a:srgbClr val="FFFFFF"/>
                </a:solidFill>
                <a:latin typeface="Verdana"/>
                <a:ea typeface="Verdana"/>
                <a:cs typeface="Verdana"/>
                <a:sym typeface="Verdana"/>
              </a:rPr>
              <a:t>Title: </a:t>
            </a:r>
            <a:r>
              <a:rPr lang="en-US" sz="1600" b="0" i="0" u="none" strike="noStrike" cap="none">
                <a:solidFill>
                  <a:srgbClr val="FFFFFF"/>
                </a:solidFill>
                <a:latin typeface="Verdana"/>
                <a:ea typeface="Verdana"/>
                <a:cs typeface="Verdana"/>
                <a:sym typeface="Verdana"/>
              </a:rPr>
              <a:t>Automatic Discovery of Object-Centric Behavioral  Constraint  Models.</a:t>
            </a:r>
            <a:endParaRPr sz="1600" b="0" i="0" u="none" strike="noStrike" cap="none">
              <a:solidFill>
                <a:schemeClr val="dk1"/>
              </a:solidFill>
              <a:latin typeface="Verdana"/>
              <a:ea typeface="Verdana"/>
              <a:cs typeface="Verdana"/>
              <a:sym typeface="Verdana"/>
            </a:endParaRPr>
          </a:p>
          <a:p>
            <a:pPr marL="469265" marR="5080" lvl="0" indent="-367030" algn="just" rtl="0">
              <a:lnSpc>
                <a:spcPct val="149300"/>
              </a:lnSpc>
              <a:spcBef>
                <a:spcPts val="0"/>
              </a:spcBef>
              <a:spcAft>
                <a:spcPts val="0"/>
              </a:spcAft>
              <a:buClr>
                <a:srgbClr val="F9F9F9"/>
              </a:buClr>
              <a:buSzPts val="1800"/>
              <a:buFont typeface="Arial"/>
              <a:buChar char="●"/>
            </a:pPr>
            <a:r>
              <a:rPr lang="en-US" sz="1600" b="1" i="0" u="none" strike="noStrike" cap="none">
                <a:solidFill>
                  <a:srgbClr val="FFFFFF"/>
                </a:solidFill>
                <a:latin typeface="Verdana"/>
                <a:ea typeface="Verdana"/>
                <a:cs typeface="Verdana"/>
                <a:sym typeface="Verdana"/>
              </a:rPr>
              <a:t>Goal: </a:t>
            </a:r>
            <a:r>
              <a:rPr lang="en-US" sz="1600" b="0" i="0" u="none" strike="noStrike" cap="none">
                <a:solidFill>
                  <a:srgbClr val="FFFFFF"/>
                </a:solidFill>
                <a:latin typeface="Verdana"/>
                <a:ea typeface="Verdana"/>
                <a:cs typeface="Verdana"/>
                <a:sym typeface="Verdana"/>
              </a:rPr>
              <a:t>To describe processes involving interacting instances and  complex data dependencies using object-centric behavioral  constraint model.</a:t>
            </a:r>
            <a:endParaRPr sz="1600" b="0" i="0" u="none" strike="noStrike" cap="none">
              <a:solidFill>
                <a:schemeClr val="dk1"/>
              </a:solidFill>
              <a:latin typeface="Verdana"/>
              <a:ea typeface="Verdana"/>
              <a:cs typeface="Verdana"/>
              <a:sym typeface="Verdana"/>
            </a:endParaRPr>
          </a:p>
          <a:p>
            <a:pPr marL="469265" marR="29209" lvl="0" indent="-367030" algn="just" rtl="0">
              <a:lnSpc>
                <a:spcPct val="149300"/>
              </a:lnSpc>
              <a:spcBef>
                <a:spcPts val="0"/>
              </a:spcBef>
              <a:spcAft>
                <a:spcPts val="0"/>
              </a:spcAft>
              <a:buClr>
                <a:srgbClr val="F9F9F9"/>
              </a:buClr>
              <a:buSzPts val="1800"/>
              <a:buFont typeface="Arial"/>
              <a:buChar char="●"/>
            </a:pPr>
            <a:r>
              <a:rPr lang="en-US" sz="1600" b="1" i="0" u="none" strike="noStrike" cap="none">
                <a:solidFill>
                  <a:srgbClr val="FFFFFF"/>
                </a:solidFill>
                <a:latin typeface="Verdana"/>
                <a:ea typeface="Verdana"/>
                <a:cs typeface="Verdana"/>
                <a:sym typeface="Verdana"/>
              </a:rPr>
              <a:t>Methodology: </a:t>
            </a:r>
            <a:r>
              <a:rPr lang="en-US" sz="1600" b="0" i="0" u="none" strike="noStrike" cap="none">
                <a:solidFill>
                  <a:srgbClr val="FFFFFF"/>
                </a:solidFill>
                <a:latin typeface="Verdana"/>
                <a:ea typeface="Verdana"/>
                <a:cs typeface="Verdana"/>
                <a:sym typeface="Verdana"/>
              </a:rPr>
              <a:t>The objects were used to find the patterns and behaviour of the models were discovered using basic ocbc model. </a:t>
            </a:r>
            <a:endParaRPr sz="1600" b="0" i="0" u="none" strike="noStrike" cap="none">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3421</Words>
  <Application>Microsoft Office PowerPoint</Application>
  <PresentationFormat>On-screen Show (4:3)</PresentationFormat>
  <Paragraphs>280</Paragraphs>
  <Slides>33</Slides>
  <Notes>31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vt:lpstr>
      <vt:lpstr>Calibri</vt:lpstr>
      <vt:lpstr>Times New Roman</vt:lpstr>
      <vt:lpstr>Verdana</vt:lpstr>
      <vt:lpstr>Office Theme</vt:lpstr>
      <vt:lpstr>Equation</vt:lpstr>
      <vt:lpstr>B.Swetha Reddy                                      </vt:lpstr>
      <vt:lpstr>Abstract:</vt:lpstr>
      <vt:lpstr>Introduction:</vt:lpstr>
      <vt:lpstr>PowerPoint Presentation</vt:lpstr>
      <vt:lpstr>PowerPoint Presentation</vt:lpstr>
      <vt:lpstr>Statement of the Problem:</vt:lpstr>
      <vt:lpstr>Objectives:</vt:lpstr>
      <vt:lpstr>Motivation:</vt:lpstr>
      <vt:lpstr>Literature Survey:</vt:lpstr>
      <vt:lpstr>PowerPoint Presentation</vt:lpstr>
      <vt:lpstr>Paper 2: G. Barbier and H. Liu, “Data mining in social media,” Social  Netw. DataAnal., vol. 17, pp. 327352, Mar. 2011. </vt:lpstr>
      <vt:lpstr>PowerPoint Presentation</vt:lpstr>
      <vt:lpstr>PowerPoint Presentation</vt:lpstr>
      <vt:lpstr>PowerPoint Presentation</vt:lpstr>
      <vt:lpstr>PowerPoint Presentation</vt:lpstr>
      <vt:lpstr>Limitations of Existing Methods:</vt:lpstr>
      <vt:lpstr>Physical Model:</vt:lpstr>
      <vt:lpstr>PowerPoint Presentation</vt:lpstr>
      <vt:lpstr>Mathematical Model:</vt:lpstr>
      <vt:lpstr>Proposed System:</vt:lpstr>
      <vt:lpstr>PowerPoint Presentation</vt:lpstr>
      <vt:lpstr>PowerPoint Presentation</vt:lpstr>
      <vt:lpstr>PowerPoint Presentation</vt:lpstr>
      <vt:lpstr>PowerPoint Presentation</vt:lpstr>
      <vt:lpstr>Software Requirements:</vt:lpstr>
      <vt:lpstr>Hardware Requirements:</vt:lpstr>
      <vt:lpstr>Simulation Model:</vt:lpstr>
      <vt:lpstr>Performance Evaluation:</vt:lpstr>
      <vt:lpstr>PowerPoint Presentation</vt:lpstr>
      <vt:lpstr>   Analysis of Experiment data:</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K.V Sai Harini                                           Pavithra.Bommu                                          B.Swetha Reddy                                      B.Keerthi                                               </dc:title>
  <cp:lastModifiedBy>swetha reddy</cp:lastModifiedBy>
  <cp:revision>4</cp:revision>
  <dcterms:modified xsi:type="dcterms:W3CDTF">2023-12-25T00:09:00Z</dcterms:modified>
</cp:coreProperties>
</file>