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62" r:id="rId9"/>
    <p:sldId id="266" r:id="rId10"/>
    <p:sldId id="267" r:id="rId11"/>
    <p:sldId id="268" r:id="rId12"/>
    <p:sldId id="273" r:id="rId13"/>
    <p:sldId id="263" r:id="rId14"/>
    <p:sldId id="265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Tek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/jXsC5Z5LWITBeU2CEc7cwGn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74AB7-73B1-58E7-44B1-1770BE161222}" v="1576" dt="2024-11-08T05:33:54.612"/>
    <p1510:client id="{48462601-8940-163F-4EED-70493C872BE7}" v="95" dt="2024-11-08T00:59:30.898"/>
  </p1510:revLst>
</p1510:revInfo>
</file>

<file path=ppt/tableStyles.xml><?xml version="1.0" encoding="utf-8"?>
<a:tblStyleLst xmlns:a="http://schemas.openxmlformats.org/drawingml/2006/main" def="{9B8582B7-854A-4F8F-B2B4-81E170D55D08}">
  <a:tblStyle styleId="{9B8582B7-854A-4F8F-B2B4-81E170D55D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10001 5389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9190 4736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13300 4771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13176 2937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13176 2937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13176 2937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13176 2937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10001 5389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10001 5389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9172 7488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9172 7488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11448 4648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11448 4648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10460 5142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10460 5142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2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5" name="Google Shape;2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2" name="Google Shape;3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0" name="Google Shape;4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6" name="Google Shape;5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3" name="Google Shape;6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2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0" name="Google Shape;7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4.png"/><Relationship Id="rId7" Type="http://schemas.openxmlformats.org/officeDocument/2006/relationships/customXml" Target="../ink/ink12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10" Type="http://schemas.openxmlformats.org/officeDocument/2006/relationships/customXml" Target="../ink/ink15.xml"/><Relationship Id="rId4" Type="http://schemas.openxmlformats.org/officeDocument/2006/relationships/customXml" Target="../ink/ink9.xml"/><Relationship Id="rId9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0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eko"/>
              <a:buNone/>
            </a:pPr>
            <a:r>
              <a:rPr lang="en-IN" sz="5400">
                <a:latin typeface="Teko"/>
                <a:ea typeface="Teko"/>
                <a:cs typeface="Teko"/>
                <a:sym typeface="Teko"/>
              </a:rPr>
              <a:t>COMPARATIVE STUDY OF DEEP LEARNING MODELS FOR  SIGN LANGUAGE RECOGNITION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6096000" y="4360850"/>
            <a:ext cx="5741400" cy="2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284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4284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4284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4284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4284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8441"/>
              <a:buNone/>
            </a:pPr>
            <a:r>
              <a:rPr lang="en-IN" sz="7700" b="1" i="1">
                <a:latin typeface="Arial"/>
                <a:ea typeface="Arial"/>
                <a:cs typeface="Arial"/>
                <a:sym typeface="Arial"/>
              </a:rPr>
              <a:t>SWETHA MARIYA JOSE</a:t>
            </a:r>
            <a:endParaRPr sz="53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8441"/>
              <a:buNone/>
            </a:pPr>
            <a:r>
              <a:rPr lang="en-IN" sz="7700" b="1" i="1">
                <a:latin typeface="Arial"/>
                <a:ea typeface="Arial"/>
                <a:cs typeface="Arial"/>
                <a:sym typeface="Arial"/>
              </a:rPr>
              <a:t>MCA23-160</a:t>
            </a:r>
            <a:endParaRPr sz="77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8441"/>
              <a:buNone/>
            </a:pPr>
            <a:r>
              <a:rPr lang="en-IN" sz="7700" b="1" i="1">
                <a:latin typeface="Arial"/>
                <a:ea typeface="Arial"/>
                <a:cs typeface="Arial"/>
                <a:sym typeface="Arial"/>
              </a:rPr>
              <a:t>Guided by</a:t>
            </a:r>
            <a:endParaRPr sz="77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8441"/>
              <a:buNone/>
            </a:pPr>
            <a:r>
              <a:rPr lang="en-IN" sz="7700" b="1" i="1">
                <a:latin typeface="Arial"/>
                <a:ea typeface="Arial"/>
                <a:cs typeface="Arial"/>
                <a:sym typeface="Arial"/>
              </a:rPr>
              <a:t>Dr FOUSIA  M SHAMSUDEEN</a:t>
            </a:r>
            <a:endParaRPr sz="7700" b="1"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DCD-951A-BD6B-6685-83EE206F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InceptionResNetV2(Model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D2AA-71CF-28BA-59C4-9F5DD5E7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02706" cy="4351200"/>
          </a:xfrm>
        </p:spPr>
        <p:txBody>
          <a:bodyPr/>
          <a:lstStyle/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The graph shows the </a:t>
            </a: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training accuracy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 and</a:t>
            </a:r>
            <a:endParaRPr lang="en-US" sz="2100" dirty="0">
              <a:solidFill>
                <a:srgbClr val="1A9988"/>
              </a:solidFill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validation accuracy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 over 18 epochs using</a:t>
            </a: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MobileNetV2 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architecture.</a:t>
            </a:r>
          </a:p>
          <a:p>
            <a:pPr marL="114300" indent="0">
              <a:buNone/>
            </a:pPr>
            <a:endParaRPr lang="en-IN" sz="2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Achieved an accuracy of 97.95%</a:t>
            </a: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No signs of overfitting.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8C24B-173F-3E16-5961-E2AD4F6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40" y="1371600"/>
            <a:ext cx="5765614" cy="51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2BB1-F59B-F6D7-FCC3-3C9159F7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0DE7-552B-FBF5-02AE-82BB657C9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Both ResNet50 and InceptionResnetV2 showed high accuracy of 97.17% and 97.95%.</a:t>
            </a:r>
          </a:p>
          <a:p>
            <a:endParaRPr lang="en-US" sz="280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MobileNetv2 showed an accuracy of 63%.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E2A57-6277-19CA-D85E-A6AFCFA5CC57}"/>
                  </a:ext>
                </a:extLst>
              </p14:cNvPr>
              <p14:cNvContentPartPr/>
              <p14:nvPr/>
            </p14:nvContentPartPr>
            <p14:xfrm>
              <a:off x="4866190" y="2305291"/>
              <a:ext cx="14468" cy="1446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E2A57-6277-19CA-D85E-A6AFCFA5C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7258" y="872959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6BDE15-069F-EE42-48C9-49A677242A18}"/>
                  </a:ext>
                </a:extLst>
              </p14:cNvPr>
              <p14:cNvContentPartPr/>
              <p14:nvPr/>
            </p14:nvContentPartPr>
            <p14:xfrm>
              <a:off x="4866190" y="2305291"/>
              <a:ext cx="14468" cy="1446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6BDE15-069F-EE42-48C9-49A677242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7258" y="872959"/>
                <a:ext cx="1446800" cy="2893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1DA554-9512-0D55-746D-8065CF9EDFD7}"/>
              </a:ext>
            </a:extLst>
          </p:cNvPr>
          <p:cNvSpPr txBox="1"/>
          <p:nvPr/>
        </p:nvSpPr>
        <p:spPr>
          <a:xfrm>
            <a:off x="3604045" y="20263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A395A4-EE25-0045-F825-D73D9D79186F}"/>
                  </a:ext>
                </a:extLst>
              </p14:cNvPr>
              <p14:cNvContentPartPr/>
              <p14:nvPr/>
            </p14:nvContentPartPr>
            <p14:xfrm>
              <a:off x="4171709" y="2083443"/>
              <a:ext cx="14468" cy="1446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A395A4-EE25-0045-F825-D73D9D791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777" y="636643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82750B-BED6-9703-C449-38430C277D47}"/>
                  </a:ext>
                </a:extLst>
              </p14:cNvPr>
              <p14:cNvContentPartPr/>
              <p14:nvPr/>
            </p14:nvContentPartPr>
            <p14:xfrm>
              <a:off x="6419127" y="2102734"/>
              <a:ext cx="14468" cy="14468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82750B-BED6-9703-C449-38430C277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195" y="655934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3E20C1-55CF-DC05-006D-2079AC1E888E}"/>
                  </a:ext>
                </a:extLst>
              </p14:cNvPr>
              <p14:cNvContentPartPr/>
              <p14:nvPr/>
            </p14:nvContentPartPr>
            <p14:xfrm>
              <a:off x="6351607" y="1099595"/>
              <a:ext cx="14468" cy="144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3E20C1-55CF-DC05-006D-2079AC1E8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8207" y="-33273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9846F5-7D7B-6662-001E-2AD22A5FAC9A}"/>
                  </a:ext>
                </a:extLst>
              </p14:cNvPr>
              <p14:cNvContentPartPr/>
              <p14:nvPr/>
            </p14:nvContentPartPr>
            <p14:xfrm>
              <a:off x="6351607" y="1099595"/>
              <a:ext cx="14468" cy="1446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9846F5-7D7B-6662-001E-2AD22A5FA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8207" y="-33273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EC4CA3-61BC-5720-3EAC-0383B1E39120}"/>
                  </a:ext>
                </a:extLst>
              </p14:cNvPr>
              <p14:cNvContentPartPr/>
              <p14:nvPr/>
            </p14:nvContentPartPr>
            <p14:xfrm>
              <a:off x="6351607" y="1099595"/>
              <a:ext cx="14468" cy="14468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EC4CA3-61BC-5720-3EAC-0383B1E39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8207" y="-33273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4146B9-DBEF-E149-8F96-02CAA97A23D3}"/>
                  </a:ext>
                </a:extLst>
              </p14:cNvPr>
              <p14:cNvContentPartPr/>
              <p14:nvPr/>
            </p14:nvContentPartPr>
            <p14:xfrm>
              <a:off x="6351607" y="1099595"/>
              <a:ext cx="14468" cy="14468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4146B9-DBEF-E149-8F96-02CAA97A2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8207" y="-332737"/>
                <a:ext cx="1446800" cy="2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29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B2E8-E38A-3BDE-B5E4-2CCBEDC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D710-9E65-6048-C888-DCE14CB97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A87408D3-2E9B-C26C-832F-10345CB9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0" y="1828800"/>
            <a:ext cx="5353629" cy="4136571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44DF7CD-7909-8540-B0B9-EDDDC667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40" y="1828800"/>
            <a:ext cx="54680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303087" y="1140250"/>
            <a:ext cx="11611788" cy="61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4800"/>
            </a:pPr>
            <a:r>
              <a:rPr lang="en-IN" sz="4800" b="1" dirty="0">
                <a:solidFill>
                  <a:schemeClr val="dk2"/>
                </a:solidFill>
                <a:latin typeface="Teko"/>
                <a:ea typeface="Teko"/>
                <a:cs typeface="Teko"/>
              </a:rPr>
              <a:t>FUTURE  ENHANCEMENT</a:t>
            </a:r>
          </a:p>
          <a:p>
            <a:pPr>
              <a:buSzPts val="4800"/>
            </a:pPr>
            <a:endParaRPr lang="en-IN" sz="2800" dirty="0">
              <a:solidFill>
                <a:schemeClr val="dk2"/>
              </a:solidFill>
              <a:latin typeface="Times New Roman"/>
              <a:ea typeface="Teko"/>
              <a:cs typeface="Teko"/>
            </a:endParaRPr>
          </a:p>
          <a:p>
            <a:pPr>
              <a:buSzPts val="4800"/>
            </a:pPr>
            <a:r>
              <a:rPr lang="en-IN" sz="2800" dirty="0">
                <a:solidFill>
                  <a:schemeClr val="dk2"/>
                </a:solidFill>
                <a:latin typeface="Times New Roman"/>
                <a:ea typeface="Teko"/>
                <a:cs typeface="Teko"/>
              </a:rPr>
              <a:t>Support for multi sign languages: Now American sign language is only used, other  languages like Indian Sign Language and British sign languages can be used </a:t>
            </a:r>
          </a:p>
          <a:p>
            <a:pPr>
              <a:buSzPts val="4800"/>
            </a:pPr>
            <a:endParaRPr lang="en-IN" sz="2800" dirty="0">
              <a:solidFill>
                <a:schemeClr val="dk2"/>
              </a:solidFill>
              <a:latin typeface="Times New Roman"/>
              <a:ea typeface="Teko"/>
              <a:cs typeface="Teko"/>
            </a:endParaRPr>
          </a:p>
          <a:p>
            <a:pPr>
              <a:buSzPts val="4800"/>
            </a:pPr>
            <a:r>
              <a:rPr lang="en-IN" sz="2800" dirty="0">
                <a:solidFill>
                  <a:schemeClr val="dk2"/>
                </a:solidFill>
                <a:latin typeface="Times New Roman"/>
                <a:ea typeface="Teko"/>
                <a:cs typeface="Teko"/>
              </a:rPr>
              <a:t>Speech output for sign recognition: It can improve communication of sign language users with others</a:t>
            </a:r>
          </a:p>
          <a:p>
            <a:pPr>
              <a:buSzPts val="4800"/>
            </a:pPr>
            <a:endParaRPr lang="en-IN" sz="4800" b="1" dirty="0">
              <a:solidFill>
                <a:schemeClr val="dk2"/>
              </a:solidFill>
              <a:latin typeface="Teko"/>
              <a:ea typeface="Teko"/>
              <a:cs typeface="Teko"/>
            </a:endParaRPr>
          </a:p>
          <a:p>
            <a:pPr>
              <a:buSzPts val="4800"/>
            </a:pPr>
            <a:endParaRPr lang="en-IN" sz="4800" b="1" dirty="0">
              <a:solidFill>
                <a:schemeClr val="dk2"/>
              </a:solidFill>
              <a:latin typeface="Teko"/>
              <a:ea typeface="Teko"/>
              <a:cs typeface="Teko"/>
            </a:endParaRPr>
          </a:p>
          <a:p>
            <a:pPr>
              <a:buSzPts val="4800"/>
            </a:pPr>
            <a:endParaRPr lang="en-IN" sz="4800" b="1" dirty="0">
              <a:solidFill>
                <a:schemeClr val="dk2"/>
              </a:solidFill>
              <a:latin typeface="Teko"/>
              <a:ea typeface="Teko"/>
              <a:cs typeface="Tek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IN" sz="7200">
                <a:latin typeface="Teko"/>
                <a:ea typeface="Teko"/>
                <a:cs typeface="Teko"/>
                <a:sym typeface="Teko"/>
              </a:rPr>
              <a:t> </a:t>
            </a:r>
            <a:endParaRPr sz="7200"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7200"/>
              <a:buNone/>
            </a:pPr>
            <a:r>
              <a:rPr lang="en-IN" sz="7200" b="1" i="1">
                <a:solidFill>
                  <a:schemeClr val="dk2"/>
                </a:solidFill>
              </a:rPr>
              <a:t>THANKYOU</a:t>
            </a:r>
            <a:endParaRPr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</a:pPr>
            <a:r>
              <a:rPr lang="en-IN" sz="4800">
                <a:latin typeface="Teko"/>
                <a:ea typeface="Teko"/>
                <a:cs typeface="Teko"/>
                <a:sym typeface="Teko"/>
              </a:rPr>
              <a:t>PROBLEM STATEMENT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0000" lvl="0" indent="-284513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5162"/>
              <a:buChar char="➢"/>
            </a:pPr>
            <a:r>
              <a:rPr lang="en-IN" sz="4550" b="1">
                <a:latin typeface="Times New Roman"/>
                <a:ea typeface="Times New Roman"/>
                <a:cs typeface="Times New Roman"/>
                <a:sym typeface="Times New Roman"/>
              </a:rPr>
              <a:t>Sign language</a:t>
            </a:r>
            <a:r>
              <a:rPr lang="en-IN" sz="455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3978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965">
                <a:latin typeface="Times New Roman"/>
                <a:ea typeface="Times New Roman"/>
                <a:cs typeface="Times New Roman"/>
                <a:sym typeface="Times New Roman"/>
              </a:rPr>
              <a:t>A vital communication method for the deaf and hard-of-hearing communities.</a:t>
            </a:r>
            <a:endParaRPr sz="3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4513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35162"/>
              <a:buChar char="➢"/>
            </a:pPr>
            <a:r>
              <a:rPr lang="en-IN" sz="4550" b="1">
                <a:latin typeface="Times New Roman"/>
                <a:ea typeface="Times New Roman"/>
                <a:cs typeface="Times New Roman"/>
                <a:sym typeface="Times New Roman"/>
              </a:rPr>
              <a:t>Limitations of traditional methods</a:t>
            </a:r>
            <a:r>
              <a:rPr lang="en-IN" sz="455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3978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730">
                <a:latin typeface="Times New Roman"/>
                <a:ea typeface="Times New Roman"/>
                <a:cs typeface="Times New Roman"/>
                <a:sym typeface="Times New Roman"/>
              </a:rPr>
              <a:t>Older techniques depend on manual features or heuristics, which struggle with diverse signing styles or environmental factors.</a:t>
            </a:r>
            <a:endParaRPr sz="36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lvl="0" indent="-284513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5162"/>
              <a:buChar char="➢"/>
            </a:pPr>
            <a:r>
              <a:rPr lang="en-IN" sz="45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seeks to address these limitations by leveraging advanced deep learning models such as ResNet50, MobileNetV2, and EfficientNet.</a:t>
            </a:r>
            <a:endParaRPr sz="3584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95875" y="643750"/>
            <a:ext cx="90618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14850" y="498850"/>
            <a:ext cx="109176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IN" sz="3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35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50" y="1234725"/>
            <a:ext cx="10018748" cy="5380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DA8-652D-12FD-E36F-059773C3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7E96-D672-4143-AD6D-2D27B3E1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5550"/>
            <a:ext cx="10515600" cy="46212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Previous works in sign language recognition have faced several limitations:</a:t>
            </a:r>
            <a:endParaRPr lang="en-US"/>
          </a:p>
          <a:p>
            <a:pPr>
              <a:buAutoNum type="arabicPeriod"/>
            </a:pP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Many studies have encountered a shortage in the size of datasets available for training models on sign language gestures, impacting the robustness and scalability of the results.</a:t>
            </a:r>
          </a:p>
          <a:p>
            <a:pPr marL="114300" indent="0">
              <a:buNone/>
            </a:pP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Research often relies on custom CNN architectures, with limited exploration of  powerful pretrained models like Resnet50 and InceptionResnetV2, which may enhance performance.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AutoNum type="arabicPeriod"/>
            </a:pP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Many studies focus on static images for individual signs rather than dynamic, real-time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</a:rPr>
              <a:t>gestures, which would more accurately reflect real-world applications.     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eko"/>
              <a:buNone/>
            </a:pPr>
            <a:r>
              <a:rPr lang="en-IN">
                <a:latin typeface="Teko"/>
                <a:ea typeface="Teko"/>
                <a:cs typeface="Teko"/>
                <a:sym typeface="Teko"/>
              </a:rPr>
              <a:t>STRATEGY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0800" indent="0" algn="just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IN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IN" sz="2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dataset of alphabets containing 2000 samples of each alphabet  is used</a:t>
            </a:r>
            <a:r>
              <a:rPr lang="en-IN" sz="24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lang="en-US" sz="2400">
              <a:solidFill>
                <a:schemeClr val="dk2"/>
              </a:solidFill>
              <a:latin typeface="Times New Roman"/>
              <a:ea typeface="Times New Roman"/>
              <a:cs typeface="Times New Roman"/>
            </a:endParaRPr>
          </a:p>
          <a:p>
            <a:pPr marL="508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b="1" dirty="0">
                <a:solidFill>
                  <a:schemeClr val="dk2"/>
                </a:solidFill>
                <a:latin typeface="Times New Roman"/>
              </a:rPr>
              <a:t>Data Preprocessing</a:t>
            </a:r>
            <a:r>
              <a:rPr lang="en-IN" sz="2800" dirty="0">
                <a:solidFill>
                  <a:schemeClr val="dk2"/>
                </a:solidFill>
              </a:rPr>
              <a:t>:  </a:t>
            </a:r>
            <a:r>
              <a:rPr lang="en-IN" sz="2800" dirty="0">
                <a:solidFill>
                  <a:schemeClr val="dk2"/>
                </a:solidFill>
                <a:latin typeface="Times New Roman"/>
              </a:rPr>
              <a:t>This may involve resizing images, converting to grayscale or a consistent colour space, normalizing pixel values, etc</a:t>
            </a:r>
          </a:p>
          <a:p>
            <a:pPr marL="508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b="1" dirty="0">
                <a:solidFill>
                  <a:schemeClr val="dk2"/>
                </a:solidFill>
                <a:latin typeface="Times New Roman"/>
              </a:rPr>
              <a:t>Choosing the model: </a:t>
            </a:r>
            <a:r>
              <a:rPr lang="en-IN" sz="2800" dirty="0">
                <a:solidFill>
                  <a:schemeClr val="dk2"/>
                </a:solidFill>
                <a:latin typeface="Times New Roman"/>
              </a:rPr>
              <a:t>The best models are to be examined and selected, the models used here are InceptionResnetV2,ResNet50 and MobileNetV2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7D70B-5AD9-29CC-23BA-F4E9A983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95540"/>
            <a:ext cx="10515600" cy="55812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Training the model:</a:t>
            </a:r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 the models are trained  to check the accuracy for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 selecting the best model. InceptionResNetV2 is the best model.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endParaRPr lang="en-US" sz="2800" dirty="0">
              <a:solidFill>
                <a:schemeClr val="bg2">
                  <a:lumMod val="90000"/>
                  <a:lumOff val="10000"/>
                </a:schemeClr>
              </a:solidFill>
              <a:latin typeface="Times New Roman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RealTime Detection</a:t>
            </a:r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: The symbols are predicted and sentences are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/>
              </a:rPr>
              <a:t> made by combining the predicted letters in real time.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endParaRPr lang="en-US" sz="2800" dirty="0">
              <a:solidFill>
                <a:schemeClr val="bg2">
                  <a:lumMod val="90000"/>
                  <a:lumOff val="10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3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967F-D5B8-ED2E-5D6E-62526D33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2528"/>
          </a:xfrm>
        </p:spPr>
        <p:txBody>
          <a:bodyPr>
            <a:normAutofit/>
          </a:bodyPr>
          <a:lstStyle/>
          <a:p>
            <a:r>
              <a:rPr lang="en-US" sz="4000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1E7B-70EB-2534-A1F9-A8F959AC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103710"/>
            <a:ext cx="10515600" cy="7311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IN">
                <a:latin typeface="Lato"/>
                <a:ea typeface="Lato"/>
                <a:cs typeface="Lato"/>
                <a:sym typeface="Lato"/>
              </a:rPr>
              <a:t>ResNet50 (Model 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7" descr="A graph with blue and orange lin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46" y="1690700"/>
            <a:ext cx="5624052" cy="4218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838200" y="1953425"/>
            <a:ext cx="4988400" cy="3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1950" algn="just">
              <a:lnSpc>
                <a:spcPct val="115000"/>
              </a:lnSpc>
              <a:buSzPts val="2100"/>
              <a:buFont typeface="Arial"/>
              <a:buChar char="➢"/>
            </a:pPr>
            <a:r>
              <a:rPr lang="en-IN" sz="2100" dirty="0"/>
              <a:t>The graph shows the </a:t>
            </a:r>
            <a:r>
              <a:rPr lang="en-IN" sz="2100" b="1" dirty="0"/>
              <a:t>training accuracy</a:t>
            </a:r>
            <a:r>
              <a:rPr lang="en-IN" sz="2100" dirty="0"/>
              <a:t> and </a:t>
            </a:r>
            <a:r>
              <a:rPr lang="en-IN" sz="2100" b="1" dirty="0"/>
              <a:t>validation accuracy</a:t>
            </a:r>
            <a:r>
              <a:rPr lang="en-IN" sz="2100" dirty="0"/>
              <a:t> over 30 epochs using the </a:t>
            </a:r>
            <a:r>
              <a:rPr lang="en-IN" sz="2100" b="1" dirty="0"/>
              <a:t>ResNet50</a:t>
            </a:r>
            <a:r>
              <a:rPr lang="en-IN" sz="2100" dirty="0"/>
              <a:t> architecture.</a:t>
            </a:r>
            <a:endParaRPr lang="en-US"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0" indent="-425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➢"/>
            </a:pPr>
            <a:r>
              <a:rPr lang="en-IN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an accuracy of </a:t>
            </a:r>
            <a:r>
              <a:rPr lang="en-IN" sz="2100" b="1" dirty="0"/>
              <a:t>97.17%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➢"/>
            </a:pPr>
            <a:r>
              <a:rPr lang="en-IN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significant signs of overfitting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34D6-7FD3-C4AB-810F-2322BB45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MobileNetV2(Model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E12-BC05-E8D7-7C2B-CCF61483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782236" cy="4351200"/>
          </a:xfrm>
        </p:spPr>
        <p:txBody>
          <a:bodyPr/>
          <a:lstStyle/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The graph shows the </a:t>
            </a: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training accuracy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 and</a:t>
            </a:r>
            <a:endParaRPr lang="en-US">
              <a:solidFill>
                <a:srgbClr val="595959"/>
              </a:solidFill>
            </a:endParaRP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validation accuracy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 over 7 epochs using</a:t>
            </a:r>
            <a:endParaRPr lang="en-US">
              <a:solidFill>
                <a:srgbClr val="595959"/>
              </a:solidFill>
            </a:endParaRP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 the </a:t>
            </a:r>
            <a:r>
              <a:rPr lang="en-IN" sz="2100" b="1" dirty="0">
                <a:solidFill>
                  <a:srgbClr val="000000"/>
                </a:solidFill>
                <a:latin typeface="Arial"/>
                <a:cs typeface="Arial"/>
              </a:rPr>
              <a:t>MobileNetV2 </a:t>
            </a: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architecture.</a:t>
            </a:r>
            <a:endParaRPr lang="en-US"/>
          </a:p>
          <a:p>
            <a:pPr marL="114300" indent="0">
              <a:buNone/>
            </a:pPr>
            <a:endParaRPr lang="en-IN" sz="2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IN" sz="2100" dirty="0">
                <a:solidFill>
                  <a:srgbClr val="000000"/>
                </a:solidFill>
                <a:latin typeface="Arial"/>
                <a:cs typeface="Arial"/>
              </a:rPr>
              <a:t>Achieved an accuracy of 63%.</a:t>
            </a:r>
          </a:p>
        </p:txBody>
      </p:sp>
      <p:pic>
        <p:nvPicPr>
          <p:cNvPr id="5" name="Picture 4" descr="A graph with blue line and orange line&#10;&#10;Description automatically generated">
            <a:extLst>
              <a:ext uri="{FF2B5EF4-FFF2-40B4-BE49-F238E27FC236}">
                <a16:creationId xmlns:a16="http://schemas.microsoft.com/office/drawing/2014/main" id="{391A1DD4-582B-6575-551D-2B366074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88" y="1488141"/>
            <a:ext cx="5573142" cy="5029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18A56-6CBC-E15A-F313-D8E0478F230F}"/>
                  </a:ext>
                </a:extLst>
              </p14:cNvPr>
              <p14:cNvContentPartPr/>
              <p14:nvPr/>
            </p14:nvContentPartPr>
            <p14:xfrm>
              <a:off x="4615405" y="2440329"/>
              <a:ext cx="14468" cy="1446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18A56-6CBC-E15A-F313-D8E0478F23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100799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C34F7B-F436-147A-EAC5-A9584B0016CB}"/>
                  </a:ext>
                </a:extLst>
              </p14:cNvPr>
              <p14:cNvContentPartPr/>
              <p14:nvPr/>
            </p14:nvContentPartPr>
            <p14:xfrm>
              <a:off x="4615405" y="2440329"/>
              <a:ext cx="14468" cy="1446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C34F7B-F436-147A-EAC5-A9584B0016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100799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7D29F8-6BC9-017D-619E-56122A7664BA}"/>
                  </a:ext>
                </a:extLst>
              </p14:cNvPr>
              <p14:cNvContentPartPr/>
              <p14:nvPr/>
            </p14:nvContentPartPr>
            <p14:xfrm>
              <a:off x="4615405" y="2440329"/>
              <a:ext cx="14468" cy="1446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7D29F8-6BC9-017D-619E-56122A7664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2005" y="1007997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B39801-4FA4-556E-13FB-E3243B8EA84F}"/>
                  </a:ext>
                </a:extLst>
              </p14:cNvPr>
              <p14:cNvContentPartPr/>
              <p14:nvPr/>
            </p14:nvContentPartPr>
            <p14:xfrm>
              <a:off x="4162063" y="3588152"/>
              <a:ext cx="14468" cy="144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B39801-4FA4-556E-13FB-E3243B8EA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663" y="2155820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DF286B-E780-0978-4798-0490146A0415}"/>
                  </a:ext>
                </a:extLst>
              </p14:cNvPr>
              <p14:cNvContentPartPr/>
              <p14:nvPr/>
            </p14:nvContentPartPr>
            <p14:xfrm>
              <a:off x="4162063" y="3588152"/>
              <a:ext cx="14468" cy="1446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DF286B-E780-0978-4798-0490146A0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663" y="2155820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058AA9-1586-E786-2E3D-B4EA75D4C999}"/>
                  </a:ext>
                </a:extLst>
              </p14:cNvPr>
              <p14:cNvContentPartPr/>
              <p14:nvPr/>
            </p14:nvContentPartPr>
            <p14:xfrm>
              <a:off x="5406342" y="2035215"/>
              <a:ext cx="14468" cy="14468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058AA9-1586-E786-2E3D-B4EA75D4C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7410" y="602883"/>
                <a:ext cx="1446800" cy="28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3294B1-D93B-3EEB-D227-862C5238AFA0}"/>
                  </a:ext>
                </a:extLst>
              </p14:cNvPr>
              <p14:cNvContentPartPr/>
              <p14:nvPr/>
            </p14:nvContentPartPr>
            <p14:xfrm>
              <a:off x="5406342" y="2035215"/>
              <a:ext cx="14468" cy="14468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3294B1-D93B-3EEB-D227-862C5238AF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7410" y="602883"/>
                <a:ext cx="1446800" cy="2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4308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Streamline</vt:lpstr>
      <vt:lpstr>COMPARATIVE STUDY OF DEEP LEARNING MODELS FOR  SIGN LANGUAGE RECOGNITION</vt:lpstr>
      <vt:lpstr>PROBLEM STATEMENT</vt:lpstr>
      <vt:lpstr>PowerPoint Presentation</vt:lpstr>
      <vt:lpstr>GAPS IDENTIFIED</vt:lpstr>
      <vt:lpstr>STRATEGY</vt:lpstr>
      <vt:lpstr>PowerPoint Presentation</vt:lpstr>
      <vt:lpstr>RESULTS AND DISCUSSION</vt:lpstr>
      <vt:lpstr>ResNet50 (Model 1)</vt:lpstr>
      <vt:lpstr>MobileNetV2(Model 2)</vt:lpstr>
      <vt:lpstr>InceptionResNetV2(Model 3)</vt:lpstr>
      <vt:lpstr>COMPARISON OF MODELS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322</cp:revision>
  <dcterms:modified xsi:type="dcterms:W3CDTF">2024-11-08T05:33:56Z</dcterms:modified>
</cp:coreProperties>
</file>