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4" r:id="rId1"/>
  </p:sldMasterIdLst>
  <p:sldIdLst>
    <p:sldId id="257" r:id="rId2"/>
    <p:sldId id="258" r:id="rId3"/>
    <p:sldId id="259" r:id="rId4"/>
    <p:sldId id="263" r:id="rId5"/>
    <p:sldId id="262" r:id="rId6"/>
    <p:sldId id="261" r:id="rId7"/>
    <p:sldId id="260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02" y="-4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Copy%20of%20DOC-20240819-WA0002(1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[Copy of DOC-20240819-WA0002(1).xlsx]sheet 1!PivotTable1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2.4016384607092801E-2"/>
          <c:y val="9.4874044366462004E-2"/>
          <c:w val="0.82685135280802002"/>
          <c:h val="0.84414086978318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'[Copy of DOC-20240819-WA0002(1).xlsx]sheet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1'!$B$5:$B$15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4">
                  <c:v>1</c:v>
                </c:pt>
                <c:pt idx="5">
                  <c:v>2</c:v>
                </c:pt>
                <c:pt idx="6">
                  <c:v>2</c:v>
                </c:pt>
                <c:pt idx="7">
                  <c:v>1</c:v>
                </c:pt>
                <c:pt idx="9">
                  <c:v>3</c:v>
                </c:pt>
              </c:numCache>
            </c:numRef>
          </c:val>
        </c:ser>
        <c:ser>
          <c:idx val="1"/>
          <c:order val="1"/>
          <c:tx>
            <c:strRef>
              <c:f>'[Copy of DOC-20240819-WA0002(1).xlsx]sheet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1'!$C$5:$C$15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ser>
          <c:idx val="2"/>
          <c:order val="2"/>
          <c:tx>
            <c:strRef>
              <c:f>'[Copy of DOC-20240819-WA0002(1).xlsx]sheet 1'!$D$3:$D$4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1'!$D$5:$D$15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</c:numCache>
            </c:numRef>
          </c:val>
        </c:ser>
        <c:ser>
          <c:idx val="3"/>
          <c:order val="3"/>
          <c:tx>
            <c:strRef>
              <c:f>'[Copy of DOC-20240819-WA0002(1).xlsx]sheet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'[Copy of DOC-20240819-WA0002(1).xlsx]sheet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'[Copy of DOC-20240819-WA0002(1).xlsx]sheet 1'!$E$5:$E$15</c:f>
              <c:numCache>
                <c:formatCode>General</c:formatCode>
                <c:ptCount val="10"/>
                <c:pt idx="0">
                  <c:v>1</c:v>
                </c:pt>
                <c:pt idx="2">
                  <c:v>1</c:v>
                </c:pt>
                <c:pt idx="6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547136"/>
        <c:axId val="135606272"/>
      </c:barChart>
      <c:catAx>
        <c:axId val="135547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606272"/>
        <c:crosses val="autoZero"/>
        <c:auto val="1"/>
        <c:lblAlgn val="ctr"/>
        <c:lblOffset val="100"/>
        <c:noMultiLvlLbl val="0"/>
      </c:catAx>
      <c:valAx>
        <c:axId val="135606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54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112788310590505"/>
          <c:y val="0.17685650474595199"/>
          <c:w val="0.137060741456346"/>
          <c:h val="0.4835287548855389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3">
        <a:lumMod val="7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9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772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9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9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4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7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0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6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99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A7CA2-8F60-41F5-909C-C46395FF6EEE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558F-5E46-4FF4-A883-286D9403B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1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52400" y="2170430"/>
            <a:ext cx="8991600" cy="4078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2700">
              <a:lnSpc>
                <a:spcPct val="130000"/>
              </a:lnSpc>
            </a:pPr>
            <a:r>
              <a:rPr b="1" spc="-1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STUDENT</a:t>
            </a:r>
            <a:r>
              <a:rPr b="1" spc="-8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NAME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SWETHA M</a:t>
            </a:r>
            <a:endParaRPr b="1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2306955">
              <a:lnSpc>
                <a:spcPct val="130000"/>
              </a:lnSpc>
            </a:pPr>
            <a:endParaRPr lang="en-US" b="1" dirty="0" smtClean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 marR="2306955">
              <a:lnSpc>
                <a:spcPct val="130000"/>
              </a:lnSpc>
            </a:pPr>
            <a:r>
              <a:rPr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REGISTER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N</a:t>
            </a:r>
            <a:r>
              <a:rPr lang="en-US" b="1" spc="-1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312211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077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,</a:t>
            </a:r>
            <a:endParaRPr lang="en-US" b="1" spc="-10" dirty="0" smtClean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 marR="2306955">
              <a:lnSpc>
                <a:spcPct val="130000"/>
              </a:lnSpc>
            </a:pPr>
            <a:r>
              <a:rPr lang="en-US" b="1" spc="-1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asun</a:t>
            </a:r>
            <a:r>
              <a:rPr lang="en-US" b="1" spc="-1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m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14233122110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77</a:t>
            </a:r>
            <a:endParaRPr lang="en-US" b="1" spc="-10" dirty="0" smtClean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 marR="2306955">
              <a:lnSpc>
                <a:spcPct val="130000"/>
              </a:lnSpc>
            </a:pPr>
            <a:endParaRPr lang="en-US" b="1" spc="-55" dirty="0" smtClean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 marR="2306955">
              <a:lnSpc>
                <a:spcPct val="130000"/>
              </a:lnSpc>
            </a:pPr>
            <a:r>
              <a:rPr b="1" spc="-55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</a:t>
            </a:r>
            <a:r>
              <a:rPr lang="en-US" b="1" spc="-55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b="1" spc="-5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b="1" spc="-5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5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</a:t>
            </a:r>
            <a:r>
              <a:rPr b="1" spc="-4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C</a:t>
            </a:r>
            <a:r>
              <a:rPr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OMMERCE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\</a:t>
            </a:r>
          </a:p>
          <a:p>
            <a:pPr marL="12700" marR="2306955">
              <a:lnSpc>
                <a:spcPct val="130000"/>
              </a:lnSpc>
            </a:pPr>
            <a:r>
              <a:rPr lang="en-US" b="1" spc="-1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</a:t>
            </a:r>
            <a:r>
              <a:rPr lang="en-US" b="1" spc="-1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B.COM </a:t>
            </a:r>
            <a:r>
              <a:rPr lang="en-US" b="1" spc="-1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(GENERAL)                                                                            </a:t>
            </a:r>
            <a:endParaRPr b="1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30000"/>
              </a:lnSpc>
            </a:pPr>
            <a:endParaRPr lang="en-US" b="1" dirty="0" smtClean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>
              <a:lnSpc>
                <a:spcPct val="130000"/>
              </a:lnSpc>
            </a:pPr>
            <a:r>
              <a:rPr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</a:t>
            </a:r>
            <a:r>
              <a:rPr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  <a:r>
              <a:rPr lang="en-US"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DR.MGR</a:t>
            </a:r>
            <a:r>
              <a:rPr b="1" spc="-150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JANAKI</a:t>
            </a:r>
            <a:r>
              <a:rPr b="1" spc="-5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COLLEGE</a:t>
            </a:r>
            <a:r>
              <a:rPr b="1" spc="-3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2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OF</a:t>
            </a:r>
            <a:r>
              <a:rPr b="1" spc="-14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spc="-5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ARTS</a:t>
            </a:r>
            <a:r>
              <a:rPr b="1" spc="-140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b="1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AND</a:t>
            </a:r>
            <a:endParaRPr lang="en-US" b="1" dirty="0" smtClean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12700">
              <a:lnSpc>
                <a:spcPct val="130000"/>
              </a:lnSpc>
            </a:pPr>
            <a:r>
              <a:rPr lang="en-US" b="1" spc="-65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b="1" spc="-65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           </a:t>
            </a:r>
            <a:r>
              <a:rPr lang="en-US" b="1" spc="-65" dirty="0" smtClean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SCIENCE FOR WOMEN </a:t>
            </a:r>
            <a:endParaRPr b="1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>
              <a:lnSpc>
                <a:spcPct val="130000"/>
              </a:lnSpc>
            </a:pPr>
            <a:r>
              <a:rPr lang="en-US" b="1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                           </a:t>
            </a:r>
            <a:endParaRPr lang="en-US" b="1" spc="-50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152400" y="657860"/>
            <a:ext cx="670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lang="en-US" sz="3600" b="1" spc="-5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lang="en-US" sz="3600" b="1" spc="-7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lang="en-US" sz="3600" b="1" spc="-9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3600" b="1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lang="en-US" sz="3600" b="1" spc="-65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sz="3600" b="1" spc="-10" dirty="0" smtClean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</a:t>
            </a:r>
            <a:endParaRPr lang="en-US" sz="3600" b="1" dirty="0">
              <a:solidFill>
                <a:srgbClr val="C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716509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143000"/>
          </a:xfrm>
        </p:spPr>
        <p:txBody>
          <a:bodyPr/>
          <a:lstStyle/>
          <a:p>
            <a:r>
              <a:rPr b="1" spc="-10" dirty="0">
                <a:solidFill>
                  <a:srgbClr val="C00000"/>
                </a:solidFill>
                <a:sym typeface="+mn-ea"/>
              </a:rPr>
              <a:t>MODELLING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525966"/>
          </a:xfrm>
        </p:spPr>
        <p:txBody>
          <a:bodyPr>
            <a:noAutofit/>
          </a:bodyPr>
          <a:lstStyle/>
          <a:p>
            <a:pPr marL="0" marR="193040" indent="0" algn="just">
              <a:lnSpc>
                <a:spcPct val="152000"/>
              </a:lnSpc>
              <a:spcBef>
                <a:spcPts val="95"/>
              </a:spcBef>
              <a:buNone/>
            </a:pPr>
            <a:r>
              <a:rPr sz="1800" b="1" spc="-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b="1" spc="-1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COLLECTION:</a:t>
            </a:r>
            <a:r>
              <a:rPr sz="1800" b="1" spc="3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KAGGLE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SOURCE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WHICH</a:t>
            </a:r>
            <a:r>
              <a:rPr sz="18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USED</a:t>
            </a:r>
            <a:r>
              <a:rPr sz="1800" spc="-1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18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</a:t>
            </a:r>
          </a:p>
          <a:p>
            <a:pPr marL="0" marR="193040" indent="0" algn="just">
              <a:lnSpc>
                <a:spcPct val="152000"/>
              </a:lnSpc>
              <a:spcBef>
                <a:spcPts val="95"/>
              </a:spcBef>
              <a:buNone/>
            </a:pP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DATA.ALMOST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26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FEATURE 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COLLECTED</a:t>
            </a:r>
            <a:r>
              <a:rPr sz="1800" spc="-1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9</a:t>
            </a:r>
            <a:r>
              <a:rPr sz="1800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FEATURES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USED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EXCEL.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just">
              <a:lnSpc>
                <a:spcPct val="100000"/>
              </a:lnSpc>
              <a:spcBef>
                <a:spcPts val="795"/>
              </a:spcBef>
              <a:buNone/>
            </a:pP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SOME</a:t>
            </a:r>
            <a:r>
              <a:rPr sz="18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ID,FIRST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NAME,CREDIT</a:t>
            </a:r>
            <a:r>
              <a:rPr sz="18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RATING.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just">
              <a:lnSpc>
                <a:spcPct val="100000"/>
              </a:lnSpc>
              <a:spcBef>
                <a:spcPts val="875"/>
              </a:spcBef>
              <a:buNone/>
            </a:pPr>
            <a:r>
              <a:rPr sz="1800" b="1" spc="-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b="1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CLEANING:</a:t>
            </a:r>
            <a:r>
              <a:rPr sz="18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COLLECTED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7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18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CLEANED</a:t>
            </a:r>
            <a:r>
              <a:rPr sz="18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FILTERED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FORMATTING</a:t>
            </a:r>
            <a:r>
              <a:rPr sz="1800" spc="-9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lang="en-US"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FILTER 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just">
              <a:lnSpc>
                <a:spcPct val="100000"/>
              </a:lnSpc>
              <a:spcBef>
                <a:spcPts val="795"/>
              </a:spcBef>
              <a:buNone/>
            </a:pPr>
            <a:r>
              <a:rPr sz="18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TECHNIQUES: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sz="18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800" b="1" spc="-8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b="1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1800"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1800" spc="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CELLS</a:t>
            </a:r>
            <a:r>
              <a:rPr sz="1800" spc="-7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FOUND</a:t>
            </a:r>
            <a:r>
              <a:rPr sz="1800"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1800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HIGHLIGHTED.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just">
              <a:lnSpc>
                <a:spcPct val="100000"/>
              </a:lnSpc>
              <a:spcBef>
                <a:spcPts val="800"/>
              </a:spcBef>
              <a:tabLst>
                <a:tab pos="298450" algn="l"/>
              </a:tabLst>
            </a:pPr>
            <a:r>
              <a:rPr sz="1800" b="1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sz="1800" b="1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1800" spc="-1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1800" spc="-4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FILTER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z="1800" spc="-1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VALUES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REMOVED.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just">
              <a:lnSpc>
                <a:spcPct val="100000"/>
              </a:lnSpc>
              <a:spcBef>
                <a:spcPts val="875"/>
              </a:spcBef>
              <a:buNone/>
            </a:pPr>
            <a:r>
              <a:rPr sz="1800"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RESULTS:</a:t>
            </a:r>
            <a:r>
              <a:rPr sz="1800" b="1" spc="3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RESULT</a:t>
            </a:r>
            <a:r>
              <a:rPr sz="1800" spc="-9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 </a:t>
            </a:r>
            <a:r>
              <a:rPr sz="18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CALCULATED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18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BASIS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1800" spc="-9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18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8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endParaRPr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just"/>
            <a:endParaRPr lang="en-US" sz="18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1732142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MODELLING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37356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870"/>
              </a:spcBef>
              <a:buNone/>
            </a:pPr>
            <a:r>
              <a:rPr lang="en-US" sz="24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</a:t>
            </a:r>
            <a:r>
              <a:rPr sz="24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IVOT</a:t>
            </a:r>
            <a:r>
              <a:rPr sz="2400" b="1" spc="-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b="1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z="24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TABLE</a:t>
            </a:r>
            <a:r>
              <a:rPr sz="24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24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DONE</a:t>
            </a:r>
            <a:r>
              <a:rPr sz="24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2400" spc="-1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FOLLOWING:-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00"/>
              </a:spcBef>
              <a:tabLst>
                <a:tab pos="298450" algn="l"/>
              </a:tabLst>
            </a:pPr>
            <a:r>
              <a:rPr sz="2400" b="1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GENDER</a:t>
            </a:r>
            <a:r>
              <a:rPr sz="2400"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CODE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sz="24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COLUMNS: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400" spc="6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LEVEL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795"/>
              </a:spcBef>
              <a:tabLst>
                <a:tab pos="298450" algn="l"/>
              </a:tabLst>
            </a:pPr>
            <a:r>
              <a:rPr sz="2400"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ROWS: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400" spc="-7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UNIT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875"/>
              </a:spcBef>
              <a:tabLst>
                <a:tab pos="298450" algn="l"/>
              </a:tabLst>
            </a:pPr>
            <a:r>
              <a:rPr sz="2400" b="1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VALUES: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COUNT</a:t>
            </a:r>
            <a:r>
              <a:rPr sz="24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24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FIRST</a:t>
            </a:r>
            <a:r>
              <a:rPr sz="2400"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NAMES.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875"/>
              </a:spcBef>
              <a:buNone/>
            </a:pPr>
            <a:r>
              <a:rPr sz="2400"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CHART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:THE</a:t>
            </a:r>
            <a:r>
              <a:rPr sz="2400"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CHART</a:t>
            </a:r>
            <a:r>
              <a:rPr sz="24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CHOOSEN</a:t>
            </a:r>
            <a:r>
              <a:rPr sz="2400" spc="-4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4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ABOVE</a:t>
            </a:r>
            <a:r>
              <a:rPr sz="24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7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z="2400" spc="-1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IS</a:t>
            </a:r>
            <a:r>
              <a:rPr sz="2400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BAR</a:t>
            </a:r>
            <a:r>
              <a:rPr sz="24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GRAPH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lnSpc>
                <a:spcPct val="100000"/>
              </a:lnSpc>
              <a:spcBef>
                <a:spcPts val="795"/>
              </a:spcBef>
              <a:buNone/>
            </a:pP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z="2400" spc="-10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z="24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TREND</a:t>
            </a:r>
            <a:r>
              <a:rPr sz="24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LINE</a:t>
            </a:r>
            <a:r>
              <a:rPr sz="2400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,THE</a:t>
            </a:r>
            <a:r>
              <a:rPr sz="2400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LINEAR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2400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z="2400"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AT</a:t>
            </a:r>
            <a:r>
              <a:rPr sz="2400"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VERY</a:t>
            </a:r>
            <a:r>
              <a:rPr sz="2400" spc="-10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HIGH</a:t>
            </a:r>
            <a:r>
              <a:rPr sz="24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r>
              <a:rPr sz="2400"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EXPONENTIAL</a:t>
            </a:r>
            <a:r>
              <a:rPr sz="2400" spc="-9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WAS</a:t>
            </a:r>
            <a:r>
              <a:rPr sz="2400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z="2400"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UP</a:t>
            </a:r>
            <a:r>
              <a:rPr sz="2400" spc="-16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AT</a:t>
            </a:r>
            <a:r>
              <a:rPr sz="2400" spc="-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LOW</a:t>
            </a:r>
            <a:r>
              <a:rPr sz="2400"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VALUE.</a:t>
            </a:r>
            <a:endParaRPr sz="2400"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sz="24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43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-604434" y="465138"/>
            <a:ext cx="9903417" cy="1046782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RESULT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905000"/>
            <a:ext cx="8229600" cy="414496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10" name="Chart 1"/>
          <p:cNvGraphicFramePr/>
          <p:nvPr>
            <p:extLst>
              <p:ext uri="{D42A27DB-BD31-4B8C-83A1-F6EECF244321}">
                <p14:modId xmlns:p14="http://schemas.microsoft.com/office/powerpoint/2010/main" val="3052214862"/>
              </p:ext>
            </p:extLst>
          </p:nvPr>
        </p:nvGraphicFramePr>
        <p:xfrm>
          <a:off x="609600" y="1828800"/>
          <a:ext cx="8229600" cy="4427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655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86800" cy="1143000"/>
          </a:xfrm>
        </p:spPr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CONCLUSION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600203"/>
            <a:ext cx="8686800" cy="4525963"/>
          </a:xfrm>
        </p:spPr>
        <p:txBody>
          <a:bodyPr>
            <a:normAutofit fontScale="70000" lnSpcReduction="20000"/>
          </a:bodyPr>
          <a:lstStyle/>
          <a:p>
            <a:pPr marL="0" marR="5080" indent="457200" algn="just">
              <a:lnSpc>
                <a:spcPct val="150000"/>
              </a:lnSpc>
              <a:spcBef>
                <a:spcPts val="135"/>
              </a:spcBef>
              <a:buNone/>
            </a:pP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conclusion,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16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has</a:t>
            </a:r>
            <a:r>
              <a:rPr spc="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provided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valuable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insights</a:t>
            </a:r>
            <a:r>
              <a:rPr spc="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into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strengths,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weaknesses,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opportunities,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threats</a:t>
            </a:r>
            <a:r>
              <a:rPr spc="1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within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our</a:t>
            </a:r>
            <a:r>
              <a:rPr spc="-6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organization.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analyzing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4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4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data,</a:t>
            </a:r>
            <a:r>
              <a:rPr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</a:t>
            </a:r>
            <a:r>
              <a:rPr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have</a:t>
            </a:r>
            <a:r>
              <a:rPr spc="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identified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areas</a:t>
            </a:r>
            <a:r>
              <a:rPr spc="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improvement,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optimized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metrics,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developed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targeted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development</a:t>
            </a:r>
            <a:r>
              <a:rPr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programs.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-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empower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make</a:t>
            </a:r>
            <a:r>
              <a:rPr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decisions,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pc="-4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productivity,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</a:t>
            </a:r>
            <a:r>
              <a:rPr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growth.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Ultimately,</a:t>
            </a:r>
            <a:r>
              <a:rPr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has</a:t>
            </a:r>
            <a:r>
              <a:rPr spc="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pc="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new</a:t>
            </a:r>
            <a:r>
              <a:rPr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standard</a:t>
            </a:r>
            <a:r>
              <a:rPr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management,</a:t>
            </a:r>
            <a:r>
              <a:rPr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positioning</a:t>
            </a:r>
            <a:r>
              <a:rPr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organization</a:t>
            </a:r>
            <a:r>
              <a:rPr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pc="-3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continued</a:t>
            </a:r>
            <a:r>
              <a:rPr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excellence </a:t>
            </a:r>
            <a:r>
              <a:rPr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competitiveness</a:t>
            </a:r>
            <a:r>
              <a:rPr spc="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</a:t>
            </a:r>
            <a:r>
              <a:rPr spc="-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-4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industry</a:t>
            </a:r>
            <a:r>
              <a:rPr lang="en-US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331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0" y="2130428"/>
            <a:ext cx="91440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lang="en-US" b="1" spc="-105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 spc="-2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lang="en-US" b="1" spc="-295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 spc="-1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lang="en-US" b="1" spc="-4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lang="en-US" b="1" spc="-1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EXCEL</a:t>
            </a:r>
            <a:endParaRPr lang="en-US" altLang="zh-CN" b="1" spc="-10" dirty="0">
              <a:solidFill>
                <a:schemeClr val="bg2">
                  <a:lumMod val="50000"/>
                </a:schemeClr>
              </a:solidFill>
              <a:latin typeface="Times New Roman" panose="02020603050405020304"/>
              <a:cs typeface="Times New Roman" panose="02020603050405020304"/>
              <a:sym typeface="+mn-ea"/>
            </a:endParaRPr>
          </a:p>
        </p:txBody>
      </p:sp>
      <p:sp>
        <p:nvSpPr>
          <p:cNvPr id="5" name="副标题 6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" y="1085850"/>
            <a:ext cx="9144000" cy="629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4000" b="1" dirty="0" smtClean="0"/>
              <a:t>PROJECT TITLE 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316681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600200" y="304800"/>
            <a:ext cx="109728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125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z="3200" spc="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Overview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Problem</a:t>
            </a:r>
            <a:r>
              <a:rPr sz="3200" spc="1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Statement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5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End</a:t>
            </a:r>
            <a:r>
              <a:rPr sz="3200" spc="1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Users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Our</a:t>
            </a:r>
            <a:r>
              <a:rPr sz="3200" spc="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Solution</a:t>
            </a:r>
            <a:r>
              <a:rPr sz="3200" spc="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3200" spc="1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Proposition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9400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Dataset</a:t>
            </a:r>
            <a:r>
              <a:rPr sz="3200" spc="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Description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Modelling</a:t>
            </a:r>
            <a:r>
              <a:rPr sz="32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Approach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80"/>
              </a:spcBef>
              <a:tabLst>
                <a:tab pos="278765" algn="l"/>
              </a:tabLst>
            </a:pP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Results</a:t>
            </a:r>
            <a:r>
              <a:rPr sz="3200" spc="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3200" spc="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Discussion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algn="l">
              <a:lnSpc>
                <a:spcPct val="100000"/>
              </a:lnSpc>
              <a:spcBef>
                <a:spcPts val="5"/>
              </a:spcBef>
              <a:tabLst>
                <a:tab pos="278765" algn="l"/>
              </a:tabLst>
            </a:pPr>
            <a:r>
              <a:rPr sz="32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Conclusion</a:t>
            </a:r>
            <a:endParaRPr sz="320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 algn="l">
              <a:buNone/>
            </a:pPr>
            <a:endParaRPr lang="en-US" sz="320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3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293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-1066800" y="228600"/>
            <a:ext cx="10972800" cy="1143000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763000" cy="4221166"/>
          </a:xfrm>
        </p:spPr>
        <p:txBody>
          <a:bodyPr>
            <a:normAutofit fontScale="60000" lnSpcReduction="20000"/>
          </a:bodyPr>
          <a:lstStyle/>
          <a:p>
            <a:pPr marR="5080">
              <a:lnSpc>
                <a:spcPct val="150000"/>
              </a:lnSpc>
              <a:spcBef>
                <a:spcPts val="9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IDENTIFYING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STRENGTHS</a:t>
            </a:r>
            <a:r>
              <a:rPr sz="2665" b="1" spc="-1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1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WEAKNESSES: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Understand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individual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skills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areas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improvement.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SETTING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GOALS</a:t>
            </a:r>
            <a:r>
              <a:rPr sz="2665" b="1" spc="-1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EXPECTATIONS: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Establish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clear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objectives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targets.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EVALUATING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JOB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FIT: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Determine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if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</a:t>
            </a:r>
            <a:r>
              <a:rPr sz="2665" b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are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suited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their</a:t>
            </a:r>
            <a:r>
              <a:rPr sz="2665" b="1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roles.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DEVELOPMENT</a:t>
            </a:r>
            <a:r>
              <a:rPr sz="2665" b="1" spc="-204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GROWTH: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Create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opportunities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advancement.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IMPROVEMENT:</a:t>
            </a:r>
            <a:r>
              <a:rPr sz="2665" b="1" spc="-1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Address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underperformance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provide</a:t>
            </a:r>
            <a:r>
              <a:rPr sz="2665" b="1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support.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FAIR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COMPENSATION</a:t>
            </a:r>
            <a:r>
              <a:rPr sz="2665" b="1" spc="-1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REWARDS: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Base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salary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benefits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on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419100" algn="l"/>
              </a:tabLst>
            </a:pP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SUCCESSION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PLANNING:</a:t>
            </a:r>
            <a:r>
              <a:rPr sz="2665" b="1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future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leaders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key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players.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tabLst>
                <a:tab pos="355600" algn="l"/>
              </a:tabLst>
            </a:pP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ENHANCING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2665" b="1" spc="-10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ENGAGEMENT: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Recognize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contributions.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713740">
              <a:lnSpc>
                <a:spcPct val="149000"/>
              </a:lnSpc>
              <a:spcBef>
                <a:spcPts val="35"/>
              </a:spcBef>
              <a:tabLst>
                <a:tab pos="355600" algn="l"/>
              </a:tabLst>
            </a:pP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STRATEGIC</a:t>
            </a:r>
            <a:r>
              <a:rPr sz="2665" b="1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DECISION-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MAKING: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Inform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decisions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z="2665" b="1"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insights. REGULAR</a:t>
            </a:r>
            <a:r>
              <a:rPr sz="2665" b="1" spc="-114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HELPS</a:t>
            </a:r>
            <a:r>
              <a:rPr sz="2665" b="1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</a:t>
            </a:r>
            <a:r>
              <a:rPr sz="2665" b="1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GROW,</a:t>
            </a:r>
            <a:r>
              <a:rPr sz="2665" b="1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IMPROVES</a:t>
            </a:r>
            <a:r>
              <a:rPr sz="2665" b="1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ORGANIZATIONAL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EFFICIENCY,</a:t>
            </a:r>
            <a:r>
              <a:rPr sz="2665" b="1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665" b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DRIVES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665" b="1" spc="-8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665" b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SUCCESS.</a:t>
            </a:r>
            <a:endParaRPr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sz="2665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194511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4906966"/>
          </a:xfrm>
        </p:spPr>
        <p:txBody>
          <a:bodyPr>
            <a:noAutofit/>
          </a:bodyPr>
          <a:lstStyle/>
          <a:p>
            <a:pPr marL="0" indent="457200" algn="just">
              <a:buNone/>
            </a:pP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2400" spc="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400" spc="-1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aims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z="2400" spc="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insights.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collect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relevant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data,</a:t>
            </a:r>
            <a:r>
              <a:rPr sz="2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establish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clear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metrics,</a:t>
            </a:r>
            <a:r>
              <a:rPr sz="2400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conduct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statistical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analysis,</a:t>
            </a:r>
            <a:r>
              <a:rPr sz="2400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present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findings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recommendations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stakeholders.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scope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includes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identifying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strengths,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weaknesses, opportunities,</a:t>
            </a:r>
            <a:r>
              <a:rPr sz="2400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threats,</a:t>
            </a:r>
            <a:r>
              <a:rPr sz="2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implementing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actions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address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400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gaps,</a:t>
            </a:r>
            <a:r>
              <a:rPr sz="2400" spc="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develop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programs,</a:t>
            </a:r>
            <a:r>
              <a:rPr sz="2400"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</a:t>
            </a:r>
            <a:r>
              <a:rPr sz="2400" spc="-8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engagement.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deliver</a:t>
            </a:r>
            <a:r>
              <a:rPr sz="2400" spc="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comprehensive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analysis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report,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actionable</a:t>
            </a:r>
            <a:r>
              <a:rPr sz="2400" spc="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recommendations,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customized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training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plans,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enhanced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z="2400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evaluation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framework.</a:t>
            </a:r>
            <a:r>
              <a:rPr sz="2400" spc="-1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With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 timeline</a:t>
            </a:r>
            <a:r>
              <a:rPr sz="2400" spc="-7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of</a:t>
            </a:r>
            <a:r>
              <a:rPr sz="2400" spc="-7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[insert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timeline],</a:t>
            </a:r>
            <a:r>
              <a:rPr sz="2400"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project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involve HR,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management,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department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heads,</a:t>
            </a:r>
            <a:r>
              <a:rPr sz="2400" spc="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employees,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will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benefit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z="2400" spc="-6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organization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through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data-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driven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decision-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making,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improved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engagement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productivity,</a:t>
            </a:r>
            <a:r>
              <a:rPr sz="2400" spc="-3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increased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efficiency</a:t>
            </a:r>
            <a:r>
              <a:rPr sz="2400" spc="-1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z="2400" spc="-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success.</a:t>
            </a:r>
            <a:endParaRPr sz="24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930139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12838"/>
          </a:xfrm>
        </p:spPr>
        <p:txBody>
          <a:bodyPr/>
          <a:lstStyle/>
          <a:p>
            <a:r>
              <a:rPr b="1" spc="-10" dirty="0">
                <a:solidFill>
                  <a:srgbClr val="C00000"/>
                </a:solidFill>
                <a:sym typeface="+mn-ea"/>
              </a:rPr>
              <a:t>WHO</a:t>
            </a:r>
            <a:r>
              <a:rPr b="1" spc="-235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ARE</a:t>
            </a:r>
            <a:r>
              <a:rPr b="1" spc="-85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THE</a:t>
            </a:r>
            <a:r>
              <a:rPr b="1" spc="-65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END</a:t>
            </a:r>
            <a:r>
              <a:rPr b="1" spc="-70" dirty="0">
                <a:solidFill>
                  <a:srgbClr val="C00000"/>
                </a:solidFill>
                <a:sym typeface="+mn-ea"/>
              </a:rPr>
              <a:t> </a:t>
            </a:r>
            <a:r>
              <a:rPr b="1" spc="-10" dirty="0">
                <a:solidFill>
                  <a:srgbClr val="C00000"/>
                </a:solidFill>
                <a:sym typeface="+mn-ea"/>
              </a:rPr>
              <a:t>USERS?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4419600" cy="4525963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Bef>
                <a:spcPts val="1960"/>
              </a:spcBef>
              <a:buFont typeface="Wingdings" pitchFamily="2" charset="2"/>
              <a:buChar char="Ø"/>
              <a:tabLst>
                <a:tab pos="469265" algn="l"/>
              </a:tabLst>
            </a:pPr>
            <a:r>
              <a:rPr sz="3200" spc="-1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EMPLOYER</a:t>
            </a:r>
            <a:endParaRPr sz="3200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4350" indent="-514350">
              <a:lnSpc>
                <a:spcPct val="100000"/>
              </a:lnSpc>
              <a:spcBef>
                <a:spcPts val="1870"/>
              </a:spcBef>
              <a:buFont typeface="Wingdings" pitchFamily="2" charset="2"/>
              <a:buChar char="Ø"/>
              <a:tabLst>
                <a:tab pos="469265" algn="l"/>
              </a:tabLst>
            </a:pPr>
            <a:r>
              <a:rPr sz="3200" spc="-1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endParaRPr sz="3200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4350" indent="-514350">
              <a:lnSpc>
                <a:spcPct val="100000"/>
              </a:lnSpc>
              <a:spcBef>
                <a:spcPts val="1940"/>
              </a:spcBef>
              <a:buFont typeface="Wingdings" pitchFamily="2" charset="2"/>
              <a:buChar char="Ø"/>
              <a:tabLst>
                <a:tab pos="469265" algn="l"/>
              </a:tabLst>
            </a:pPr>
            <a:r>
              <a:rPr sz="3200" spc="-25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ORGANISATION</a:t>
            </a:r>
            <a:endParaRPr sz="3200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4350" indent="-514350">
              <a:lnSpc>
                <a:spcPct val="100000"/>
              </a:lnSpc>
              <a:spcBef>
                <a:spcPts val="1945"/>
              </a:spcBef>
              <a:buFont typeface="Wingdings" pitchFamily="2" charset="2"/>
              <a:buChar char="Ø"/>
              <a:tabLst>
                <a:tab pos="469900" algn="l"/>
              </a:tabLst>
            </a:pPr>
            <a:r>
              <a:rPr sz="320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IT</a:t>
            </a:r>
            <a:r>
              <a:rPr sz="3200" spc="-75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1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SECTORS</a:t>
            </a:r>
            <a:endParaRPr sz="3200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4350" indent="-514350">
              <a:lnSpc>
                <a:spcPct val="100000"/>
              </a:lnSpc>
              <a:spcBef>
                <a:spcPts val="1945"/>
              </a:spcBef>
              <a:buFont typeface="Wingdings" pitchFamily="2" charset="2"/>
              <a:buChar char="Ø"/>
              <a:tabLst>
                <a:tab pos="469265" algn="l"/>
              </a:tabLst>
            </a:pPr>
            <a:r>
              <a:rPr sz="320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z="3200" spc="-6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3200" spc="-2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FIRM</a:t>
            </a:r>
            <a:endParaRPr sz="3200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4350" indent="-514350">
              <a:lnSpc>
                <a:spcPct val="100000"/>
              </a:lnSpc>
              <a:spcBef>
                <a:spcPts val="1940"/>
              </a:spcBef>
              <a:buFont typeface="Wingdings" pitchFamily="2" charset="2"/>
              <a:buChar char="Ø"/>
              <a:tabLst>
                <a:tab pos="469265" algn="l"/>
              </a:tabLst>
            </a:pPr>
            <a:r>
              <a:rPr sz="3200" spc="-10" dirty="0">
                <a:solidFill>
                  <a:srgbClr val="7030A0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COMPANY</a:t>
            </a:r>
            <a:endParaRPr sz="3200" dirty="0">
              <a:solidFill>
                <a:srgbClr val="7030A0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66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C00000"/>
                </a:solidFill>
                <a:sym typeface="+mn-ea"/>
              </a:rPr>
              <a:t>OUR</a:t>
            </a:r>
            <a:r>
              <a:rPr b="1" spc="-95" dirty="0">
                <a:solidFill>
                  <a:srgbClr val="C00000"/>
                </a:solidFill>
                <a:sym typeface="+mn-ea"/>
              </a:rPr>
              <a:t> </a:t>
            </a:r>
            <a:r>
              <a:rPr b="1" spc="-10" dirty="0">
                <a:solidFill>
                  <a:srgbClr val="C00000"/>
                </a:solidFill>
                <a:sym typeface="+mn-ea"/>
              </a:rPr>
              <a:t>SOLUTION</a:t>
            </a:r>
            <a:r>
              <a:rPr b="1" spc="-350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AND</a:t>
            </a:r>
            <a:r>
              <a:rPr b="1" spc="-25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ITS</a:t>
            </a:r>
            <a:r>
              <a:rPr b="1" spc="-5" dirty="0">
                <a:solidFill>
                  <a:srgbClr val="C00000"/>
                </a:solidFill>
                <a:sym typeface="+mn-ea"/>
              </a:rPr>
              <a:t> </a:t>
            </a:r>
            <a:r>
              <a:rPr b="1" spc="-25" dirty="0">
                <a:solidFill>
                  <a:srgbClr val="C00000"/>
                </a:solidFill>
                <a:sym typeface="+mn-ea"/>
              </a:rPr>
              <a:t>VALUE</a:t>
            </a:r>
            <a:r>
              <a:rPr b="1" spc="-120" dirty="0">
                <a:solidFill>
                  <a:srgbClr val="C00000"/>
                </a:solidFill>
                <a:sym typeface="+mn-ea"/>
              </a:rPr>
              <a:t> </a:t>
            </a:r>
            <a:r>
              <a:rPr b="1" spc="-10" dirty="0">
                <a:solidFill>
                  <a:srgbClr val="C00000"/>
                </a:solidFill>
                <a:sym typeface="+mn-ea"/>
              </a:rPr>
              <a:t>PROPOSITION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8991600" cy="5334000"/>
          </a:xfrm>
        </p:spPr>
        <p:txBody>
          <a:bodyPr>
            <a:noAutofit/>
          </a:bodyPr>
          <a:lstStyle/>
          <a:p>
            <a:pPr marL="457200" marR="25400" indent="-400050" algn="just">
              <a:lnSpc>
                <a:spcPct val="150000"/>
              </a:lnSpc>
              <a:spcBef>
                <a:spcPts val="95"/>
              </a:spcBef>
              <a:buFont typeface="Wingdings" pitchFamily="2" charset="2"/>
              <a:buChar char="Ø"/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900" b="1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5" dirty="0" smtClean="0">
                <a:latin typeface="Times New Roman" panose="02020603050405020304"/>
                <a:cs typeface="Times New Roman" panose="02020603050405020304"/>
                <a:sym typeface="+mn-ea"/>
              </a:rPr>
              <a:t>FORMATTING</a:t>
            </a:r>
            <a:r>
              <a:rPr lang="en-US" sz="1900" b="1" spc="-2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5" dirty="0" smtClean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z="1900" spc="-25" dirty="0">
                <a:sym typeface="+mn-ea"/>
              </a:rPr>
              <a:t>IT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3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FIND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OUT</a:t>
            </a:r>
            <a:r>
              <a:rPr sz="1900" spc="-8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dirty="0">
                <a:sym typeface="+mn-ea"/>
              </a:rPr>
              <a:t>BLANK</a:t>
            </a:r>
            <a:r>
              <a:rPr sz="1900" spc="-1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VALUES.</a:t>
            </a:r>
            <a:endParaRPr sz="1900" spc="-10" dirty="0"/>
          </a:p>
          <a:p>
            <a:pPr marL="457200" marR="5080" indent="-400050" algn="just">
              <a:lnSpc>
                <a:spcPct val="150000"/>
              </a:lnSpc>
              <a:buFont typeface="Wingdings" pitchFamily="2" charset="2"/>
              <a:buChar char="Ø"/>
            </a:pPr>
            <a:r>
              <a:rPr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FILTERING</a:t>
            </a:r>
            <a:r>
              <a:rPr lang="en-US"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z="1900" b="1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IT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FILTER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OUT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BLANK</a:t>
            </a:r>
            <a:r>
              <a:rPr sz="1900" spc="-4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 </a:t>
            </a:r>
            <a:r>
              <a:rPr sz="1900" dirty="0">
                <a:sym typeface="+mn-ea"/>
              </a:rPr>
              <a:t>FROM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DATA.</a:t>
            </a:r>
            <a:endParaRPr sz="1900" spc="-20" dirty="0"/>
          </a:p>
          <a:p>
            <a:pPr marL="457200" marR="98425" indent="-400050" algn="just">
              <a:lnSpc>
                <a:spcPct val="150000"/>
              </a:lnSpc>
              <a:buFont typeface="Wingdings" pitchFamily="2" charset="2"/>
              <a:buChar char="Ø"/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z="1900" b="1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TABLE</a:t>
            </a:r>
            <a:r>
              <a:rPr lang="en-US"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z="1900" b="1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spc="-10" dirty="0">
                <a:sym typeface="+mn-ea"/>
              </a:rPr>
              <a:t>PIVOT</a:t>
            </a:r>
            <a:r>
              <a:rPr sz="1900" spc="-114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80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14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5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SUMMARIZES, ORGNAIZES</a:t>
            </a:r>
            <a:r>
              <a:rPr sz="1900" spc="-13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AND</a:t>
            </a:r>
            <a:r>
              <a:rPr sz="1900" spc="-9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ANALYZES</a:t>
            </a:r>
            <a:r>
              <a:rPr sz="1900" spc="-5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15" dirty="0">
                <a:sym typeface="+mn-ea"/>
              </a:rPr>
              <a:t> </a:t>
            </a:r>
            <a:r>
              <a:rPr sz="1900" spc="-105" dirty="0">
                <a:sym typeface="+mn-ea"/>
              </a:rPr>
              <a:t>DATA</a:t>
            </a:r>
            <a:r>
              <a:rPr sz="1900" spc="-9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160" dirty="0"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16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TABLE. </a:t>
            </a:r>
            <a:r>
              <a:rPr sz="1900" b="1" spc="-45" dirty="0">
                <a:latin typeface="Times New Roman" panose="02020603050405020304"/>
                <a:cs typeface="Times New Roman" panose="02020603050405020304"/>
                <a:sym typeface="+mn-ea"/>
              </a:rPr>
              <a:t>CHART:</a:t>
            </a:r>
            <a:r>
              <a:rPr sz="1900" b="1" spc="-15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95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CHART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spc="-40" dirty="0">
                <a:sym typeface="+mn-ea"/>
              </a:rPr>
              <a:t>VISUALLY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REPRESENT</a:t>
            </a:r>
            <a:r>
              <a:rPr sz="1900" spc="-9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spc="-110" dirty="0">
                <a:sym typeface="+mn-ea"/>
              </a:rPr>
              <a:t>DATA</a:t>
            </a:r>
            <a:r>
              <a:rPr sz="1900" spc="-24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HELP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US</a:t>
            </a:r>
            <a:r>
              <a:rPr sz="1900" spc="2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SEE</a:t>
            </a:r>
            <a:r>
              <a:rPr sz="1900" spc="-20" dirty="0">
                <a:sym typeface="+mn-ea"/>
              </a:rPr>
              <a:t> </a:t>
            </a:r>
            <a:r>
              <a:rPr sz="1900" spc="-70" dirty="0">
                <a:sym typeface="+mn-ea"/>
              </a:rPr>
              <a:t>PATTERNS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TRENDS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2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OUR </a:t>
            </a:r>
            <a:r>
              <a:rPr sz="1900" spc="-10" dirty="0">
                <a:sym typeface="+mn-ea"/>
              </a:rPr>
              <a:t>DATA.</a:t>
            </a:r>
            <a:endParaRPr sz="1900" spc="-10" dirty="0"/>
          </a:p>
          <a:p>
            <a:pPr marL="457200" marR="25400" indent="-400050" algn="just">
              <a:lnSpc>
                <a:spcPct val="150000"/>
              </a:lnSpc>
              <a:spcBef>
                <a:spcPts val="95"/>
              </a:spcBef>
              <a:buFont typeface="Wingdings" pitchFamily="2" charset="2"/>
              <a:buChar char="Ø"/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sz="1900" b="1" spc="-1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5" dirty="0">
                <a:latin typeface="Times New Roman" panose="02020603050405020304"/>
                <a:cs typeface="Times New Roman" panose="02020603050405020304"/>
                <a:sym typeface="+mn-ea"/>
              </a:rPr>
              <a:t>FORMATTING:</a:t>
            </a:r>
            <a:r>
              <a:rPr sz="1900" spc="-25" dirty="0">
                <a:sym typeface="+mn-ea"/>
              </a:rPr>
              <a:t>IT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3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FIND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OUT</a:t>
            </a:r>
            <a:r>
              <a:rPr sz="1900" spc="-8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dirty="0">
                <a:sym typeface="+mn-ea"/>
              </a:rPr>
              <a:t>BLANK</a:t>
            </a:r>
            <a:r>
              <a:rPr sz="1900" spc="-1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VALUES.</a:t>
            </a:r>
            <a:endParaRPr sz="1900" spc="-10" dirty="0"/>
          </a:p>
          <a:p>
            <a:pPr marL="457200" marR="5080" indent="-400050" algn="just">
              <a:lnSpc>
                <a:spcPct val="150000"/>
              </a:lnSpc>
              <a:buFont typeface="Wingdings" pitchFamily="2" charset="2"/>
              <a:buChar char="Ø"/>
            </a:pPr>
            <a:r>
              <a:rPr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FILTERING</a:t>
            </a:r>
            <a:r>
              <a:rPr lang="en-US"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 smtClean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z="1900" b="1" spc="-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IT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FILTER</a:t>
            </a:r>
            <a:r>
              <a:rPr sz="1900" spc="-75" dirty="0">
                <a:sym typeface="+mn-ea"/>
              </a:rPr>
              <a:t> </a:t>
            </a:r>
            <a:r>
              <a:rPr sz="1900" dirty="0">
                <a:sym typeface="+mn-ea"/>
              </a:rPr>
              <a:t>OUT</a:t>
            </a:r>
            <a:r>
              <a:rPr sz="1900" spc="-11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35" dirty="0">
                <a:sym typeface="+mn-ea"/>
              </a:rPr>
              <a:t> </a:t>
            </a:r>
            <a:r>
              <a:rPr sz="1900" dirty="0">
                <a:sym typeface="+mn-ea"/>
              </a:rPr>
              <a:t>BLANK</a:t>
            </a:r>
            <a:r>
              <a:rPr sz="1900" spc="-4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VALUES </a:t>
            </a:r>
            <a:r>
              <a:rPr sz="1900" dirty="0">
                <a:sym typeface="+mn-ea"/>
              </a:rPr>
              <a:t>FROM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5" dirty="0">
                <a:sym typeface="+mn-ea"/>
              </a:rPr>
              <a:t> </a:t>
            </a:r>
            <a:r>
              <a:rPr sz="1900" spc="-20" dirty="0">
                <a:sym typeface="+mn-ea"/>
              </a:rPr>
              <a:t>DATA.</a:t>
            </a:r>
            <a:endParaRPr sz="1900" spc="-20" dirty="0"/>
          </a:p>
          <a:p>
            <a:pPr marL="457200" marR="98425" indent="-400050" algn="just">
              <a:lnSpc>
                <a:spcPct val="150000"/>
              </a:lnSpc>
              <a:buFont typeface="Wingdings" pitchFamily="2" charset="2"/>
              <a:buChar char="Ø"/>
            </a:pPr>
            <a:r>
              <a:rPr sz="1900" b="1" spc="-10" dirty="0">
                <a:latin typeface="Times New Roman" panose="02020603050405020304"/>
                <a:cs typeface="Times New Roman" panose="02020603050405020304"/>
                <a:sym typeface="+mn-ea"/>
              </a:rPr>
              <a:t>PIVOT</a:t>
            </a:r>
            <a:r>
              <a:rPr sz="1900" b="1"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20" dirty="0">
                <a:latin typeface="Times New Roman" panose="02020603050405020304"/>
                <a:cs typeface="Times New Roman" panose="02020603050405020304"/>
                <a:sym typeface="+mn-ea"/>
              </a:rPr>
              <a:t>TABLE: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spc="-10" dirty="0">
                <a:sym typeface="+mn-ea"/>
              </a:rPr>
              <a:t>PIVOT</a:t>
            </a:r>
            <a:r>
              <a:rPr sz="1900" spc="-114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  <a:r>
              <a:rPr sz="1900" spc="-45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80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114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45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SUMMARIZES, ORGNAIZES</a:t>
            </a:r>
            <a:r>
              <a:rPr sz="1900" spc="-13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AND</a:t>
            </a:r>
            <a:r>
              <a:rPr sz="1900" spc="-90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ANALYZES</a:t>
            </a:r>
            <a:r>
              <a:rPr sz="1900" spc="-50" dirty="0">
                <a:sym typeface="+mn-ea"/>
              </a:rPr>
              <a:t> </a:t>
            </a:r>
            <a:r>
              <a:rPr sz="1900" dirty="0">
                <a:sym typeface="+mn-ea"/>
              </a:rPr>
              <a:t>THE</a:t>
            </a:r>
            <a:r>
              <a:rPr sz="1900" spc="-15" dirty="0">
                <a:sym typeface="+mn-ea"/>
              </a:rPr>
              <a:t> </a:t>
            </a:r>
            <a:r>
              <a:rPr sz="1900" spc="-105" dirty="0">
                <a:sym typeface="+mn-ea"/>
              </a:rPr>
              <a:t>DATA</a:t>
            </a:r>
            <a:r>
              <a:rPr sz="1900" spc="-9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160" dirty="0"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16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TABLE</a:t>
            </a:r>
          </a:p>
          <a:p>
            <a:pPr marL="457200" marR="98425" indent="-400050" algn="just">
              <a:lnSpc>
                <a:spcPct val="150000"/>
              </a:lnSpc>
              <a:buFont typeface="Wingdings" pitchFamily="2" charset="2"/>
              <a:buChar char="Ø"/>
            </a:pPr>
            <a:r>
              <a:rPr sz="1900" b="1" spc="-45" dirty="0" smtClean="0">
                <a:latin typeface="Times New Roman" panose="02020603050405020304"/>
                <a:cs typeface="Times New Roman" panose="02020603050405020304"/>
                <a:sym typeface="+mn-ea"/>
              </a:rPr>
              <a:t>CHART</a:t>
            </a:r>
            <a:r>
              <a:rPr lang="en-US" sz="1900" b="1" spc="-4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b="1" spc="-45" dirty="0" smtClean="0"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z="1900" b="1" spc="-155" dirty="0" smtClean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z="1900" dirty="0">
                <a:sym typeface="+mn-ea"/>
              </a:rPr>
              <a:t>A</a:t>
            </a:r>
            <a:r>
              <a:rPr sz="1900" spc="-95" dirty="0">
                <a:sym typeface="+mn-ea"/>
              </a:rPr>
              <a:t> </a:t>
            </a:r>
            <a:r>
              <a:rPr sz="1900" spc="-30" dirty="0">
                <a:sym typeface="+mn-ea"/>
              </a:rPr>
              <a:t>CHART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IS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USED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spc="-40" dirty="0">
                <a:sym typeface="+mn-ea"/>
              </a:rPr>
              <a:t>VISUALLY</a:t>
            </a:r>
            <a:r>
              <a:rPr sz="1900" spc="-90" dirty="0">
                <a:sym typeface="+mn-ea"/>
              </a:rPr>
              <a:t> </a:t>
            </a:r>
            <a:r>
              <a:rPr sz="1900" dirty="0">
                <a:sym typeface="+mn-ea"/>
              </a:rPr>
              <a:t>REPRESENT</a:t>
            </a:r>
            <a:r>
              <a:rPr sz="1900" spc="-9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THE </a:t>
            </a:r>
            <a:r>
              <a:rPr sz="1900" spc="-110" dirty="0">
                <a:sym typeface="+mn-ea"/>
              </a:rPr>
              <a:t>DATA</a:t>
            </a:r>
            <a:r>
              <a:rPr sz="1900" spc="-24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spc="-10" dirty="0">
                <a:sym typeface="+mn-ea"/>
              </a:rPr>
              <a:t>HELP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US</a:t>
            </a:r>
            <a:r>
              <a:rPr sz="1900" spc="20" dirty="0">
                <a:sym typeface="+mn-ea"/>
              </a:rPr>
              <a:t> </a:t>
            </a:r>
            <a:r>
              <a:rPr sz="1900" dirty="0">
                <a:sym typeface="+mn-ea"/>
              </a:rPr>
              <a:t>TO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SEE</a:t>
            </a:r>
            <a:r>
              <a:rPr sz="1900" spc="-20" dirty="0">
                <a:sym typeface="+mn-ea"/>
              </a:rPr>
              <a:t> </a:t>
            </a:r>
            <a:r>
              <a:rPr sz="1900" spc="-70" dirty="0">
                <a:sym typeface="+mn-ea"/>
              </a:rPr>
              <a:t>PATTERNS</a:t>
            </a:r>
            <a:r>
              <a:rPr sz="1900" spc="-130" dirty="0">
                <a:sym typeface="+mn-ea"/>
              </a:rPr>
              <a:t> </a:t>
            </a:r>
            <a:r>
              <a:rPr sz="1900" dirty="0">
                <a:sym typeface="+mn-ea"/>
              </a:rPr>
              <a:t>AND</a:t>
            </a:r>
            <a:r>
              <a:rPr sz="1900" spc="-20" dirty="0">
                <a:sym typeface="+mn-ea"/>
              </a:rPr>
              <a:t> </a:t>
            </a:r>
            <a:r>
              <a:rPr sz="1900" dirty="0">
                <a:sym typeface="+mn-ea"/>
              </a:rPr>
              <a:t>TRENDS</a:t>
            </a:r>
            <a:r>
              <a:rPr sz="1900" spc="-55" dirty="0">
                <a:sym typeface="+mn-ea"/>
              </a:rPr>
              <a:t> </a:t>
            </a:r>
            <a:r>
              <a:rPr sz="1900" dirty="0">
                <a:sym typeface="+mn-ea"/>
              </a:rPr>
              <a:t>IN</a:t>
            </a:r>
            <a:r>
              <a:rPr sz="1900" spc="-20" dirty="0">
                <a:sym typeface="+mn-ea"/>
              </a:rPr>
              <a:t> </a:t>
            </a:r>
            <a:r>
              <a:rPr sz="1900" spc="-25" dirty="0">
                <a:sym typeface="+mn-ea"/>
              </a:rPr>
              <a:t>OUR </a:t>
            </a:r>
            <a:r>
              <a:rPr sz="1900" spc="-10" dirty="0">
                <a:sym typeface="+mn-ea"/>
              </a:rPr>
              <a:t>DATA.</a:t>
            </a:r>
            <a:endParaRPr sz="1900" spc="-10" dirty="0"/>
          </a:p>
          <a:p>
            <a:pPr marL="457200" indent="-400050" algn="just">
              <a:buFont typeface="Wingdings" pitchFamily="2" charset="2"/>
              <a:buChar char="Ø"/>
            </a:pPr>
            <a:endParaRPr lang="en-US" sz="1300" spc="-10" dirty="0"/>
          </a:p>
        </p:txBody>
      </p:sp>
    </p:spTree>
    <p:extLst>
      <p:ext uri="{BB962C8B-B14F-4D97-AF65-F5344CB8AC3E}">
        <p14:creationId xmlns:p14="http://schemas.microsoft.com/office/powerpoint/2010/main" val="386328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b="1" dirty="0" smtClean="0"/>
              <a:t>DATASET DESCRIPTION </a:t>
            </a:r>
            <a:endParaRPr lang="en-US" b="1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600203"/>
            <a:ext cx="6934200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spcBef>
                <a:spcPts val="158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5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9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r>
              <a:rPr spc="-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–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KAGGLE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26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FEATURE-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9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FEATURE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EMPLOYEE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ID-</a:t>
            </a:r>
            <a:r>
              <a:rPr spc="-4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CATEGORICAL</a:t>
            </a:r>
            <a:r>
              <a:rPr spc="-12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GENDER-MALE,FEMALE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PERFORMANCE</a:t>
            </a:r>
            <a:r>
              <a:rPr spc="-7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LEVEL-ORDINAL</a:t>
            </a:r>
            <a:r>
              <a:rPr spc="-14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35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75"/>
              </a:spcBef>
              <a:tabLst>
                <a:tab pos="584200" algn="l"/>
              </a:tabLst>
            </a:pP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BUSINESS</a:t>
            </a:r>
            <a:r>
              <a:rPr spc="-9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50" dirty="0">
                <a:latin typeface="Times New Roman" panose="02020603050405020304"/>
                <a:cs typeface="Times New Roman" panose="02020603050405020304"/>
                <a:sym typeface="+mn-ea"/>
              </a:rPr>
              <a:t>UNIT-</a:t>
            </a:r>
            <a:r>
              <a:rPr dirty="0">
                <a:latin typeface="Times New Roman" panose="02020603050405020304"/>
                <a:cs typeface="Times New Roman" panose="02020603050405020304"/>
                <a:sym typeface="+mn-ea"/>
              </a:rPr>
              <a:t>REFERENCE</a:t>
            </a:r>
            <a:r>
              <a:rPr spc="-65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3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r>
              <a:rPr spc="-16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5" dirty="0">
                <a:latin typeface="Times New Roman" panose="02020603050405020304"/>
                <a:cs typeface="Times New Roman" panose="02020603050405020304"/>
                <a:sym typeface="+mn-ea"/>
              </a:rPr>
              <a:t>SET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00"/>
              </a:spcBef>
              <a:tabLst>
                <a:tab pos="584200" algn="l"/>
              </a:tabLst>
            </a:pP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NAME-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NOMINAL</a:t>
            </a:r>
            <a:r>
              <a:rPr spc="-8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latin typeface="Times New Roman" panose="02020603050405020304"/>
                <a:cs typeface="Times New Roman" panose="02020603050405020304"/>
                <a:sym typeface="+mn-ea"/>
              </a:rPr>
              <a:t>DATA</a:t>
            </a:r>
            <a:endParaRPr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480"/>
              </a:spcBef>
              <a:tabLst>
                <a:tab pos="584200" algn="l"/>
              </a:tabLst>
            </a:pPr>
            <a:r>
              <a:rPr spc="-55" dirty="0">
                <a:latin typeface="Times New Roman" panose="02020603050405020304"/>
                <a:cs typeface="Times New Roman" panose="02020603050405020304"/>
                <a:sym typeface="+mn-ea"/>
              </a:rPr>
              <a:t>RATING-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NUMERICAL</a:t>
            </a:r>
            <a:r>
              <a:rPr spc="-30" dirty="0"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latin typeface="Times New Roman" panose="02020603050405020304"/>
                <a:cs typeface="Times New Roman" panose="02020603050405020304"/>
                <a:sym typeface="+mn-ea"/>
              </a:rPr>
              <a:t>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528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9144000" cy="1112838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sym typeface="+mn-ea"/>
              </a:rPr>
              <a:t>THE</a:t>
            </a:r>
            <a:r>
              <a:rPr b="1" spc="-20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"WOW"</a:t>
            </a:r>
            <a:r>
              <a:rPr b="1" spc="70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IN</a:t>
            </a:r>
            <a:r>
              <a:rPr b="1" spc="-35" dirty="0">
                <a:solidFill>
                  <a:srgbClr val="C00000"/>
                </a:solidFill>
                <a:sym typeface="+mn-ea"/>
              </a:rPr>
              <a:t> </a:t>
            </a:r>
            <a:r>
              <a:rPr b="1" dirty="0">
                <a:solidFill>
                  <a:srgbClr val="C00000"/>
                </a:solidFill>
                <a:sym typeface="+mn-ea"/>
              </a:rPr>
              <a:t>OUR</a:t>
            </a:r>
            <a:r>
              <a:rPr b="1" spc="-50" dirty="0">
                <a:solidFill>
                  <a:srgbClr val="C00000"/>
                </a:solidFill>
                <a:sym typeface="+mn-ea"/>
              </a:rPr>
              <a:t> </a:t>
            </a:r>
            <a:r>
              <a:rPr b="1" spc="-10" dirty="0">
                <a:solidFill>
                  <a:srgbClr val="C00000"/>
                </a:solidFill>
                <a:sym typeface="+mn-ea"/>
              </a:rPr>
              <a:t>SOLUTION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144000" cy="4525966"/>
          </a:xfrm>
        </p:spPr>
        <p:txBody>
          <a:bodyPr>
            <a:normAutofit fontScale="70000" lnSpcReduction="20000"/>
          </a:bodyPr>
          <a:lstStyle/>
          <a:p>
            <a:pPr marR="567055">
              <a:lnSpc>
                <a:spcPct val="155000"/>
              </a:lnSpc>
              <a:spcBef>
                <a:spcPts val="95"/>
              </a:spcBef>
              <a:tabLst>
                <a:tab pos="298450" algn="l"/>
              </a:tabLst>
            </a:pPr>
            <a:r>
              <a:rPr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CONDITIONAL</a:t>
            </a:r>
            <a:r>
              <a:rPr b="1" spc="-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FORMATTING</a:t>
            </a:r>
            <a:r>
              <a:rPr lang="en-US" b="1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lang="en-US" b="1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25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114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pc="8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CELLS</a:t>
            </a:r>
            <a:r>
              <a:rPr spc="9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pc="9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FOUND</a:t>
            </a:r>
            <a:r>
              <a:rPr spc="-9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AND</a:t>
            </a:r>
            <a:r>
              <a:rPr spc="8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HIGHLIGHTED.</a:t>
            </a:r>
            <a:endParaRPr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5080">
              <a:lnSpc>
                <a:spcPts val="5030"/>
              </a:lnSpc>
              <a:spcBef>
                <a:spcPts val="455"/>
              </a:spcBef>
              <a:tabLst>
                <a:tab pos="298450" algn="l"/>
              </a:tabLst>
            </a:pPr>
            <a:r>
              <a:rPr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FILTER:</a:t>
            </a:r>
            <a:r>
              <a:rPr b="1" spc="8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BY</a:t>
            </a:r>
            <a:r>
              <a:rPr spc="-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USING</a:t>
            </a:r>
            <a:r>
              <a:rPr spc="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THIS</a:t>
            </a:r>
            <a:r>
              <a:rPr spc="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FILTER</a:t>
            </a:r>
            <a:r>
              <a:rPr spc="-5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THE</a:t>
            </a:r>
            <a:r>
              <a:rPr spc="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BLANK</a:t>
            </a:r>
            <a:r>
              <a:rPr spc="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VALUES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WERE</a:t>
            </a:r>
            <a:r>
              <a:rPr spc="10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REMOVED.</a:t>
            </a:r>
            <a:endParaRPr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589280">
              <a:lnSpc>
                <a:spcPts val="5030"/>
              </a:lnSpc>
              <a:spcBef>
                <a:spcPts val="5"/>
              </a:spcBef>
              <a:tabLst>
                <a:tab pos="298450" algn="l"/>
                <a:tab pos="2287270" algn="l"/>
              </a:tabLst>
            </a:pPr>
            <a:r>
              <a:rPr b="1" spc="-10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FORMULA</a:t>
            </a:r>
            <a:r>
              <a:rPr lang="en-US" b="1" spc="-10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USED</a:t>
            </a:r>
            <a:r>
              <a:rPr b="1" spc="50" dirty="0" smtClean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TO</a:t>
            </a:r>
            <a:r>
              <a:rPr b="1" spc="5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IDENTIFY</a:t>
            </a:r>
            <a:r>
              <a:rPr b="1" spc="-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PERFORMANCE </a:t>
            </a:r>
            <a:r>
              <a:rPr b="1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LEVEL:</a:t>
            </a:r>
            <a:r>
              <a:rPr b="1" spc="3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b="1" spc="-25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IFS</a:t>
            </a:r>
            <a:endParaRPr dirty="0">
              <a:solidFill>
                <a:srgbClr val="0000CC"/>
              </a:solidFill>
              <a:latin typeface="Times New Roman" panose="02020603050405020304"/>
              <a:cs typeface="Times New Roman" panose="02020603050405020304"/>
            </a:endParaRPr>
          </a:p>
          <a:p>
            <a:pPr marR="406400">
              <a:lnSpc>
                <a:spcPts val="5030"/>
              </a:lnSpc>
            </a:pP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EG</a:t>
            </a:r>
            <a:r>
              <a:rPr spc="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:</a:t>
            </a:r>
            <a:r>
              <a:rPr spc="6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=</a:t>
            </a:r>
            <a:r>
              <a:rPr spc="2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 </a:t>
            </a:r>
            <a:r>
              <a:rPr spc="-10" dirty="0">
                <a:solidFill>
                  <a:srgbClr val="0000CC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IFS(Z8&gt;=5,“VERY HIGH”,Z8&gt;=4,“HIGH”,Z8&gt;=3,“MEDIUM”,TRUE,“LOW”)</a:t>
            </a:r>
            <a:endParaRPr lang="en-US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0619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a"/>
  <p:tag name="KSO_WM_UNIT_INDEX" val="1"/>
  <p:tag name="KSO_WM_UNIT_ID" val="custom160557_1*a*1"/>
  <p:tag name="KSO_WM_UNIT_CLEAR" val="1"/>
  <p:tag name="KSO_WM_UNIT_LAYERLEVEL" val="1"/>
  <p:tag name="KSO_WM_UNIT_VALUE" val="28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TEMPLATE_CATEGORY" val="custom"/>
  <p:tag name="KSO_WM_TEMPLATE_INDEX" val="160557"/>
  <p:tag name="KSO_WM_UNIT_TYPE" val="b"/>
  <p:tag name="KSO_WM_UNIT_INDEX" val="1"/>
  <p:tag name="KSO_WM_UNIT_ID" val="custom160557_1*b*1"/>
  <p:tag name="KSO_WM_UNIT_CLEAR" val="1"/>
  <p:tag name="KSO_WM_UNIT_LAYERLEVEL" val="1"/>
  <p:tag name="KSO_WM_UNIT_VALUE" val="35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828</Words>
  <Application>Microsoft Office PowerPoint</Application>
  <PresentationFormat>On-screen Show 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AGENDA </vt:lpstr>
      <vt:lpstr>PROBLEM STATEMENT </vt:lpstr>
      <vt:lpstr>PROJECT OVERVIEW </vt:lpstr>
      <vt:lpstr>WHO ARE THE END USERS?</vt:lpstr>
      <vt:lpstr>OUR SOLUTION AND ITS VALUE PROPOSITION</vt:lpstr>
      <vt:lpstr>DATASET DESCRIPTION </vt:lpstr>
      <vt:lpstr>THE "WOW" IN OUR SOLUTION</vt:lpstr>
      <vt:lpstr>MODELLING</vt:lpstr>
      <vt:lpstr>MODELLING </vt:lpstr>
      <vt:lpstr>RESULT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6</cp:revision>
  <dcterms:created xsi:type="dcterms:W3CDTF">2024-09-07T15:01:42Z</dcterms:created>
  <dcterms:modified xsi:type="dcterms:W3CDTF">2024-09-07T15:47:52Z</dcterms:modified>
</cp:coreProperties>
</file>