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7" r:id="rId2"/>
    <p:sldId id="258" r:id="rId3"/>
    <p:sldId id="259" r:id="rId4"/>
    <p:sldId id="263" r:id="rId5"/>
    <p:sldId id="262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0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opy%20of%20DOC-20240819-WA0002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DOC-20240819-WA0002(1).xlsx]sheet 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4016384607092801E-2"/>
          <c:y val="9.4874044366462004E-2"/>
          <c:w val="0.82685135280802002"/>
          <c:h val="0.84414086978318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'[Copy of DOC-20240819-WA0002(1).xlsx]sheet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1'!$B$5:$B$15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9">
                  <c:v>3</c:v>
                </c:pt>
              </c:numCache>
            </c:numRef>
          </c:val>
        </c:ser>
        <c:ser>
          <c:idx val="1"/>
          <c:order val="1"/>
          <c:tx>
            <c:strRef>
              <c:f>'[Copy of DOC-20240819-WA0002(1).xlsx]sheet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ser>
          <c:idx val="2"/>
          <c:order val="2"/>
          <c:tx>
            <c:strRef>
              <c:f>'[Copy of DOC-20240819-WA0002(1).xlsx]sheet 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'[Copy of DOC-20240819-WA0002(1).xlsx]sheet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547136"/>
        <c:axId val="135606272"/>
      </c:barChart>
      <c:catAx>
        <c:axId val="13554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06272"/>
        <c:crosses val="autoZero"/>
        <c:auto val="1"/>
        <c:lblAlgn val="ctr"/>
        <c:lblOffset val="100"/>
        <c:noMultiLvlLbl val="0"/>
      </c:catAx>
      <c:valAx>
        <c:axId val="13560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4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112788310590505"/>
          <c:y val="0.17685650474595199"/>
          <c:w val="0.137060741456346"/>
          <c:h val="0.48352875488553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3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9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9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52400" y="2170430"/>
            <a:ext cx="8991600" cy="4078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2700">
              <a:lnSpc>
                <a:spcPct val="130000"/>
              </a:lnSpc>
            </a:pPr>
            <a:r>
              <a:rPr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</a:t>
            </a:r>
            <a:r>
              <a:rPr b="1" spc="-8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NAME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SWETHA M</a:t>
            </a:r>
            <a:endParaRPr b="1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2306955">
              <a:lnSpc>
                <a:spcPct val="130000"/>
              </a:lnSpc>
            </a:pPr>
            <a:endParaRPr lang="en-US" b="1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 marR="2306955">
              <a:lnSpc>
                <a:spcPct val="130000"/>
              </a:lnSpc>
            </a:pP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en-US"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312211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077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endParaRPr lang="en-US" b="1" spc="-10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 marR="2306955">
              <a:lnSpc>
                <a:spcPct val="130000"/>
              </a:lnSpc>
            </a:pPr>
            <a:r>
              <a:rPr lang="en-US"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asun</a:t>
            </a:r>
            <a:r>
              <a:rPr lang="en-US"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14233122110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77</a:t>
            </a:r>
            <a:endParaRPr lang="en-US" b="1" spc="-10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 marR="2306955">
              <a:lnSpc>
                <a:spcPct val="130000"/>
              </a:lnSpc>
            </a:pPr>
            <a:endParaRPr lang="en-US" b="1" spc="-55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 marR="2306955">
              <a:lnSpc>
                <a:spcPct val="130000"/>
              </a:lnSpc>
            </a:pPr>
            <a:r>
              <a:rPr b="1" spc="-55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</a:t>
            </a:r>
            <a:r>
              <a:rPr lang="en-US" b="1" spc="-55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b="1" spc="-5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b="1" spc="-5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5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</a:t>
            </a:r>
            <a:r>
              <a:rPr b="1" spc="-4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OMMERCE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\</a:t>
            </a:r>
          </a:p>
          <a:p>
            <a:pPr marL="12700" marR="2306955">
              <a:lnSpc>
                <a:spcPct val="130000"/>
              </a:lnSpc>
            </a:pPr>
            <a:r>
              <a:rPr lang="en-US"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B.COM </a:t>
            </a:r>
            <a:r>
              <a:rPr lang="en-US"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(GENERAL)                                                                            </a:t>
            </a:r>
            <a:endParaRPr b="1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30000"/>
              </a:lnSpc>
            </a:pPr>
            <a:endParaRPr lang="en-US" b="1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>
              <a:lnSpc>
                <a:spcPct val="130000"/>
              </a:lnSpc>
            </a:pP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DR.MGR</a:t>
            </a:r>
            <a:r>
              <a:rPr b="1" spc="-15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JANAKI</a:t>
            </a:r>
            <a:r>
              <a:rPr b="1" spc="-5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</a:t>
            </a:r>
            <a:r>
              <a:rPr b="1" spc="-3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2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b="1" spc="-14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5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ARTS</a:t>
            </a:r>
            <a:r>
              <a:rPr b="1" spc="-14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AND</a:t>
            </a:r>
            <a:endParaRPr lang="en-US" b="1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>
              <a:lnSpc>
                <a:spcPct val="130000"/>
              </a:lnSpc>
            </a:pPr>
            <a:r>
              <a:rPr lang="en-US" b="1" spc="-6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spc="-65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</a:t>
            </a:r>
            <a:r>
              <a:rPr lang="en-US" b="1" spc="-65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SCIENCE FOR WOMEN </a:t>
            </a:r>
            <a:endParaRPr b="1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30000"/>
              </a:lnSpc>
            </a:pPr>
            <a:r>
              <a:rPr lang="en-US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</a:t>
            </a:r>
            <a:endParaRPr lang="en-US" b="1" spc="-50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152400" y="65786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lang="en-US" sz="3600" b="1" spc="-5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lang="en-US" sz="3600" b="1" spc="-7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lang="en-US" sz="3600" b="1" spc="-9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lang="en-US" sz="3600" b="1" spc="-6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3600" b="1" spc="-1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</a:t>
            </a:r>
            <a:endParaRPr lang="en-US" sz="36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1650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b="1" spc="-10" dirty="0">
                <a:solidFill>
                  <a:srgbClr val="C00000"/>
                </a:solidFill>
                <a:sym typeface="+mn-ea"/>
              </a:rPr>
              <a:t>MODELLING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525966"/>
          </a:xfrm>
        </p:spPr>
        <p:txBody>
          <a:bodyPr>
            <a:noAutofit/>
          </a:bodyPr>
          <a:lstStyle/>
          <a:p>
            <a:pPr marL="0" marR="193040" indent="0" algn="just">
              <a:lnSpc>
                <a:spcPct val="152000"/>
              </a:lnSpc>
              <a:spcBef>
                <a:spcPts val="95"/>
              </a:spcBef>
              <a:buNone/>
            </a:pPr>
            <a:r>
              <a:rPr sz="1800" b="1"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b="1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COLLECTION:</a:t>
            </a:r>
            <a:r>
              <a:rPr sz="1800" b="1" spc="3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KAGGLE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SOURCE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WHICH</a:t>
            </a:r>
            <a:r>
              <a:rPr sz="18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sz="1800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18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</a:t>
            </a:r>
          </a:p>
          <a:p>
            <a:pPr marL="0" marR="193040" indent="0" algn="just">
              <a:lnSpc>
                <a:spcPct val="152000"/>
              </a:lnSpc>
              <a:spcBef>
                <a:spcPts val="95"/>
              </a:spcBef>
              <a:buNone/>
            </a:pP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DATA.ALMOST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26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FEATURE 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COLLECTED</a:t>
            </a:r>
            <a:r>
              <a:rPr sz="1800" spc="-1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9</a:t>
            </a:r>
            <a:r>
              <a:rPr sz="18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FEATURES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EXCEL.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ts val="795"/>
              </a:spcBef>
              <a:buNone/>
            </a:pP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SOME</a:t>
            </a:r>
            <a:r>
              <a:rPr sz="18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ID,FIRST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NAME,CREDIT</a:t>
            </a:r>
            <a:r>
              <a:rPr sz="18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RATING.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ts val="875"/>
              </a:spcBef>
              <a:buNone/>
            </a:pPr>
            <a:r>
              <a:rPr sz="1800" b="1"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b="1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CLEANING:</a:t>
            </a:r>
            <a:r>
              <a:rPr sz="18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COLLECTED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7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CLEANED</a:t>
            </a:r>
            <a:r>
              <a:rPr sz="18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FILTERED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FORMATTING</a:t>
            </a:r>
            <a:r>
              <a:rPr sz="1800" spc="-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lang="en-US"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FILTER 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ts val="795"/>
              </a:spcBef>
              <a:buNone/>
            </a:pPr>
            <a:r>
              <a:rPr sz="18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TECHNIQUES: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sz="18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800" b="1" spc="-8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8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800" spc="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CELLS</a:t>
            </a:r>
            <a:r>
              <a:rPr sz="1800" spc="-7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FOUND</a:t>
            </a:r>
            <a:r>
              <a:rPr sz="18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HIGHLIGHTED.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tabLst>
                <a:tab pos="298450" algn="l"/>
              </a:tabLst>
            </a:pPr>
            <a:r>
              <a:rPr sz="18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sz="1800" b="1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800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z="1800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VALUES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REMOVED.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ts val="875"/>
              </a:spcBef>
              <a:buNone/>
            </a:pPr>
            <a:r>
              <a:rPr sz="18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RESULTS:</a:t>
            </a:r>
            <a:r>
              <a:rPr sz="1800" b="1" spc="3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RESULT</a:t>
            </a:r>
            <a:r>
              <a:rPr sz="1800" spc="-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 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CALCULATED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BASIS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US"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73214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3735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IVOT</a:t>
            </a:r>
            <a:r>
              <a:rPr sz="2400" b="1"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TABLE</a:t>
            </a:r>
            <a:r>
              <a:rPr sz="24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DONE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2400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FOLLOWING:-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298450" algn="l"/>
              </a:tabLst>
            </a:pPr>
            <a:r>
              <a:rPr sz="24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GENDER</a:t>
            </a:r>
            <a:r>
              <a:rPr sz="24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CODE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COLUMNS: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6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LEVEL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tabLst>
                <a:tab pos="298450" algn="l"/>
              </a:tabLst>
            </a:pPr>
            <a:r>
              <a:rPr sz="24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ROWS: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400" spc="-7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UNIT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sz="24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VALUES: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COUNT</a:t>
            </a:r>
            <a:r>
              <a:rPr sz="24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24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FIRST</a:t>
            </a:r>
            <a:r>
              <a:rPr sz="24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NAMES.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:THE</a:t>
            </a:r>
            <a:r>
              <a:rPr sz="24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CHOOSEN</a:t>
            </a:r>
            <a:r>
              <a:rPr sz="2400"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ABOVE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7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2400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BAR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GRAPH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2400" spc="-10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24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TREND</a:t>
            </a:r>
            <a:r>
              <a:rPr sz="24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LINE</a:t>
            </a:r>
            <a:r>
              <a:rPr sz="24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,THE</a:t>
            </a:r>
            <a:r>
              <a:rPr sz="24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LINEAR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24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z="24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z="24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VERY</a:t>
            </a:r>
            <a:r>
              <a:rPr sz="2400" spc="-10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HIGH</a:t>
            </a:r>
            <a:r>
              <a:rPr sz="24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r>
              <a:rPr sz="24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EXPONENTIAL</a:t>
            </a:r>
            <a:r>
              <a:rPr sz="2400" spc="-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24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z="24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UP</a:t>
            </a:r>
            <a:r>
              <a:rPr sz="2400" spc="-16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z="24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LOW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VALUE.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4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604434" y="465138"/>
            <a:ext cx="9903417" cy="104678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14496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Chart 1"/>
          <p:cNvGraphicFramePr/>
          <p:nvPr>
            <p:extLst>
              <p:ext uri="{D42A27DB-BD31-4B8C-83A1-F6EECF244321}">
                <p14:modId xmlns:p14="http://schemas.microsoft.com/office/powerpoint/2010/main" val="3052214862"/>
              </p:ext>
            </p:extLst>
          </p:nvPr>
        </p:nvGraphicFramePr>
        <p:xfrm>
          <a:off x="609600" y="1828800"/>
          <a:ext cx="8229600" cy="4427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55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CONCLUSION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3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marL="0" marR="5080" indent="457200" algn="just">
              <a:lnSpc>
                <a:spcPct val="150000"/>
              </a:lnSpc>
              <a:spcBef>
                <a:spcPts val="135"/>
              </a:spcBef>
              <a:buNone/>
            </a:pP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conclusion,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16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pc="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provided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valuable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</a:t>
            </a:r>
            <a:r>
              <a:rPr spc="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into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strengths,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weaknesses,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opportunities,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threats</a:t>
            </a:r>
            <a:r>
              <a:rPr spc="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within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pc="-6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organization.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analyzing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</a:t>
            </a:r>
            <a:r>
              <a:rPr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have</a:t>
            </a:r>
            <a:r>
              <a:rPr spc="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identified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areas</a:t>
            </a:r>
            <a:r>
              <a:rPr spc="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improvement,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optimized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metrics,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developed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targeted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development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programs.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empower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make</a:t>
            </a:r>
            <a:r>
              <a:rPr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decisions,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productivity,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</a:t>
            </a:r>
            <a:r>
              <a:rPr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growth.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Ultimately,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pc="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new</a:t>
            </a:r>
            <a:r>
              <a:rPr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standard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management,</a:t>
            </a:r>
            <a:r>
              <a:rPr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positioning</a:t>
            </a:r>
            <a:r>
              <a:rPr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organization</a:t>
            </a:r>
            <a:r>
              <a:rPr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continued</a:t>
            </a:r>
            <a:r>
              <a:rPr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excellence 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competitiveness</a:t>
            </a:r>
            <a:r>
              <a:rPr spc="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industry</a:t>
            </a:r>
            <a:r>
              <a:rPr lang="en-US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31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2130428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lang="en-US" b="1" spc="-105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-2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lang="en-US" b="1" spc="-295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-1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lang="en-US" b="1" spc="-4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-1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</a:t>
            </a:r>
            <a:endParaRPr lang="en-US" altLang="zh-CN" b="1" spc="-10" dirty="0">
              <a:solidFill>
                <a:schemeClr val="bg2">
                  <a:lumMod val="50000"/>
                </a:schemeClr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5" name="副标题 6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" y="1085850"/>
            <a:ext cx="9144000" cy="62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b="1" dirty="0" smtClean="0"/>
              <a:t>PROJECT TITLE 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316681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600200" y="30480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5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3200" spc="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Overview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Problem</a:t>
            </a:r>
            <a:r>
              <a:rPr sz="3200" spc="1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Statement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End</a:t>
            </a:r>
            <a:r>
              <a:rPr sz="3200" spc="1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Users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z="3200" spc="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Solution</a:t>
            </a:r>
            <a:r>
              <a:rPr sz="3200" spc="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3200" spc="1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Proposition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Dataset</a:t>
            </a:r>
            <a:r>
              <a:rPr sz="3200" spc="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Description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Modelling</a:t>
            </a:r>
            <a:r>
              <a:rPr sz="32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Approach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Results</a:t>
            </a:r>
            <a:r>
              <a:rPr sz="3200" spc="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3200" spc="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Discussion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  <a:tabLst>
                <a:tab pos="278765" algn="l"/>
              </a:tabLst>
            </a:pP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Conclusion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l">
              <a:buNone/>
            </a:pPr>
            <a:endParaRPr lang="en-US" sz="32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066800" y="228600"/>
            <a:ext cx="10972800" cy="1143000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763000" cy="4221166"/>
          </a:xfrm>
        </p:spPr>
        <p:txBody>
          <a:bodyPr>
            <a:normAutofit fontScale="60000" lnSpcReduction="20000"/>
          </a:bodyPr>
          <a:lstStyle/>
          <a:p>
            <a:pPr marR="5080">
              <a:lnSpc>
                <a:spcPct val="15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IDENTIFYING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</a:t>
            </a:r>
            <a:r>
              <a:rPr sz="2665" b="1" spc="-1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1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Understand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individual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skills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areas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SETTING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GOALS</a:t>
            </a:r>
            <a:r>
              <a:rPr sz="2665" b="1" spc="-1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EXPECTATIONS: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Establish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objectives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targets.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EVALUATING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JOB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FIT: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Determine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if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suited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their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roles.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DEVELOPMENT</a:t>
            </a:r>
            <a:r>
              <a:rPr sz="2665" b="1" spc="-20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GROWTH: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Create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opportunities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advancement.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IMPROVEMENT:</a:t>
            </a:r>
            <a:r>
              <a:rPr sz="2665" b="1" spc="-1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Address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underperformance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provide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support.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FAIR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COMPENSATION</a:t>
            </a:r>
            <a:r>
              <a:rPr sz="2665" b="1" spc="-1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REWARDS: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Base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salary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benefits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SUCCESSION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PLANNING: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future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leaders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key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players.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ENHANCING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ENGAGEMENT: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Recognize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contributions.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713740">
              <a:lnSpc>
                <a:spcPct val="149000"/>
              </a:lnSpc>
              <a:spcBef>
                <a:spcPts val="35"/>
              </a:spcBef>
              <a:tabLst>
                <a:tab pos="355600" algn="l"/>
              </a:tabLst>
            </a:pP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STRATEGIC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DECISION-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MAKING: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Inform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decisions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z="2665" b="1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insights. REGULAR</a:t>
            </a:r>
            <a:r>
              <a:rPr sz="2665" b="1" spc="-11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HELPS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</a:t>
            </a:r>
            <a:r>
              <a:rPr sz="2665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GROW,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IMPROVES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ORGANIZATIONAL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EFFICIENCY,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DRIVES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9451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906966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2400" spc="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-1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aims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z="2400" spc="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insights.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relevant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z="2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establish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clear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metrics,</a:t>
            </a:r>
            <a:r>
              <a:rPr sz="2400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conduct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statistical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analysis,</a:t>
            </a:r>
            <a:r>
              <a:rPr sz="2400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present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findings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recommendations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stakeholders.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scope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includes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identifying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strengths,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weaknesses, opportunities,</a:t>
            </a:r>
            <a:r>
              <a:rPr sz="2400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threats,</a:t>
            </a:r>
            <a:r>
              <a:rPr sz="2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implementing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actions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address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gaps,</a:t>
            </a:r>
            <a:r>
              <a:rPr sz="2400"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programs,</a:t>
            </a:r>
            <a:r>
              <a:rPr sz="2400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z="2400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engagement.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deliver</a:t>
            </a:r>
            <a:r>
              <a:rPr sz="2400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comprehensive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report,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actionable</a:t>
            </a:r>
            <a:r>
              <a:rPr sz="2400" spc="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recommendations,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customized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plans,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enhanced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evaluation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framework.</a:t>
            </a:r>
            <a:r>
              <a:rPr sz="2400" spc="-1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 timeline</a:t>
            </a:r>
            <a:r>
              <a:rPr sz="2400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2400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[insert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timeline],</a:t>
            </a:r>
            <a:r>
              <a:rPr sz="2400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involve HR,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management,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department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heads,</a:t>
            </a:r>
            <a:r>
              <a:rPr sz="2400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employees,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benefit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decision-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making,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improved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productivity,</a:t>
            </a:r>
            <a:r>
              <a:rPr sz="2400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increased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efficiency</a:t>
            </a:r>
            <a:r>
              <a:rPr sz="2400" spc="-1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success.</a:t>
            </a:r>
            <a:endParaRPr sz="24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3013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12838"/>
          </a:xfrm>
        </p:spPr>
        <p:txBody>
          <a:bodyPr/>
          <a:lstStyle/>
          <a:p>
            <a:r>
              <a:rPr b="1" spc="-10" dirty="0">
                <a:solidFill>
                  <a:srgbClr val="C00000"/>
                </a:solidFill>
                <a:sym typeface="+mn-ea"/>
              </a:rPr>
              <a:t>WHO</a:t>
            </a:r>
            <a:r>
              <a:rPr b="1" spc="-235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ARE</a:t>
            </a:r>
            <a:r>
              <a:rPr b="1" spc="-85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THE</a:t>
            </a:r>
            <a:r>
              <a:rPr b="1" spc="-65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END</a:t>
            </a:r>
            <a:r>
              <a:rPr b="1" spc="-70" dirty="0">
                <a:solidFill>
                  <a:srgbClr val="C00000"/>
                </a:solidFill>
                <a:sym typeface="+mn-ea"/>
              </a:rPr>
              <a:t> </a:t>
            </a:r>
            <a:r>
              <a:rPr b="1" spc="-10" dirty="0">
                <a:solidFill>
                  <a:srgbClr val="C00000"/>
                </a:solidFill>
                <a:sym typeface="+mn-ea"/>
              </a:rPr>
              <a:t>USERS?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441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1960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3200" spc="-1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EMPLOYER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lnSpc>
                <a:spcPct val="100000"/>
              </a:lnSpc>
              <a:spcBef>
                <a:spcPts val="1870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3200" spc="-1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lnSpc>
                <a:spcPct val="100000"/>
              </a:lnSpc>
              <a:spcBef>
                <a:spcPts val="1940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3200" spc="-25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ORGANISATION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lnSpc>
                <a:spcPct val="100000"/>
              </a:lnSpc>
              <a:spcBef>
                <a:spcPts val="1945"/>
              </a:spcBef>
              <a:buFont typeface="Wingdings" pitchFamily="2" charset="2"/>
              <a:buChar char="Ø"/>
              <a:tabLst>
                <a:tab pos="469900" algn="l"/>
              </a:tabLst>
            </a:pPr>
            <a:r>
              <a:rPr sz="320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3200" spc="-75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SECTORS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lnSpc>
                <a:spcPct val="100000"/>
              </a:lnSpc>
              <a:spcBef>
                <a:spcPts val="1945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320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3200" spc="-6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2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FIRM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lnSpc>
                <a:spcPct val="100000"/>
              </a:lnSpc>
              <a:spcBef>
                <a:spcPts val="1940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3200" spc="-1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COMPANY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6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C00000"/>
                </a:solidFill>
                <a:sym typeface="+mn-ea"/>
              </a:rPr>
              <a:t>OUR</a:t>
            </a:r>
            <a:r>
              <a:rPr b="1" spc="-95" dirty="0">
                <a:solidFill>
                  <a:srgbClr val="C00000"/>
                </a:solidFill>
                <a:sym typeface="+mn-ea"/>
              </a:rPr>
              <a:t> </a:t>
            </a:r>
            <a:r>
              <a:rPr b="1" spc="-10" dirty="0">
                <a:solidFill>
                  <a:srgbClr val="C00000"/>
                </a:solidFill>
                <a:sym typeface="+mn-ea"/>
              </a:rPr>
              <a:t>SOLUTION</a:t>
            </a:r>
            <a:r>
              <a:rPr b="1" spc="-350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AND</a:t>
            </a:r>
            <a:r>
              <a:rPr b="1" spc="-25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ITS</a:t>
            </a:r>
            <a:r>
              <a:rPr b="1" spc="-5" dirty="0">
                <a:solidFill>
                  <a:srgbClr val="C00000"/>
                </a:solidFill>
                <a:sym typeface="+mn-ea"/>
              </a:rPr>
              <a:t> </a:t>
            </a:r>
            <a:r>
              <a:rPr b="1" spc="-25" dirty="0">
                <a:solidFill>
                  <a:srgbClr val="C00000"/>
                </a:solidFill>
                <a:sym typeface="+mn-ea"/>
              </a:rPr>
              <a:t>VALUE</a:t>
            </a:r>
            <a:r>
              <a:rPr b="1" spc="-120" dirty="0">
                <a:solidFill>
                  <a:srgbClr val="C00000"/>
                </a:solidFill>
                <a:sym typeface="+mn-ea"/>
              </a:rPr>
              <a:t> </a:t>
            </a:r>
            <a:r>
              <a:rPr b="1" spc="-10" dirty="0">
                <a:solidFill>
                  <a:srgbClr val="C00000"/>
                </a:solidFill>
                <a:sym typeface="+mn-ea"/>
              </a:rPr>
              <a:t>PROPOSITION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91600" cy="5334000"/>
          </a:xfrm>
        </p:spPr>
        <p:txBody>
          <a:bodyPr>
            <a:noAutofit/>
          </a:bodyPr>
          <a:lstStyle/>
          <a:p>
            <a:pPr marL="457200" marR="25400" indent="-400050" algn="just">
              <a:lnSpc>
                <a:spcPct val="150000"/>
              </a:lnSpc>
              <a:spcBef>
                <a:spcPts val="95"/>
              </a:spcBef>
              <a:buFont typeface="Wingdings" pitchFamily="2" charset="2"/>
              <a:buChar char="Ø"/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900" b="1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 smtClean="0">
                <a:latin typeface="Times New Roman" panose="02020603050405020304"/>
                <a:cs typeface="Times New Roman" panose="02020603050405020304"/>
                <a:sym typeface="+mn-ea"/>
              </a:rPr>
              <a:t>FORMATTING</a:t>
            </a:r>
            <a:r>
              <a:rPr lang="en-US" sz="1900" b="1" spc="-2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 smtClean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1900" spc="-25" dirty="0">
                <a:sym typeface="+mn-ea"/>
              </a:rPr>
              <a:t>IT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3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FIND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OUT</a:t>
            </a:r>
            <a:r>
              <a:rPr sz="1900" spc="-8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dirty="0">
                <a:sym typeface="+mn-ea"/>
              </a:rPr>
              <a:t>BLANK</a:t>
            </a:r>
            <a:r>
              <a:rPr sz="1900" spc="-1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VALUES.</a:t>
            </a:r>
            <a:endParaRPr sz="1900" spc="-10" dirty="0"/>
          </a:p>
          <a:p>
            <a:pPr marL="457200" marR="5080" indent="-400050" algn="just">
              <a:lnSpc>
                <a:spcPct val="150000"/>
              </a:lnSpc>
              <a:buFont typeface="Wingdings" pitchFamily="2" charset="2"/>
              <a:buChar char="Ø"/>
            </a:pP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FILTERING</a:t>
            </a:r>
            <a:r>
              <a:rPr lang="en-US"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1900" b="1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IT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FILTER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OUT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BLANK</a:t>
            </a:r>
            <a:r>
              <a:rPr sz="1900" spc="-4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 </a:t>
            </a:r>
            <a:r>
              <a:rPr sz="1900" dirty="0">
                <a:sym typeface="+mn-ea"/>
              </a:rPr>
              <a:t>FROM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DATA.</a:t>
            </a:r>
            <a:endParaRPr sz="1900" spc="-20" dirty="0"/>
          </a:p>
          <a:p>
            <a:pPr marL="457200" marR="98425" indent="-400050" algn="just">
              <a:lnSpc>
                <a:spcPct val="150000"/>
              </a:lnSpc>
              <a:buFont typeface="Wingdings" pitchFamily="2" charset="2"/>
              <a:buChar char="Ø"/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1900" b="1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TABLE</a:t>
            </a:r>
            <a:r>
              <a:rPr lang="en-US"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1900" b="1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spc="-10" dirty="0">
                <a:sym typeface="+mn-ea"/>
              </a:rPr>
              <a:t>PIVOT</a:t>
            </a:r>
            <a:r>
              <a:rPr sz="1900" spc="-114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80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14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5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SUMMARIZES, ORGNAIZES</a:t>
            </a:r>
            <a:r>
              <a:rPr sz="1900" spc="-13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AND</a:t>
            </a:r>
            <a:r>
              <a:rPr sz="1900" spc="-9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ANALYZES</a:t>
            </a:r>
            <a:r>
              <a:rPr sz="1900" spc="-5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15" dirty="0">
                <a:sym typeface="+mn-ea"/>
              </a:rPr>
              <a:t> </a:t>
            </a:r>
            <a:r>
              <a:rPr sz="1900" spc="-105" dirty="0">
                <a:sym typeface="+mn-ea"/>
              </a:rPr>
              <a:t>DATA</a:t>
            </a:r>
            <a:r>
              <a:rPr sz="1900" spc="-9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160" dirty="0"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16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TABLE. </a:t>
            </a:r>
            <a:r>
              <a:rPr sz="1900" b="1" spc="-45" dirty="0">
                <a:latin typeface="Times New Roman" panose="02020603050405020304"/>
                <a:cs typeface="Times New Roman" panose="02020603050405020304"/>
                <a:sym typeface="+mn-ea"/>
              </a:rPr>
              <a:t>CHART:</a:t>
            </a:r>
            <a:r>
              <a:rPr sz="1900" b="1" spc="-1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95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CHART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spc="-40" dirty="0">
                <a:sym typeface="+mn-ea"/>
              </a:rPr>
              <a:t>VISUALLY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REPRESENT</a:t>
            </a:r>
            <a:r>
              <a:rPr sz="1900" spc="-9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spc="-110" dirty="0">
                <a:sym typeface="+mn-ea"/>
              </a:rPr>
              <a:t>DATA</a:t>
            </a:r>
            <a:r>
              <a:rPr sz="1900" spc="-24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HELP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US</a:t>
            </a:r>
            <a:r>
              <a:rPr sz="1900" spc="2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SEE</a:t>
            </a:r>
            <a:r>
              <a:rPr sz="1900" spc="-20" dirty="0">
                <a:sym typeface="+mn-ea"/>
              </a:rPr>
              <a:t> </a:t>
            </a:r>
            <a:r>
              <a:rPr sz="1900" spc="-70" dirty="0">
                <a:sym typeface="+mn-ea"/>
              </a:rPr>
              <a:t>PATTERNS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TRENDS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2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OUR </a:t>
            </a:r>
            <a:r>
              <a:rPr sz="1900" spc="-10" dirty="0">
                <a:sym typeface="+mn-ea"/>
              </a:rPr>
              <a:t>DATA.</a:t>
            </a:r>
            <a:endParaRPr sz="1900" spc="-10" dirty="0"/>
          </a:p>
          <a:p>
            <a:pPr marL="457200" marR="25400" indent="-400050" algn="just">
              <a:lnSpc>
                <a:spcPct val="150000"/>
              </a:lnSpc>
              <a:spcBef>
                <a:spcPts val="95"/>
              </a:spcBef>
              <a:buFont typeface="Wingdings" pitchFamily="2" charset="2"/>
              <a:buChar char="Ø"/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900" b="1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900" spc="-25" dirty="0">
                <a:sym typeface="+mn-ea"/>
              </a:rPr>
              <a:t>IT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3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FIND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OUT</a:t>
            </a:r>
            <a:r>
              <a:rPr sz="1900" spc="-8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dirty="0">
                <a:sym typeface="+mn-ea"/>
              </a:rPr>
              <a:t>BLANK</a:t>
            </a:r>
            <a:r>
              <a:rPr sz="1900" spc="-1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VALUES.</a:t>
            </a:r>
            <a:endParaRPr sz="1900" spc="-10" dirty="0"/>
          </a:p>
          <a:p>
            <a:pPr marL="457200" marR="5080" indent="-400050" algn="just">
              <a:lnSpc>
                <a:spcPct val="150000"/>
              </a:lnSpc>
              <a:buFont typeface="Wingdings" pitchFamily="2" charset="2"/>
              <a:buChar char="Ø"/>
            </a:pP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FILTERING</a:t>
            </a:r>
            <a:r>
              <a:rPr lang="en-US"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1900" b="1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IT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FILTER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OUT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BLANK</a:t>
            </a:r>
            <a:r>
              <a:rPr sz="1900" spc="-4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 </a:t>
            </a:r>
            <a:r>
              <a:rPr sz="1900" dirty="0">
                <a:sym typeface="+mn-ea"/>
              </a:rPr>
              <a:t>FROM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DATA.</a:t>
            </a:r>
            <a:endParaRPr sz="1900" spc="-20" dirty="0"/>
          </a:p>
          <a:p>
            <a:pPr marL="457200" marR="98425" indent="-400050" algn="just">
              <a:lnSpc>
                <a:spcPct val="150000"/>
              </a:lnSpc>
              <a:buFont typeface="Wingdings" pitchFamily="2" charset="2"/>
              <a:buChar char="Ø"/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1900" b="1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spc="-10" dirty="0">
                <a:sym typeface="+mn-ea"/>
              </a:rPr>
              <a:t>PIVOT</a:t>
            </a:r>
            <a:r>
              <a:rPr sz="1900" spc="-114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80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14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5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SUMMARIZES, ORGNAIZES</a:t>
            </a:r>
            <a:r>
              <a:rPr sz="1900" spc="-13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AND</a:t>
            </a:r>
            <a:r>
              <a:rPr sz="1900" spc="-9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ANALYZES</a:t>
            </a:r>
            <a:r>
              <a:rPr sz="1900" spc="-5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15" dirty="0">
                <a:sym typeface="+mn-ea"/>
              </a:rPr>
              <a:t> </a:t>
            </a:r>
            <a:r>
              <a:rPr sz="1900" spc="-105" dirty="0">
                <a:sym typeface="+mn-ea"/>
              </a:rPr>
              <a:t>DATA</a:t>
            </a:r>
            <a:r>
              <a:rPr sz="1900" spc="-9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160" dirty="0"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16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</a:p>
          <a:p>
            <a:pPr marL="457200" marR="98425" indent="-400050" algn="just">
              <a:lnSpc>
                <a:spcPct val="150000"/>
              </a:lnSpc>
              <a:buFont typeface="Wingdings" pitchFamily="2" charset="2"/>
              <a:buChar char="Ø"/>
            </a:pPr>
            <a:r>
              <a:rPr sz="1900" b="1" spc="-45" dirty="0" smtClean="0"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lang="en-US" sz="1900" b="1" spc="-4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45" dirty="0" smtClean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1900" b="1" spc="-15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95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CHART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spc="-40" dirty="0">
                <a:sym typeface="+mn-ea"/>
              </a:rPr>
              <a:t>VISUALLY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REPRESENT</a:t>
            </a:r>
            <a:r>
              <a:rPr sz="1900" spc="-9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spc="-110" dirty="0">
                <a:sym typeface="+mn-ea"/>
              </a:rPr>
              <a:t>DATA</a:t>
            </a:r>
            <a:r>
              <a:rPr sz="1900" spc="-24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HELP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US</a:t>
            </a:r>
            <a:r>
              <a:rPr sz="1900" spc="2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SEE</a:t>
            </a:r>
            <a:r>
              <a:rPr sz="1900" spc="-20" dirty="0">
                <a:sym typeface="+mn-ea"/>
              </a:rPr>
              <a:t> </a:t>
            </a:r>
            <a:r>
              <a:rPr sz="1900" spc="-70" dirty="0">
                <a:sym typeface="+mn-ea"/>
              </a:rPr>
              <a:t>PATTERNS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TRENDS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2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OUR </a:t>
            </a:r>
            <a:r>
              <a:rPr sz="1900" spc="-10" dirty="0">
                <a:sym typeface="+mn-ea"/>
              </a:rPr>
              <a:t>DATA.</a:t>
            </a:r>
            <a:endParaRPr sz="1900" spc="-10" dirty="0"/>
          </a:p>
          <a:p>
            <a:pPr marL="457200" indent="-400050" algn="just">
              <a:buFont typeface="Wingdings" pitchFamily="2" charset="2"/>
              <a:buChar char="Ø"/>
            </a:pPr>
            <a:endParaRPr lang="en-US" sz="1300" spc="-10" dirty="0"/>
          </a:p>
        </p:txBody>
      </p:sp>
    </p:spTree>
    <p:extLst>
      <p:ext uri="{BB962C8B-B14F-4D97-AF65-F5344CB8AC3E}">
        <p14:creationId xmlns:p14="http://schemas.microsoft.com/office/powerpoint/2010/main" val="38632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b="1" dirty="0" smtClean="0"/>
              <a:t>DATASET DESCRIPTION 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69342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158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5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–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KAGGLE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26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FEATURE-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9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ID-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CATEGORICAL</a:t>
            </a:r>
            <a:r>
              <a:rPr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GENDER-MALE,FEMALE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LEVEL-ORDINAL</a:t>
            </a:r>
            <a:r>
              <a:rPr spc="-1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UNIT-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REFERENCE</a:t>
            </a:r>
            <a:r>
              <a:rPr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3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1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NAME-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NOMINAL</a:t>
            </a:r>
            <a:r>
              <a:rPr spc="-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tabLst>
                <a:tab pos="584200" algn="l"/>
              </a:tabLst>
            </a:pP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RATING-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NUMERICAL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12838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sym typeface="+mn-ea"/>
              </a:rPr>
              <a:t>THE</a:t>
            </a:r>
            <a:r>
              <a:rPr b="1" spc="-20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"WOW"</a:t>
            </a:r>
            <a:r>
              <a:rPr b="1" spc="70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IN</a:t>
            </a:r>
            <a:r>
              <a:rPr b="1" spc="-35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OUR</a:t>
            </a:r>
            <a:r>
              <a:rPr b="1" spc="-50" dirty="0">
                <a:solidFill>
                  <a:srgbClr val="C00000"/>
                </a:solidFill>
                <a:sym typeface="+mn-ea"/>
              </a:rPr>
              <a:t> </a:t>
            </a:r>
            <a:r>
              <a:rPr b="1" spc="-10" dirty="0">
                <a:solidFill>
                  <a:srgbClr val="C00000"/>
                </a:solidFill>
                <a:sym typeface="+mn-ea"/>
              </a:rPr>
              <a:t>SOLUTION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525966"/>
          </a:xfrm>
        </p:spPr>
        <p:txBody>
          <a:bodyPr>
            <a:normAutofit fontScale="70000" lnSpcReduction="20000"/>
          </a:bodyPr>
          <a:lstStyle/>
          <a:p>
            <a:pPr marR="567055">
              <a:lnSpc>
                <a:spcPct val="155000"/>
              </a:lnSpc>
              <a:spcBef>
                <a:spcPts val="95"/>
              </a:spcBef>
              <a:tabLst>
                <a:tab pos="298450" algn="l"/>
              </a:tabLst>
            </a:pPr>
            <a:r>
              <a:rPr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b="1"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FORMATTING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25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114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pc="8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CELLS</a:t>
            </a:r>
            <a:r>
              <a:rPr spc="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pc="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FOUND</a:t>
            </a:r>
            <a:r>
              <a:rPr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8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HIGHLIGHTED.</a:t>
            </a:r>
            <a:endParaRPr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5080">
              <a:lnSpc>
                <a:spcPts val="5030"/>
              </a:lnSpc>
              <a:spcBef>
                <a:spcPts val="455"/>
              </a:spcBef>
              <a:tabLst>
                <a:tab pos="298450" algn="l"/>
              </a:tabLst>
            </a:pPr>
            <a:r>
              <a:rPr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b="1" spc="8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</a:t>
            </a:r>
            <a:r>
              <a:rPr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pc="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VALUES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pc="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REMOVED.</a:t>
            </a:r>
            <a:endParaRPr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589280">
              <a:lnSpc>
                <a:spcPts val="5030"/>
              </a:lnSpc>
              <a:spcBef>
                <a:spcPts val="5"/>
              </a:spcBef>
              <a:tabLst>
                <a:tab pos="298450" algn="l"/>
                <a:tab pos="2287270" algn="l"/>
              </a:tabLst>
            </a:pPr>
            <a:r>
              <a:rPr b="1" spc="-10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FORMULA</a:t>
            </a:r>
            <a:r>
              <a:rPr lang="en-US" b="1" spc="-10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b="1" spc="50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b="1" spc="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</a:t>
            </a:r>
            <a:r>
              <a:rPr b="1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 </a:t>
            </a:r>
            <a:r>
              <a:rPr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LEVEL:</a:t>
            </a:r>
            <a:r>
              <a:rPr b="1" spc="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IFS</a:t>
            </a:r>
            <a:endParaRPr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406400">
              <a:lnSpc>
                <a:spcPts val="5030"/>
              </a:lnSpc>
            </a:pP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EG</a:t>
            </a:r>
            <a:r>
              <a:rPr spc="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pc="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=</a:t>
            </a:r>
            <a:r>
              <a:rPr spc="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IFS(Z8&gt;=5,“VERY HIGH”,Z8&gt;=4,“HIGH”,Z8&gt;=3,“MEDIUM”,TRUE,“LOW”)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61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828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AGENDA </vt:lpstr>
      <vt:lpstr>PROBLEM STATEMENT </vt:lpstr>
      <vt:lpstr>PROJECT OVERVIEW </vt:lpstr>
      <vt:lpstr>WHO ARE THE END USERS?</vt:lpstr>
      <vt:lpstr>OUR SOLUTION AND ITS VALUE PROPOSITION</vt:lpstr>
      <vt:lpstr>DATASET DESCRIPTION </vt:lpstr>
      <vt:lpstr>THE "WOW" IN OUR SOLUTION</vt:lpstr>
      <vt:lpstr>MODELLING</vt:lpstr>
      <vt:lpstr>MODELLING 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2024-09-07T15:01:42Z</dcterms:created>
  <dcterms:modified xsi:type="dcterms:W3CDTF">2024-09-07T16:50:19Z</dcterms:modified>
</cp:coreProperties>
</file>