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306" r:id="rId19"/>
    <p:sldId id="1308" r:id="rId20"/>
    <p:sldId id="1307" r:id="rId21"/>
    <p:sldId id="1288" r:id="rId22"/>
    <p:sldId id="1249" r:id="rId23"/>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:Swetha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950821104043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GCE, Tirunelveli</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600" b="1" dirty="0">
                <a:solidFill>
                  <a:srgbClr val="002060"/>
                </a:solidFill>
              </a:rPr>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55850" y="1439606"/>
            <a:ext cx="8696833" cy="3179400"/>
          </a:xfrm>
        </p:spPr>
        <p:txBody>
          <a:bodyPr/>
          <a:lstStyle/>
          <a:p>
            <a:endParaRPr lang="en-US" dirty="0"/>
          </a:p>
        </p:txBody>
      </p:sp>
      <p:pic>
        <p:nvPicPr>
          <p:cNvPr id="5" name="Picture 4">
            <a:extLst>
              <a:ext uri="{FF2B5EF4-FFF2-40B4-BE49-F238E27FC236}">
                <a16:creationId xmlns:a16="http://schemas.microsoft.com/office/drawing/2014/main" id="{AF78784A-EEB9-4EFD-9441-F14AD59452C4}"/>
              </a:ext>
            </a:extLst>
          </p:cNvPr>
          <p:cNvPicPr>
            <a:picLocks noChangeAspect="1"/>
          </p:cNvPicPr>
          <p:nvPr/>
        </p:nvPicPr>
        <p:blipFill>
          <a:blip r:embed="rId2"/>
          <a:stretch>
            <a:fillRect/>
          </a:stretch>
        </p:blipFill>
        <p:spPr>
          <a:xfrm>
            <a:off x="385763" y="1065075"/>
            <a:ext cx="8286750" cy="35539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8001090" cy="663312"/>
          </a:xfrm>
        </p:spPr>
        <p:txBody>
          <a:bodyPr/>
          <a:lstStyle/>
          <a:p>
            <a:pPr algn="ctr"/>
            <a:r>
              <a:rPr lang="en-US" b="1" dirty="0"/>
              <a:t>Login page</a:t>
            </a:r>
          </a:p>
        </p:txBody>
      </p:sp>
      <p:pic>
        <p:nvPicPr>
          <p:cNvPr id="6" name="Picture 5">
            <a:extLst>
              <a:ext uri="{FF2B5EF4-FFF2-40B4-BE49-F238E27FC236}">
                <a16:creationId xmlns:a16="http://schemas.microsoft.com/office/drawing/2014/main" id="{1EC6E4FF-C054-447D-BC16-0DC4F47E1F6F}"/>
              </a:ext>
            </a:extLst>
          </p:cNvPr>
          <p:cNvPicPr>
            <a:picLocks noChangeAspect="1"/>
          </p:cNvPicPr>
          <p:nvPr/>
        </p:nvPicPr>
        <p:blipFill>
          <a:blip r:embed="rId2"/>
          <a:stretch>
            <a:fillRect/>
          </a:stretch>
        </p:blipFill>
        <p:spPr>
          <a:xfrm>
            <a:off x="421481" y="1100138"/>
            <a:ext cx="8308182" cy="355044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Sign-up page</a:t>
            </a:r>
          </a:p>
        </p:txBody>
      </p:sp>
      <p:pic>
        <p:nvPicPr>
          <p:cNvPr id="4" name="Picture 3">
            <a:extLst>
              <a:ext uri="{FF2B5EF4-FFF2-40B4-BE49-F238E27FC236}">
                <a16:creationId xmlns:a16="http://schemas.microsoft.com/office/drawing/2014/main" id="{72CFDF31-2888-4958-A6B4-F7A75597DCF8}"/>
              </a:ext>
            </a:extLst>
          </p:cNvPr>
          <p:cNvPicPr>
            <a:picLocks noChangeAspect="1"/>
          </p:cNvPicPr>
          <p:nvPr/>
        </p:nvPicPr>
        <p:blipFill>
          <a:blip r:embed="rId2"/>
          <a:stretch>
            <a:fillRect/>
          </a:stretch>
        </p:blipFill>
        <p:spPr>
          <a:xfrm>
            <a:off x="378618" y="1164430"/>
            <a:ext cx="8329613" cy="342900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Voting page</a:t>
            </a:r>
            <a:br>
              <a:rPr lang="en-US" b="1" dirty="0"/>
            </a:br>
            <a:endParaRPr lang="en-US" b="1" dirty="0"/>
          </a:p>
        </p:txBody>
      </p:sp>
      <p:pic>
        <p:nvPicPr>
          <p:cNvPr id="4" name="Picture 3">
            <a:extLst>
              <a:ext uri="{FF2B5EF4-FFF2-40B4-BE49-F238E27FC236}">
                <a16:creationId xmlns:a16="http://schemas.microsoft.com/office/drawing/2014/main" id="{61778103-3356-4B58-BDD7-C3ABBAF8BE5A}"/>
              </a:ext>
            </a:extLst>
          </p:cNvPr>
          <p:cNvPicPr>
            <a:picLocks noChangeAspect="1"/>
          </p:cNvPicPr>
          <p:nvPr/>
        </p:nvPicPr>
        <p:blipFill>
          <a:blip r:embed="rId2"/>
          <a:stretch>
            <a:fillRect/>
          </a:stretch>
        </p:blipFill>
        <p:spPr>
          <a:xfrm>
            <a:off x="428625" y="1078707"/>
            <a:ext cx="8408194" cy="35433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Poll page</a:t>
            </a:r>
          </a:p>
        </p:txBody>
      </p:sp>
      <p:pic>
        <p:nvPicPr>
          <p:cNvPr id="4" name="Picture 3">
            <a:extLst>
              <a:ext uri="{FF2B5EF4-FFF2-40B4-BE49-F238E27FC236}">
                <a16:creationId xmlns:a16="http://schemas.microsoft.com/office/drawing/2014/main" id="{9001E4AD-A87D-479A-981D-131D3403E123}"/>
              </a:ext>
            </a:extLst>
          </p:cNvPr>
          <p:cNvPicPr>
            <a:picLocks noChangeAspect="1"/>
          </p:cNvPicPr>
          <p:nvPr/>
        </p:nvPicPr>
        <p:blipFill>
          <a:blip r:embed="rId2"/>
          <a:stretch>
            <a:fillRect/>
          </a:stretch>
        </p:blipFill>
        <p:spPr>
          <a:xfrm>
            <a:off x="628560" y="1128713"/>
            <a:ext cx="7886430" cy="348615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CA7F-663E-4362-9874-CB93DE5614A5}"/>
              </a:ext>
            </a:extLst>
          </p:cNvPr>
          <p:cNvSpPr>
            <a:spLocks noGrp="1"/>
          </p:cNvSpPr>
          <p:nvPr>
            <p:ph type="title"/>
          </p:nvPr>
        </p:nvSpPr>
        <p:spPr/>
        <p:txBody>
          <a:bodyPr/>
          <a:lstStyle/>
          <a:p>
            <a:pPr algn="ctr"/>
            <a:r>
              <a:rPr lang="en-IN" b="1" dirty="0">
                <a:solidFill>
                  <a:srgbClr val="002060"/>
                </a:solidFill>
              </a:rPr>
              <a:t>Poll Result Page</a:t>
            </a:r>
          </a:p>
        </p:txBody>
      </p:sp>
      <p:sp>
        <p:nvSpPr>
          <p:cNvPr id="3" name="Subtitle 2">
            <a:extLst>
              <a:ext uri="{FF2B5EF4-FFF2-40B4-BE49-F238E27FC236}">
                <a16:creationId xmlns:a16="http://schemas.microsoft.com/office/drawing/2014/main" id="{433D6252-FBFA-4689-AA09-E5254E02D8A6}"/>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id="{16631BB0-7ADF-40A6-B883-C6FB603AE7AD}"/>
              </a:ext>
            </a:extLst>
          </p:cNvPr>
          <p:cNvPicPr>
            <a:picLocks noChangeAspect="1"/>
          </p:cNvPicPr>
          <p:nvPr/>
        </p:nvPicPr>
        <p:blipFill>
          <a:blip r:embed="rId2"/>
          <a:stretch>
            <a:fillRect/>
          </a:stretch>
        </p:blipFill>
        <p:spPr>
          <a:xfrm>
            <a:off x="457110" y="1203390"/>
            <a:ext cx="8229330" cy="3418616"/>
          </a:xfrm>
          <a:prstGeom prst="rect">
            <a:avLst/>
          </a:prstGeom>
        </p:spPr>
      </p:pic>
    </p:spTree>
    <p:extLst>
      <p:ext uri="{BB962C8B-B14F-4D97-AF65-F5344CB8AC3E}">
        <p14:creationId xmlns:p14="http://schemas.microsoft.com/office/powerpoint/2010/main" val="426084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9335-72C4-4374-AB7F-2B2EFF5A194D}"/>
              </a:ext>
            </a:extLst>
          </p:cNvPr>
          <p:cNvSpPr>
            <a:spLocks noGrp="1"/>
          </p:cNvSpPr>
          <p:nvPr>
            <p:ph type="title"/>
          </p:nvPr>
        </p:nvSpPr>
        <p:spPr/>
        <p:txBody>
          <a:bodyPr/>
          <a:lstStyle/>
          <a:p>
            <a:pPr algn="ctr"/>
            <a:br>
              <a:rPr lang="en-IN" dirty="0"/>
            </a:br>
            <a:r>
              <a:rPr lang="en-IN" sz="1600" b="1" dirty="0">
                <a:solidFill>
                  <a:srgbClr val="002060"/>
                </a:solidFill>
              </a:rPr>
              <a:t>Invalid login page</a:t>
            </a:r>
          </a:p>
        </p:txBody>
      </p:sp>
      <p:sp>
        <p:nvSpPr>
          <p:cNvPr id="3" name="Subtitle 2">
            <a:extLst>
              <a:ext uri="{FF2B5EF4-FFF2-40B4-BE49-F238E27FC236}">
                <a16:creationId xmlns:a16="http://schemas.microsoft.com/office/drawing/2014/main" id="{FDF285FF-D37E-4C99-ABDC-9EA3E6C9ABFB}"/>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928B8512-3F41-42D3-9FE5-6710B018E2F4}"/>
              </a:ext>
            </a:extLst>
          </p:cNvPr>
          <p:cNvPicPr>
            <a:picLocks noChangeAspect="1"/>
          </p:cNvPicPr>
          <p:nvPr/>
        </p:nvPicPr>
        <p:blipFill>
          <a:blip r:embed="rId2"/>
          <a:stretch>
            <a:fillRect/>
          </a:stretch>
        </p:blipFill>
        <p:spPr>
          <a:xfrm>
            <a:off x="457110" y="1203390"/>
            <a:ext cx="8229330" cy="3411473"/>
          </a:xfrm>
          <a:prstGeom prst="rect">
            <a:avLst/>
          </a:prstGeom>
        </p:spPr>
      </p:pic>
    </p:spTree>
    <p:extLst>
      <p:ext uri="{BB962C8B-B14F-4D97-AF65-F5344CB8AC3E}">
        <p14:creationId xmlns:p14="http://schemas.microsoft.com/office/powerpoint/2010/main" val="63369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C32-0EAE-45AB-850D-0FAF1854781C}"/>
              </a:ext>
            </a:extLst>
          </p:cNvPr>
          <p:cNvSpPr>
            <a:spLocks noGrp="1"/>
          </p:cNvSpPr>
          <p:nvPr>
            <p:ph type="title"/>
          </p:nvPr>
        </p:nvSpPr>
        <p:spPr>
          <a:xfrm>
            <a:off x="285660" y="273780"/>
            <a:ext cx="8229330" cy="993870"/>
          </a:xfrm>
        </p:spPr>
        <p:txBody>
          <a:bodyPr/>
          <a:lstStyle/>
          <a:p>
            <a:br>
              <a:rPr lang="en-IN" b="1" dirty="0">
                <a:solidFill>
                  <a:srgbClr val="213163"/>
                </a:solidFill>
              </a:rPr>
            </a:br>
            <a:br>
              <a:rPr lang="en-IN" b="1" dirty="0">
                <a:solidFill>
                  <a:srgbClr val="213163"/>
                </a:solidFill>
              </a:rPr>
            </a:br>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IN" dirty="0"/>
          </a:p>
        </p:txBody>
      </p:sp>
      <p:sp>
        <p:nvSpPr>
          <p:cNvPr id="3" name="Subtitle 2">
            <a:extLst>
              <a:ext uri="{FF2B5EF4-FFF2-40B4-BE49-F238E27FC236}">
                <a16:creationId xmlns:a16="http://schemas.microsoft.com/office/drawing/2014/main" id="{5A35BBB3-0259-4C30-8666-0E0F8BE1996A}"/>
              </a:ext>
            </a:extLst>
          </p:cNvPr>
          <p:cNvSpPr>
            <a:spLocks noGrp="1"/>
          </p:cNvSpPr>
          <p:nvPr>
            <p:ph type="subTitle"/>
          </p:nvPr>
        </p:nvSpPr>
        <p:spPr>
          <a:xfrm>
            <a:off x="285660" y="1150143"/>
            <a:ext cx="8229330" cy="2714626"/>
          </a:xfrm>
        </p:spPr>
        <p:txBody>
          <a:bodyPr/>
          <a:lstStyle/>
          <a:p>
            <a:pPr marL="285750" indent="-285750">
              <a:buFont typeface="Arial" panose="020B0604020202020204" pitchFamily="34" charset="0"/>
              <a:buChar char="•"/>
            </a:pPr>
            <a:r>
              <a:rPr lang="en-US" dirty="0">
                <a:solidFill>
                  <a:srgbClr val="002060"/>
                </a:solidFill>
              </a:rPr>
              <a:t>Future enhancements for the Django-based voting application may include blockchain integration for transparency, multi-factor authentication for heightened security, and development of a mobile application for increased accessibility.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Advanced reporting and analytics features can offer insights into voting patterns, while ranked choice voting adds nuance to the electoral process.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Continuous improvements to accessibility, real-time result updates, and integration with government systems enhance usability and accuracy. Internationalization efforts ensure the application's adaptability to diverse contexts, fostering broader democratic participation.</a:t>
            </a:r>
            <a:endParaRPr lang="en-IN" dirty="0">
              <a:solidFill>
                <a:srgbClr val="002060"/>
              </a:solidFill>
            </a:endParaRPr>
          </a:p>
        </p:txBody>
      </p:sp>
    </p:spTree>
    <p:extLst>
      <p:ext uri="{BB962C8B-B14F-4D97-AF65-F5344CB8AC3E}">
        <p14:creationId xmlns:p14="http://schemas.microsoft.com/office/powerpoint/2010/main" val="289975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7174" y="682130"/>
            <a:ext cx="8636795" cy="395657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Conclusion</a:t>
            </a:r>
            <a:br>
              <a:rPr lang="en-IN" sz="1600" b="1" dirty="0">
                <a:solidFill>
                  <a:srgbClr val="213163"/>
                </a:solidFill>
              </a:rPr>
            </a:br>
            <a:r>
              <a:rPr lang="en-IN" sz="1600" b="1" dirty="0">
                <a:solidFill>
                  <a:srgbClr val="213163"/>
                </a:solidFill>
              </a:rPr>
              <a:t>     </a:t>
            </a:r>
            <a:r>
              <a:rPr lang="en-US" dirty="0">
                <a:solidFill>
                  <a:srgbClr val="213163"/>
                </a:solidFill>
              </a:rPr>
              <a:t>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a:t>
            </a:r>
            <a:endParaRPr lang="en-IN"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1078707" y="2704572"/>
            <a:ext cx="701516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Voting Application using Django Framework</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9613" y="789286"/>
            <a:ext cx="8548624" cy="3796999"/>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ABSTRACT:</a:t>
            </a:r>
            <a:br>
              <a:rPr lang="en-IN" sz="1600" b="1" dirty="0">
                <a:solidFill>
                  <a:srgbClr val="213163"/>
                </a:solidFill>
              </a:rPr>
            </a:br>
            <a:r>
              <a:rPr lang="en-IN" sz="1600" b="1" dirty="0">
                <a:solidFill>
                  <a:srgbClr val="213163"/>
                </a:solidFill>
              </a:rPr>
              <a:t>     </a:t>
            </a:r>
            <a:r>
              <a:rPr lang="en-US" dirty="0">
                <a:solidFill>
                  <a:srgbClr val="002060"/>
                </a:solidFill>
                <a:latin typeface="+mn-lt"/>
              </a:rPr>
              <a:t>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a:t>
            </a:r>
            <a:br>
              <a:rPr lang="en-US" dirty="0">
                <a:solidFill>
                  <a:srgbClr val="002060"/>
                </a:solidFill>
                <a:latin typeface="+mn-lt"/>
              </a:rPr>
            </a:br>
            <a:r>
              <a:rPr lang="en-US" dirty="0">
                <a:solidFill>
                  <a:srgbClr val="002060"/>
                </a:solidFill>
                <a:latin typeface="+mn-lt"/>
              </a:rPr>
              <a:t>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a:t>
            </a:r>
            <a:br>
              <a:rPr lang="en-IN" dirty="0">
                <a:solidFill>
                  <a:srgbClr val="002060"/>
                </a:solidFill>
                <a:latin typeface="+mn-lt"/>
              </a:rPr>
            </a:br>
            <a:br>
              <a:rPr lang="en-IN" b="1" dirty="0">
                <a:solidFill>
                  <a:srgbClr val="002060"/>
                </a:solidFill>
              </a:rPr>
            </a:br>
            <a:br>
              <a:rPr lang="en-IN" sz="1600" b="1" dirty="0">
                <a:solidFill>
                  <a:srgbClr val="002060"/>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20087" cy="3889835"/>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Problem Statement</a:t>
            </a:r>
            <a:br>
              <a:rPr lang="en-IN" sz="1600" b="1" dirty="0">
                <a:solidFill>
                  <a:srgbClr val="213163"/>
                </a:solidFill>
              </a:rPr>
            </a:br>
            <a:r>
              <a:rPr lang="en-IN" sz="1600" b="1" dirty="0">
                <a:solidFill>
                  <a:srgbClr val="213163"/>
                </a:solidFill>
              </a:rPr>
              <a:t>      </a:t>
            </a:r>
            <a:r>
              <a:rPr lang="en-US" dirty="0">
                <a:solidFill>
                  <a:srgbClr val="002060"/>
                </a:solidFill>
              </a:rPr>
              <a:t>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a:t>
            </a:r>
            <a:br>
              <a:rPr lang="en-US" dirty="0">
                <a:solidFill>
                  <a:srgbClr val="002060"/>
                </a:solidFill>
              </a:rPr>
            </a:br>
            <a:r>
              <a:rPr lang="en-US" dirty="0">
                <a:solidFill>
                  <a:srgbClr val="002060"/>
                </a:solidFill>
              </a:rPr>
              <a:t>1. Security Concerns</a:t>
            </a:r>
            <a:br>
              <a:rPr lang="en-US" dirty="0">
                <a:solidFill>
                  <a:srgbClr val="002060"/>
                </a:solidFill>
              </a:rPr>
            </a:br>
            <a:r>
              <a:rPr lang="en-US" dirty="0">
                <a:solidFill>
                  <a:srgbClr val="002060"/>
                </a:solidFill>
              </a:rPr>
              <a:t>2. Accessibility and Convenience</a:t>
            </a:r>
            <a:br>
              <a:rPr lang="en-US" dirty="0">
                <a:solidFill>
                  <a:srgbClr val="002060"/>
                </a:solidFill>
              </a:rPr>
            </a:br>
            <a:r>
              <a:rPr lang="en-US" dirty="0">
                <a:solidFill>
                  <a:srgbClr val="002060"/>
                </a:solidFill>
              </a:rPr>
              <a:t>3. Verification and Authentication</a:t>
            </a:r>
            <a:br>
              <a:rPr lang="en-US" dirty="0">
                <a:solidFill>
                  <a:srgbClr val="002060"/>
                </a:solidFill>
              </a:rPr>
            </a:br>
            <a:r>
              <a:rPr lang="en-US" dirty="0">
                <a:solidFill>
                  <a:srgbClr val="002060"/>
                </a:solidFill>
              </a:rPr>
              <a:t>4. Transparency and Auditability </a:t>
            </a:r>
            <a:br>
              <a:rPr lang="en-US" dirty="0">
                <a:solidFill>
                  <a:srgbClr val="002060"/>
                </a:solidFill>
              </a:rPr>
            </a:br>
            <a:r>
              <a:rPr lang="en-US" dirty="0">
                <a:solidFill>
                  <a:srgbClr val="002060"/>
                </a:solidFill>
              </a:rPr>
              <a:t>5. User Experience</a:t>
            </a:r>
            <a:endParaRPr lang="en-IN" sz="1600" dirty="0">
              <a:solidFill>
                <a:srgbClr val="002060"/>
              </a:solidFill>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62937" cy="4030963"/>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r>
              <a:rPr lang="en-US" dirty="0">
                <a:solidFill>
                  <a:srgbClr val="002060"/>
                </a:solidFill>
              </a:rPr>
              <a:t>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a:t>
            </a:r>
            <a:br>
              <a:rPr lang="en-US" dirty="0">
                <a:solidFill>
                  <a:srgbClr val="002060"/>
                </a:solidFill>
              </a:rPr>
            </a:br>
            <a:br>
              <a:rPr lang="en-US"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55448"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The proposed solution is to develop a modern, secure, and user-friendly voting application using the Django framework.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This solution addresses the shortcomings of traditional voting systems by implementing advanced security measures, intuitive user interfaces, and robust authentication mechanisms.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Using Django's MVC architecture, the application will be designed with scalability and security in mind.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Security measures will include encryption for user authentication, secure transmission, and storage of votes to prevent tampering and ensure the integrity of the electoral process.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User authentication will be managed through Django's built-in authentication system, allowing for secure verification of voters' identities and access control based on roles and permissions.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Administrators will have the ability to create and manage ballots and candidate profiles through an intuitive interface. </a:t>
            </a:r>
            <a:endParaRPr lang="en-US" b="0" i="0" dirty="0">
              <a:solidFill>
                <a:srgbClr val="002060"/>
              </a:solidFill>
              <a:effectLst/>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57175" y="752832"/>
            <a:ext cx="8565355" cy="45779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Voters will experience a user-friendly interface that guides them through the voting process with accessibility features to accommodate users with disabilities.</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 tabulation will be conducted securely, ensuring the anonymity of individual votes while presenting results transparently for public scrutiny. </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Rigorous testing will be carried out at each stage of development to ensure reliability, security, and usability.</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Once development is complete, the application will be deployed to a production environment, with ongoing maintenance and support provided to address any issues and ensure the continued smooth operation of the voting application.</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Overall, the proposed solution aims to revolutionize the electoral process by providing a secure, accessible, and user-friendly platform that promotes democratic values and fosters greater civic engagement.</a:t>
            </a:r>
          </a:p>
          <a:p>
            <a:pPr marL="742950" indent="-285750">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8169" y="714385"/>
            <a:ext cx="8698643" cy="386001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Modelling &amp; Results</a:t>
            </a:r>
            <a:br>
              <a:rPr lang="en-IN" sz="1600" b="1" dirty="0">
                <a:solidFill>
                  <a:srgbClr val="213163"/>
                </a:solidFill>
              </a:rPr>
            </a:br>
            <a:r>
              <a:rPr lang="en-IN" sz="1300" b="1" dirty="0">
                <a:solidFill>
                  <a:srgbClr val="002060"/>
                </a:solidFill>
              </a:rPr>
              <a:t>Modelling:</a:t>
            </a:r>
            <a:br>
              <a:rPr lang="en-IN" sz="1300" b="1" dirty="0">
                <a:solidFill>
                  <a:srgbClr val="002060"/>
                </a:solidFill>
              </a:rPr>
            </a:br>
            <a:r>
              <a:rPr lang="it-IT" sz="1200" dirty="0">
                <a:solidFill>
                  <a:srgbClr val="002060"/>
                </a:solidFill>
              </a:rPr>
              <a:t>1. User Model </a:t>
            </a:r>
            <a:br>
              <a:rPr lang="it-IT" sz="1200" dirty="0">
                <a:solidFill>
                  <a:srgbClr val="002060"/>
                </a:solidFill>
              </a:rPr>
            </a:br>
            <a:r>
              <a:rPr lang="it-IT" sz="1200" dirty="0">
                <a:solidFill>
                  <a:srgbClr val="002060"/>
                </a:solidFill>
              </a:rPr>
              <a:t>2. Candidate Model </a:t>
            </a:r>
            <a:br>
              <a:rPr lang="it-IT" sz="1200" dirty="0">
                <a:solidFill>
                  <a:srgbClr val="002060"/>
                </a:solidFill>
              </a:rPr>
            </a:br>
            <a:r>
              <a:rPr lang="it-IT" sz="1200" dirty="0">
                <a:solidFill>
                  <a:srgbClr val="002060"/>
                </a:solidFill>
              </a:rPr>
              <a:t>3. Ballot Model</a:t>
            </a:r>
            <a:br>
              <a:rPr lang="it-IT" sz="1200" dirty="0">
                <a:solidFill>
                  <a:srgbClr val="002060"/>
                </a:solidFill>
              </a:rPr>
            </a:br>
            <a:r>
              <a:rPr lang="it-IT" sz="1200" dirty="0">
                <a:solidFill>
                  <a:srgbClr val="002060"/>
                </a:solidFill>
              </a:rPr>
              <a:t>4. Vote Model</a:t>
            </a:r>
            <a:br>
              <a:rPr lang="it-IT" sz="1200" dirty="0">
                <a:solidFill>
                  <a:srgbClr val="002060"/>
                </a:solidFill>
              </a:rPr>
            </a:br>
            <a:r>
              <a:rPr lang="it-IT" sz="1200" dirty="0">
                <a:solidFill>
                  <a:srgbClr val="002060"/>
                </a:solidFill>
              </a:rPr>
              <a:t>5. Result Model</a:t>
            </a:r>
            <a:br>
              <a:rPr lang="it-IT" sz="1200" dirty="0">
                <a:solidFill>
                  <a:srgbClr val="002060"/>
                </a:solidFill>
              </a:rPr>
            </a:br>
            <a:r>
              <a:rPr lang="it-IT" sz="1300" b="1" dirty="0">
                <a:solidFill>
                  <a:srgbClr val="002060"/>
                </a:solidFill>
              </a:rPr>
              <a:t>Results:</a:t>
            </a:r>
            <a:br>
              <a:rPr lang="it-IT" sz="1300" b="1" dirty="0">
                <a:solidFill>
                  <a:srgbClr val="002060"/>
                </a:solidFill>
              </a:rPr>
            </a:br>
            <a:r>
              <a:rPr lang="en-US" sz="1200" dirty="0">
                <a:solidFill>
                  <a:srgbClr val="002060"/>
                </a:solidFill>
              </a:rPr>
              <a:t>1. User Authentication</a:t>
            </a:r>
            <a:br>
              <a:rPr lang="en-US" sz="1200" dirty="0">
                <a:solidFill>
                  <a:srgbClr val="002060"/>
                </a:solidFill>
              </a:rPr>
            </a:br>
            <a:r>
              <a:rPr lang="en-US" sz="1200" dirty="0">
                <a:solidFill>
                  <a:srgbClr val="002060"/>
                </a:solidFill>
              </a:rPr>
              <a:t>2. Ballot Creation and Management</a:t>
            </a:r>
            <a:br>
              <a:rPr lang="en-US" sz="1200" dirty="0">
                <a:solidFill>
                  <a:srgbClr val="002060"/>
                </a:solidFill>
              </a:rPr>
            </a:br>
            <a:r>
              <a:rPr lang="en-US" sz="1200" dirty="0">
                <a:solidFill>
                  <a:srgbClr val="002060"/>
                </a:solidFill>
              </a:rPr>
              <a:t>3. Voting Mechanism </a:t>
            </a:r>
            <a:br>
              <a:rPr lang="en-US" sz="1200" dirty="0">
                <a:solidFill>
                  <a:srgbClr val="002060"/>
                </a:solidFill>
              </a:rPr>
            </a:br>
            <a:r>
              <a:rPr lang="en-US" sz="1200" dirty="0">
                <a:solidFill>
                  <a:srgbClr val="002060"/>
                </a:solidFill>
              </a:rPr>
              <a:t>4. Vote Tabulation</a:t>
            </a:r>
            <a:br>
              <a:rPr lang="en-US" sz="1200" dirty="0">
                <a:solidFill>
                  <a:srgbClr val="002060"/>
                </a:solidFill>
              </a:rPr>
            </a:br>
            <a:r>
              <a:rPr lang="en-US" sz="1200" dirty="0">
                <a:solidFill>
                  <a:srgbClr val="002060"/>
                </a:solidFill>
              </a:rPr>
              <a:t>5. Security</a:t>
            </a:r>
            <a:br>
              <a:rPr lang="en-IN" sz="1200" dirty="0">
                <a:solidFill>
                  <a:schemeClr val="tx1"/>
                </a:solidFill>
              </a:rPr>
            </a:br>
            <a:endParaRPr lang="en-IN" sz="12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purl.org/dc/dcmitype/"/>
    <ds:schemaRef ds:uri="c0fa2617-96bd-425d-8578-e93563fe37c5"/>
    <ds:schemaRef ds:uri="http://schemas.microsoft.com/office/infopath/2007/PartnerControls"/>
    <ds:schemaRef ds:uri="9162bd5b-4ed9-4da3-b376-05204580ba3f"/>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208</TotalTime>
  <Words>1041</Words>
  <Application>Microsoft Office PowerPoint</Application>
  <PresentationFormat>On-screen Show (16:9)</PresentationFormat>
  <Paragraphs>56</Paragraphs>
  <Slides>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6" baseType="lpstr">
      <vt:lpstr>Arial</vt:lpstr>
      <vt:lpstr>Arial MT</vt:lpstr>
      <vt:lpstr>Calibri</vt:lpstr>
      <vt:lpstr>Poppins</vt:lpstr>
      <vt:lpstr>Times New Roman</vt:lpstr>
      <vt:lpstr>Simple Light</vt:lpstr>
      <vt:lpstr>PowerPoint Presentation</vt:lpstr>
      <vt:lpstr>PowerPoint Presentation</vt:lpstr>
      <vt:lpstr>ABSTRACT:      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    </vt:lpstr>
      <vt:lpstr>Problem Statement       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 1. Security Concerns 2. Accessibility and Convenience 3. Verification and Authentication 4. Transparency and Auditability  5. User Experience</vt:lpstr>
      <vt:lpstr>Project Overview:           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  </vt:lpstr>
      <vt:lpstr>Proposed Solution</vt:lpstr>
      <vt:lpstr>PowerPoint Presentation</vt:lpstr>
      <vt:lpstr>Technology Used</vt:lpstr>
      <vt:lpstr>Modelling &amp; Results Modelling: 1. User Model  2. Candidate Model  3. Ballot Model 4. Vote Model 5. Result Model Results: 1. User Authentication 2. Ballot Creation and Management 3. Voting Mechanism  4. Vote Tabulation 5. Security </vt:lpstr>
      <vt:lpstr>Homepage</vt:lpstr>
      <vt:lpstr>Login page</vt:lpstr>
      <vt:lpstr>Sign-up page</vt:lpstr>
      <vt:lpstr>Voting page </vt:lpstr>
      <vt:lpstr>Poll page</vt:lpstr>
      <vt:lpstr>Poll Result Page</vt:lpstr>
      <vt:lpstr> Invalid login page</vt:lpstr>
      <vt:lpstr>  Future Enhancements:</vt:lpstr>
      <vt:lpstr>Conclusion      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20</cp:revision>
  <dcterms:modified xsi:type="dcterms:W3CDTF">2024-04-11T16:13:34Z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