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notesMasterIdLst>
    <p:notesMasterId r:id="rId11"/>
  </p:notesMasterIdLst>
  <p:sldIdLst>
    <p:sldId id="256" r:id="rId2"/>
    <p:sldId id="290" r:id="rId3"/>
    <p:sldId id="293" r:id="rId4"/>
    <p:sldId id="294" r:id="rId5"/>
    <p:sldId id="295" r:id="rId6"/>
    <p:sldId id="299" r:id="rId7"/>
    <p:sldId id="300" r:id="rId8"/>
    <p:sldId id="301" r:id="rId9"/>
    <p:sldId id="291" r:id="rId10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34" y="6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07T14:18:27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07T14:18:27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07T14:18:30.1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041" y="-12043"/>
            <a:ext cx="13041499" cy="977768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958" y="3419782"/>
            <a:ext cx="8286889" cy="2341407"/>
          </a:xfrm>
        </p:spPr>
        <p:txBody>
          <a:bodyPr anchor="b">
            <a:noAutofit/>
          </a:bodyPr>
          <a:lstStyle>
            <a:lvl1pPr algn="r">
              <a:defRPr sz="76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958" y="5761187"/>
            <a:ext cx="8286889" cy="156003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9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6"/>
            <a:ext cx="9027860" cy="4840676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7" y="6357902"/>
            <a:ext cx="9027860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6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65972" y="5165795"/>
            <a:ext cx="7708166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357902"/>
            <a:ext cx="9027861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2418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747716"/>
            <a:ext cx="9027861" cy="3691321"/>
          </a:xfrm>
        </p:spPr>
        <p:txBody>
          <a:bodyPr anchor="b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6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50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874" y="866987"/>
            <a:ext cx="901897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0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30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66" y="866988"/>
            <a:ext cx="1392088" cy="746873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985" y="866988"/>
            <a:ext cx="7388481" cy="7468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79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998380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8535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3841235"/>
            <a:ext cx="9027861" cy="2597804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1223680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7"/>
            <a:ext cx="9027860" cy="187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8" y="3072838"/>
            <a:ext cx="4391977" cy="5519320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68" y="3072840"/>
            <a:ext cx="4391979" cy="551932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5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985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9222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9222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866987"/>
            <a:ext cx="9027860" cy="187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9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6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131348"/>
            <a:ext cx="3968259" cy="1818263"/>
          </a:xfrm>
        </p:spPr>
        <p:txBody>
          <a:bodyPr anchor="b">
            <a:normAutofit/>
          </a:bodyPr>
          <a:lstStyle>
            <a:lvl1pPr>
              <a:defRPr sz="28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147" y="732338"/>
            <a:ext cx="4815697" cy="78598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3949610"/>
            <a:ext cx="3968259" cy="3675661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6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6827520"/>
            <a:ext cx="9027860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985" y="866986"/>
            <a:ext cx="9027860" cy="5469466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7633547"/>
            <a:ext cx="9027860" cy="958612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9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041" y="-12043"/>
            <a:ext cx="13041500" cy="977768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2840"/>
            <a:ext cx="9027860" cy="551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7478" y="8592161"/>
            <a:ext cx="9729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9FE9B-B97F-4032-9BF2-DAFE7FF7FA7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986" y="8592161"/>
            <a:ext cx="657489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5762" y="8592161"/>
            <a:ext cx="72908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3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body" sz="quarter" idx="1"/>
          </p:nvPr>
        </p:nvSpPr>
        <p:spPr>
          <a:xfrm>
            <a:off x="939800" y="6248400"/>
            <a:ext cx="10895880" cy="3091337"/>
          </a:xfrm>
          <a:prstGeom prst="rect">
            <a:avLst/>
          </a:prstGeom>
        </p:spPr>
        <p:txBody>
          <a:bodyPr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3200" dirty="0"/>
              <a:t>Insurance Data Model Prediction </a:t>
            </a:r>
            <a:endParaRPr sz="3200"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3200"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by </a:t>
            </a:r>
            <a:endParaRPr lang="en-US"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Anurag </a:t>
            </a:r>
            <a:r>
              <a:rPr lang="en-US" sz="2800" dirty="0" err="1"/>
              <a:t>Nandigama</a:t>
            </a:r>
            <a:endParaRPr lang="en-US" sz="2800"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Swetha Nallamilli</a:t>
            </a:r>
            <a:endParaRPr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C0046F-F36A-4FD8-AE01-A31B1F6E2B65}"/>
                  </a:ext>
                </a:extLst>
              </p14:cNvPr>
              <p14:cNvContentPartPr/>
              <p14:nvPr/>
            </p14:nvContentPartPr>
            <p14:xfrm>
              <a:off x="15613200" y="64117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C0046F-F36A-4FD8-AE01-A31B1F6E2B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04200" y="6402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B31C7A-1E4E-4C01-94EC-0205F385F39E}"/>
                  </a:ext>
                </a:extLst>
              </p14:cNvPr>
              <p14:cNvContentPartPr/>
              <p14:nvPr/>
            </p14:nvContentPartPr>
            <p14:xfrm>
              <a:off x="6788880" y="13822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B31C7A-1E4E-4C01-94EC-0205F385F3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0240" y="13735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060AC8-096B-4B1D-8C21-EE4963FA32CF}"/>
                  </a:ext>
                </a:extLst>
              </p14:cNvPr>
              <p14:cNvContentPartPr/>
              <p14:nvPr/>
            </p14:nvContentPartPr>
            <p14:xfrm>
              <a:off x="2159640" y="685746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060AC8-096B-4B1D-8C21-EE4963FA32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0640" y="68488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9797CE0-451D-4842-B1EA-35F622587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0080" y="0"/>
            <a:ext cx="13054880" cy="60187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711200" y="540315"/>
            <a:ext cx="7391400" cy="9074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Problem Statement</a:t>
            </a:r>
            <a:endParaRPr sz="3600"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1905000"/>
            <a:ext cx="8661400" cy="2819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base"/>
            <a:r>
              <a:rPr lang="en-US" dirty="0"/>
              <a:t>Can we make buying life insurance easier for both the organization and the consumer?</a:t>
            </a:r>
          </a:p>
          <a:p>
            <a:pPr fontAlgn="base"/>
            <a:r>
              <a:rPr lang="en-US" dirty="0"/>
              <a:t>Currently for an insurance company, risk analysis of a current/prospective customer is huge and tedious</a:t>
            </a:r>
          </a:p>
          <a:p>
            <a:pPr fontAlgn="base"/>
            <a:r>
              <a:rPr lang="en-US" dirty="0"/>
              <a:t>Even for a customer of that company, getting the policy is more time taking</a:t>
            </a:r>
          </a:p>
        </p:txBody>
      </p:sp>
      <p:sp>
        <p:nvSpPr>
          <p:cNvPr id="4" name="SFFCU Business Model">
            <a:extLst>
              <a:ext uri="{FF2B5EF4-FFF2-40B4-BE49-F238E27FC236}">
                <a16:creationId xmlns:a16="http://schemas.microsoft.com/office/drawing/2014/main" id="{C4BA8486-E02A-4BB3-AAD7-DBE8D8F6932F}"/>
              </a:ext>
            </a:extLst>
          </p:cNvPr>
          <p:cNvSpPr txBox="1">
            <a:spLocks/>
          </p:cNvSpPr>
          <p:nvPr/>
        </p:nvSpPr>
        <p:spPr>
          <a:xfrm>
            <a:off x="711200" y="5181600"/>
            <a:ext cx="7391400" cy="907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Approach to solve this</a:t>
            </a:r>
          </a:p>
        </p:txBody>
      </p:sp>
      <p:sp>
        <p:nvSpPr>
          <p:cNvPr id="5" name="Since 1954, San Francisco Federal Credit Union has been a member-owned financial institution. As a not-for-profit, we’re able to offer higher dividends on deposit accounts, lower interest rates on loans, and fewer fees than the big banks.">
            <a:extLst>
              <a:ext uri="{FF2B5EF4-FFF2-40B4-BE49-F238E27FC236}">
                <a16:creationId xmlns:a16="http://schemas.microsoft.com/office/drawing/2014/main" id="{1EB995C8-3965-49E7-BF38-A20DB623EF48}"/>
              </a:ext>
            </a:extLst>
          </p:cNvPr>
          <p:cNvSpPr txBox="1">
            <a:spLocks/>
          </p:cNvSpPr>
          <p:nvPr/>
        </p:nvSpPr>
        <p:spPr>
          <a:xfrm>
            <a:off x="508000" y="6079146"/>
            <a:ext cx="86614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87672" indent="-487672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56623" indent="-406394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76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0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0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0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0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0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0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Develop a predictive model that accurately classifies risk relating to a customer’s application for the insurance company, using the existing data points</a:t>
            </a:r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711200" y="540314"/>
            <a:ext cx="9027858" cy="18784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EDA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1905000"/>
            <a:ext cx="12014200" cy="64008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Customer data of insurance company.</a:t>
            </a:r>
          </a:p>
          <a:p>
            <a:r>
              <a:rPr lang="en-US" dirty="0"/>
              <a:t>Which contains 59381+ records and 128 columns.</a:t>
            </a:r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3BD937-EF29-4652-9891-7AB2E7CF6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3124200"/>
            <a:ext cx="99536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306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711200" y="540314"/>
            <a:ext cx="10210800" cy="18784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Features to Consider for </a:t>
            </a:r>
            <a:br>
              <a:rPr lang="en-US" dirty="0"/>
            </a:br>
            <a:r>
              <a:rPr lang="en-US" dirty="0"/>
              <a:t>Linear &amp; Logistic Models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590800"/>
            <a:ext cx="12014200" cy="5715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>
              <a:buNone/>
            </a:pPr>
            <a:endParaRPr lang="en-US" sz="3600" dirty="0"/>
          </a:p>
          <a:p>
            <a:r>
              <a:rPr lang="en-US" sz="2400" dirty="0"/>
              <a:t>Zeroed down to </a:t>
            </a:r>
            <a:r>
              <a:rPr lang="en-US" sz="2400" b="1" i="1" dirty="0"/>
              <a:t>9 features</a:t>
            </a:r>
            <a:r>
              <a:rPr lang="en-US" sz="2400" dirty="0"/>
              <a:t> that have direct impact on the risk factor (</a:t>
            </a:r>
            <a:r>
              <a:rPr lang="en-US" sz="2400" b="1" dirty="0"/>
              <a:t>Response</a:t>
            </a:r>
            <a:r>
              <a:rPr lang="en-US" sz="2400" dirty="0"/>
              <a:t>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2400" dirty="0"/>
              <a:t>This was done through correlation matrix with a </a:t>
            </a:r>
            <a:r>
              <a:rPr lang="en-US" sz="2400" b="1" dirty="0"/>
              <a:t>threshold &gt; 0.1</a:t>
            </a:r>
            <a:r>
              <a:rPr lang="en-US" sz="2400" dirty="0"/>
              <a:t> for the correlation index between various features and target variable (Response)</a:t>
            </a:r>
            <a:endParaRPr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4C934A-D4A0-4240-9A29-99CA573DD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01637"/>
              </p:ext>
            </p:extLst>
          </p:nvPr>
        </p:nvGraphicFramePr>
        <p:xfrm>
          <a:off x="549965" y="4038600"/>
          <a:ext cx="11049000" cy="216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1649130721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34245691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2937157357"/>
                    </a:ext>
                  </a:extLst>
                </a:gridCol>
              </a:tblGrid>
              <a:tr h="721360">
                <a:tc>
                  <a:txBody>
                    <a:bodyPr/>
                    <a:lstStyle/>
                    <a:p>
                      <a:r>
                        <a:rPr lang="en-US" sz="2800" b="1" i="1" dirty="0"/>
                        <a:t>Product_Info_4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/>
                        <a:t>InsuredInfo_6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/>
                        <a:t>Medical_History_4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42618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r>
                        <a:rPr lang="en-US" sz="2800" b="1" i="1" dirty="0"/>
                        <a:t>Medical_History_6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/>
                        <a:t>Medical_History_13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/>
                        <a:t>Medical_History_23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200655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r>
                        <a:rPr lang="en-US" sz="2800" b="1" i="1" dirty="0"/>
                        <a:t>Medical_History_33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/>
                        <a:t>Medical_History_39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/>
                        <a:t>Medical_History_40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590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5600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706783" y="127408"/>
            <a:ext cx="7543800" cy="831286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Linear Regression Model </a:t>
            </a:r>
            <a:endParaRPr dirty="0"/>
          </a:p>
        </p:txBody>
      </p:sp>
      <p:sp>
        <p:nvSpPr>
          <p:cNvPr id="4" name="SFFCU Business Model">
            <a:extLst>
              <a:ext uri="{FF2B5EF4-FFF2-40B4-BE49-F238E27FC236}">
                <a16:creationId xmlns:a16="http://schemas.microsoft.com/office/drawing/2014/main" id="{1B39ABCE-1A01-41C9-AF60-58BF7C5CD68F}"/>
              </a:ext>
            </a:extLst>
          </p:cNvPr>
          <p:cNvSpPr txBox="1">
            <a:spLocks/>
          </p:cNvSpPr>
          <p:nvPr/>
        </p:nvSpPr>
        <p:spPr>
          <a:xfrm>
            <a:off x="706783" y="904391"/>
            <a:ext cx="7543800" cy="831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i="1" dirty="0">
                <a:solidFill>
                  <a:srgbClr val="0070C0"/>
                </a:solidFill>
              </a:rPr>
              <a:t>Interpretation</a:t>
            </a:r>
          </a:p>
        </p:txBody>
      </p:sp>
      <p:sp>
        <p:nvSpPr>
          <p:cNvPr id="5" name="SFFCU Business Model">
            <a:extLst>
              <a:ext uri="{FF2B5EF4-FFF2-40B4-BE49-F238E27FC236}">
                <a16:creationId xmlns:a16="http://schemas.microsoft.com/office/drawing/2014/main" id="{332E6D9F-202C-4017-BEB2-B206EF6D850E}"/>
              </a:ext>
            </a:extLst>
          </p:cNvPr>
          <p:cNvSpPr txBox="1">
            <a:spLocks/>
          </p:cNvSpPr>
          <p:nvPr/>
        </p:nvSpPr>
        <p:spPr>
          <a:xfrm>
            <a:off x="508000" y="7036587"/>
            <a:ext cx="2184400" cy="831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i="1" dirty="0">
                <a:solidFill>
                  <a:srgbClr val="0070C0"/>
                </a:solidFill>
              </a:rPr>
              <a:t>  Metrics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690DAB-BFFE-4E69-B107-DEA54D7A0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31514"/>
              </p:ext>
            </p:extLst>
          </p:nvPr>
        </p:nvGraphicFramePr>
        <p:xfrm>
          <a:off x="706783" y="7699856"/>
          <a:ext cx="8669868" cy="1926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4904">
                  <a:extLst>
                    <a:ext uri="{9D8B030D-6E8A-4147-A177-3AD203B41FA5}">
                      <a16:colId xmlns:a16="http://schemas.microsoft.com/office/drawing/2014/main" val="108574108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94287945"/>
                    </a:ext>
                  </a:extLst>
                </a:gridCol>
                <a:gridCol w="1836164">
                  <a:extLst>
                    <a:ext uri="{9D8B030D-6E8A-4147-A177-3AD203B41FA5}">
                      <a16:colId xmlns:a16="http://schemas.microsoft.com/office/drawing/2014/main" val="342271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Absolute Error 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3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Squared Error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80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Root Mean Squared Error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8345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61370B-F654-4FB7-906B-3C26B795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98323"/>
              </p:ext>
            </p:extLst>
          </p:nvPr>
        </p:nvGraphicFramePr>
        <p:xfrm>
          <a:off x="706783" y="1621963"/>
          <a:ext cx="8915400" cy="5205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184800902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246197228"/>
                    </a:ext>
                  </a:extLst>
                </a:gridCol>
              </a:tblGrid>
              <a:tr h="4757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unit increase 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Risk Rating(response) increases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57219"/>
                  </a:ext>
                </a:extLst>
              </a:tr>
              <a:tr h="47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Product_Info_4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065798"/>
                  </a:ext>
                </a:extLst>
              </a:tr>
              <a:tr h="47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InsuredInfo_6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21745"/>
                  </a:ext>
                </a:extLst>
              </a:tr>
              <a:tr h="47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Medical_History_4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01888"/>
                  </a:ext>
                </a:extLst>
              </a:tr>
              <a:tr h="47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Medical_History_6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89616"/>
                  </a:ext>
                </a:extLst>
              </a:tr>
              <a:tr h="47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Medical_History_13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47741"/>
                  </a:ext>
                </a:extLst>
              </a:tr>
              <a:tr h="47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Medical_History_23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795187"/>
                  </a:ext>
                </a:extLst>
              </a:tr>
              <a:tr h="47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Medical_History_33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715368"/>
                  </a:ext>
                </a:extLst>
              </a:tr>
              <a:tr h="47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Medical_History_39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725914"/>
                  </a:ext>
                </a:extLst>
              </a:tr>
              <a:tr h="4757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Medical_History_40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3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7509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711200" y="540315"/>
            <a:ext cx="7543800" cy="831286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Logistic Regression Model </a:t>
            </a:r>
            <a:endParaRPr dirty="0"/>
          </a:p>
        </p:txBody>
      </p:sp>
      <p:sp>
        <p:nvSpPr>
          <p:cNvPr id="4" name="SFFCU Business Model">
            <a:extLst>
              <a:ext uri="{FF2B5EF4-FFF2-40B4-BE49-F238E27FC236}">
                <a16:creationId xmlns:a16="http://schemas.microsoft.com/office/drawing/2014/main" id="{1B39ABCE-1A01-41C9-AF60-58BF7C5CD68F}"/>
              </a:ext>
            </a:extLst>
          </p:cNvPr>
          <p:cNvSpPr txBox="1">
            <a:spLocks/>
          </p:cNvSpPr>
          <p:nvPr/>
        </p:nvSpPr>
        <p:spPr>
          <a:xfrm>
            <a:off x="706783" y="1343740"/>
            <a:ext cx="7543800" cy="831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000" i="1" dirty="0">
              <a:solidFill>
                <a:srgbClr val="0070C0"/>
              </a:solidFill>
            </a:endParaRPr>
          </a:p>
        </p:txBody>
      </p:sp>
      <p:sp>
        <p:nvSpPr>
          <p:cNvPr id="5" name="SFFCU Business Model">
            <a:extLst>
              <a:ext uri="{FF2B5EF4-FFF2-40B4-BE49-F238E27FC236}">
                <a16:creationId xmlns:a16="http://schemas.microsoft.com/office/drawing/2014/main" id="{332E6D9F-202C-4017-BEB2-B206EF6D850E}"/>
              </a:ext>
            </a:extLst>
          </p:cNvPr>
          <p:cNvSpPr txBox="1">
            <a:spLocks/>
          </p:cNvSpPr>
          <p:nvPr/>
        </p:nvSpPr>
        <p:spPr>
          <a:xfrm>
            <a:off x="406400" y="1371601"/>
            <a:ext cx="2184400" cy="831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i="1" dirty="0">
                <a:solidFill>
                  <a:srgbClr val="0070C0"/>
                </a:solidFill>
              </a:rPr>
              <a:t>  Metrics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690DAB-BFFE-4E69-B107-DEA54D7A0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64504"/>
              </p:ext>
            </p:extLst>
          </p:nvPr>
        </p:nvGraphicFramePr>
        <p:xfrm>
          <a:off x="706783" y="2158461"/>
          <a:ext cx="6841068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4904">
                  <a:extLst>
                    <a:ext uri="{9D8B030D-6E8A-4147-A177-3AD203B41FA5}">
                      <a16:colId xmlns:a16="http://schemas.microsoft.com/office/drawing/2014/main" val="1085741088"/>
                    </a:ext>
                  </a:extLst>
                </a:gridCol>
                <a:gridCol w="1836164">
                  <a:extLst>
                    <a:ext uri="{9D8B030D-6E8A-4147-A177-3AD203B41FA5}">
                      <a16:colId xmlns:a16="http://schemas.microsoft.com/office/drawing/2014/main" val="342271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3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80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83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615671"/>
                  </a:ext>
                </a:extLst>
              </a:tr>
            </a:tbl>
          </a:graphicData>
        </a:graphic>
      </p:graphicFrame>
      <p:sp>
        <p:nvSpPr>
          <p:cNvPr id="7" name="SFFCU Business Model">
            <a:extLst>
              <a:ext uri="{FF2B5EF4-FFF2-40B4-BE49-F238E27FC236}">
                <a16:creationId xmlns:a16="http://schemas.microsoft.com/office/drawing/2014/main" id="{167282D4-1916-41C6-8982-5431E8E0837D}"/>
              </a:ext>
            </a:extLst>
          </p:cNvPr>
          <p:cNvSpPr txBox="1">
            <a:spLocks/>
          </p:cNvSpPr>
          <p:nvPr/>
        </p:nvSpPr>
        <p:spPr>
          <a:xfrm>
            <a:off x="706782" y="5187220"/>
            <a:ext cx="10443817" cy="41853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/>
              <a:t>We are just 42% confident when classifying the risk factor associated with an applicant with this model</a:t>
            </a:r>
          </a:p>
        </p:txBody>
      </p:sp>
    </p:spTree>
    <p:extLst>
      <p:ext uri="{BB962C8B-B14F-4D97-AF65-F5344CB8AC3E}">
        <p14:creationId xmlns:p14="http://schemas.microsoft.com/office/powerpoint/2010/main" val="5130576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711200" y="540315"/>
            <a:ext cx="7543800" cy="831286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Decision Tree Model </a:t>
            </a:r>
            <a:endParaRPr dirty="0"/>
          </a:p>
        </p:txBody>
      </p:sp>
      <p:sp>
        <p:nvSpPr>
          <p:cNvPr id="4" name="SFFCU Business Model">
            <a:extLst>
              <a:ext uri="{FF2B5EF4-FFF2-40B4-BE49-F238E27FC236}">
                <a16:creationId xmlns:a16="http://schemas.microsoft.com/office/drawing/2014/main" id="{1B39ABCE-1A01-41C9-AF60-58BF7C5CD68F}"/>
              </a:ext>
            </a:extLst>
          </p:cNvPr>
          <p:cNvSpPr txBox="1">
            <a:spLocks/>
          </p:cNvSpPr>
          <p:nvPr/>
        </p:nvSpPr>
        <p:spPr>
          <a:xfrm>
            <a:off x="706783" y="1343740"/>
            <a:ext cx="7543800" cy="831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000" i="1" dirty="0">
              <a:solidFill>
                <a:srgbClr val="0070C0"/>
              </a:solidFill>
            </a:endParaRPr>
          </a:p>
        </p:txBody>
      </p:sp>
      <p:sp>
        <p:nvSpPr>
          <p:cNvPr id="5" name="SFFCU Business Model">
            <a:extLst>
              <a:ext uri="{FF2B5EF4-FFF2-40B4-BE49-F238E27FC236}">
                <a16:creationId xmlns:a16="http://schemas.microsoft.com/office/drawing/2014/main" id="{332E6D9F-202C-4017-BEB2-B206EF6D850E}"/>
              </a:ext>
            </a:extLst>
          </p:cNvPr>
          <p:cNvSpPr txBox="1">
            <a:spLocks/>
          </p:cNvSpPr>
          <p:nvPr/>
        </p:nvSpPr>
        <p:spPr>
          <a:xfrm>
            <a:off x="406400" y="1371601"/>
            <a:ext cx="2184400" cy="831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i="1" dirty="0">
                <a:solidFill>
                  <a:srgbClr val="0070C0"/>
                </a:solidFill>
              </a:rPr>
              <a:t>  Metrics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690DAB-BFFE-4E69-B107-DEA54D7A0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36077"/>
              </p:ext>
            </p:extLst>
          </p:nvPr>
        </p:nvGraphicFramePr>
        <p:xfrm>
          <a:off x="706783" y="2158461"/>
          <a:ext cx="6841068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4904">
                  <a:extLst>
                    <a:ext uri="{9D8B030D-6E8A-4147-A177-3AD203B41FA5}">
                      <a16:colId xmlns:a16="http://schemas.microsoft.com/office/drawing/2014/main" val="1085741088"/>
                    </a:ext>
                  </a:extLst>
                </a:gridCol>
                <a:gridCol w="1836164">
                  <a:extLst>
                    <a:ext uri="{9D8B030D-6E8A-4147-A177-3AD203B41FA5}">
                      <a16:colId xmlns:a16="http://schemas.microsoft.com/office/drawing/2014/main" val="342271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3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80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83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67630"/>
                  </a:ext>
                </a:extLst>
              </a:tr>
            </a:tbl>
          </a:graphicData>
        </a:graphic>
      </p:graphicFrame>
      <p:sp>
        <p:nvSpPr>
          <p:cNvPr id="6" name="SFFCU Business Model">
            <a:extLst>
              <a:ext uri="{FF2B5EF4-FFF2-40B4-BE49-F238E27FC236}">
                <a16:creationId xmlns:a16="http://schemas.microsoft.com/office/drawing/2014/main" id="{C8118926-8685-4300-83C6-074137456765}"/>
              </a:ext>
            </a:extLst>
          </p:cNvPr>
          <p:cNvSpPr txBox="1">
            <a:spLocks/>
          </p:cNvSpPr>
          <p:nvPr/>
        </p:nvSpPr>
        <p:spPr>
          <a:xfrm>
            <a:off x="706782" y="5187220"/>
            <a:ext cx="10443817" cy="41853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/>
              <a:t>We are just 40% confident when classifying the risk factor associated with an applicant with this model</a:t>
            </a:r>
          </a:p>
        </p:txBody>
      </p:sp>
    </p:spTree>
    <p:extLst>
      <p:ext uri="{BB962C8B-B14F-4D97-AF65-F5344CB8AC3E}">
        <p14:creationId xmlns:p14="http://schemas.microsoft.com/office/powerpoint/2010/main" val="288041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711200" y="540315"/>
            <a:ext cx="7543800" cy="831286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/>
              <a:t>RandomForest</a:t>
            </a:r>
            <a:r>
              <a:rPr lang="en-US" dirty="0"/>
              <a:t> Model </a:t>
            </a:r>
            <a:endParaRPr dirty="0"/>
          </a:p>
        </p:txBody>
      </p:sp>
      <p:sp>
        <p:nvSpPr>
          <p:cNvPr id="4" name="SFFCU Business Model">
            <a:extLst>
              <a:ext uri="{FF2B5EF4-FFF2-40B4-BE49-F238E27FC236}">
                <a16:creationId xmlns:a16="http://schemas.microsoft.com/office/drawing/2014/main" id="{1B39ABCE-1A01-41C9-AF60-58BF7C5CD68F}"/>
              </a:ext>
            </a:extLst>
          </p:cNvPr>
          <p:cNvSpPr txBox="1">
            <a:spLocks/>
          </p:cNvSpPr>
          <p:nvPr/>
        </p:nvSpPr>
        <p:spPr>
          <a:xfrm>
            <a:off x="706783" y="1343740"/>
            <a:ext cx="7543800" cy="831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000" i="1" dirty="0">
              <a:solidFill>
                <a:srgbClr val="0070C0"/>
              </a:solidFill>
            </a:endParaRPr>
          </a:p>
        </p:txBody>
      </p:sp>
      <p:sp>
        <p:nvSpPr>
          <p:cNvPr id="5" name="SFFCU Business Model">
            <a:extLst>
              <a:ext uri="{FF2B5EF4-FFF2-40B4-BE49-F238E27FC236}">
                <a16:creationId xmlns:a16="http://schemas.microsoft.com/office/drawing/2014/main" id="{332E6D9F-202C-4017-BEB2-B206EF6D850E}"/>
              </a:ext>
            </a:extLst>
          </p:cNvPr>
          <p:cNvSpPr txBox="1">
            <a:spLocks/>
          </p:cNvSpPr>
          <p:nvPr/>
        </p:nvSpPr>
        <p:spPr>
          <a:xfrm>
            <a:off x="406400" y="1371601"/>
            <a:ext cx="2184400" cy="831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i="1" dirty="0">
                <a:solidFill>
                  <a:srgbClr val="0070C0"/>
                </a:solidFill>
              </a:rPr>
              <a:t>  Metrics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690DAB-BFFE-4E69-B107-DEA54D7A0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64035"/>
              </p:ext>
            </p:extLst>
          </p:nvPr>
        </p:nvGraphicFramePr>
        <p:xfrm>
          <a:off x="706783" y="2158461"/>
          <a:ext cx="6841068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4904">
                  <a:extLst>
                    <a:ext uri="{9D8B030D-6E8A-4147-A177-3AD203B41FA5}">
                      <a16:colId xmlns:a16="http://schemas.microsoft.com/office/drawing/2014/main" val="1085741088"/>
                    </a:ext>
                  </a:extLst>
                </a:gridCol>
                <a:gridCol w="1836164">
                  <a:extLst>
                    <a:ext uri="{9D8B030D-6E8A-4147-A177-3AD203B41FA5}">
                      <a16:colId xmlns:a16="http://schemas.microsoft.com/office/drawing/2014/main" val="342271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3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80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83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67630"/>
                  </a:ext>
                </a:extLst>
              </a:tr>
            </a:tbl>
          </a:graphicData>
        </a:graphic>
      </p:graphicFrame>
      <p:sp>
        <p:nvSpPr>
          <p:cNvPr id="6" name="SFFCU Business Model">
            <a:extLst>
              <a:ext uri="{FF2B5EF4-FFF2-40B4-BE49-F238E27FC236}">
                <a16:creationId xmlns:a16="http://schemas.microsoft.com/office/drawing/2014/main" id="{00188604-8C12-4957-AD0E-CE309BDAC64E}"/>
              </a:ext>
            </a:extLst>
          </p:cNvPr>
          <p:cNvSpPr txBox="1">
            <a:spLocks/>
          </p:cNvSpPr>
          <p:nvPr/>
        </p:nvSpPr>
        <p:spPr>
          <a:xfrm>
            <a:off x="706782" y="5187220"/>
            <a:ext cx="10443817" cy="41853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/>
              <a:t>We are just 47% confident when classifying the risk factor associated with an applicant with this model</a:t>
            </a:r>
          </a:p>
        </p:txBody>
      </p:sp>
    </p:spTree>
    <p:extLst>
      <p:ext uri="{BB962C8B-B14F-4D97-AF65-F5344CB8AC3E}">
        <p14:creationId xmlns:p14="http://schemas.microsoft.com/office/powerpoint/2010/main" val="22889627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After trying different models, we gained confidence with:</a:t>
            </a:r>
          </a:p>
          <a:p>
            <a:pPr lvl="1"/>
            <a:r>
              <a:rPr lang="en-US" dirty="0"/>
              <a:t>Logistic Regression model at 42%</a:t>
            </a:r>
          </a:p>
          <a:p>
            <a:pPr lvl="1"/>
            <a:r>
              <a:rPr lang="en-US" dirty="0"/>
              <a:t>Decision Tree model at 40%</a:t>
            </a:r>
          </a:p>
          <a:p>
            <a:pPr lvl="1"/>
            <a:r>
              <a:rPr lang="en-US" dirty="0" err="1"/>
              <a:t>RandomForest</a:t>
            </a:r>
            <a:r>
              <a:rPr lang="en-US" dirty="0"/>
              <a:t> model at 47%</a:t>
            </a:r>
          </a:p>
          <a:p>
            <a:r>
              <a:rPr lang="en-US" dirty="0"/>
              <a:t>Linear Regression is a better model than the above for we are able to predict with very low error margin. (RMSE - 2.18)</a:t>
            </a:r>
          </a:p>
          <a:p>
            <a:r>
              <a:rPr lang="en-US" dirty="0"/>
              <a:t>Hence, for an applicant, with given set of 9 features, we would now be able to predict the risk factor associated with that application, give or take 2 units of the 8 levels of ‘Response’, the target variable.</a:t>
            </a:r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4520740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494</TotalTime>
  <Words>469</Words>
  <Application>Microsoft Office PowerPoint</Application>
  <PresentationFormat>Custom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Helvetica Neue</vt:lpstr>
      <vt:lpstr>Trebuchet MS</vt:lpstr>
      <vt:lpstr>Wingdings 3</vt:lpstr>
      <vt:lpstr>Facet</vt:lpstr>
      <vt:lpstr>PowerPoint Presentation</vt:lpstr>
      <vt:lpstr>Problem Statement</vt:lpstr>
      <vt:lpstr>EDA</vt:lpstr>
      <vt:lpstr>Features to Consider for  Linear &amp; Logistic Models</vt:lpstr>
      <vt:lpstr>Linear Regression Model </vt:lpstr>
      <vt:lpstr>Logistic Regression Model </vt:lpstr>
      <vt:lpstr>Decision Tree Model </vt:lpstr>
      <vt:lpstr>RandomForest Model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Anurag Nandigama</cp:lastModifiedBy>
  <cp:revision>63</cp:revision>
  <dcterms:modified xsi:type="dcterms:W3CDTF">2018-12-20T12:52:35Z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swnallam@microsoft.com</vt:lpwstr>
  </property>
  <property fmtid="{D5CDD505-2E9C-101B-9397-08002B2CF9AE}" pid="5" name="MSIP_Label_f42aa342-8706-4288-bd11-ebb85995028c_SetDate">
    <vt:lpwstr>2018-10-07T14:16:30.1607655Z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