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86" r:id="rId5"/>
    <p:sldId id="291" r:id="rId6"/>
    <p:sldId id="294" r:id="rId7"/>
    <p:sldId id="295" r:id="rId8"/>
    <p:sldId id="261" r:id="rId9"/>
    <p:sldId id="262" r:id="rId10"/>
    <p:sldId id="268" r:id="rId11"/>
    <p:sldId id="263" r:id="rId12"/>
    <p:sldId id="264" r:id="rId13"/>
    <p:sldId id="312" r:id="rId14"/>
    <p:sldId id="296" r:id="rId15"/>
    <p:sldId id="305" r:id="rId16"/>
    <p:sldId id="306" r:id="rId17"/>
    <p:sldId id="307" r:id="rId18"/>
    <p:sldId id="299" r:id="rId19"/>
    <p:sldId id="300" r:id="rId20"/>
    <p:sldId id="308" r:id="rId21"/>
    <p:sldId id="301" r:id="rId22"/>
    <p:sldId id="302" r:id="rId23"/>
    <p:sldId id="304" r:id="rId24"/>
    <p:sldId id="309" r:id="rId25"/>
    <p:sldId id="310" r:id="rId26"/>
    <p:sldId id="311" r:id="rId27"/>
    <p:sldId id="303" r:id="rId28"/>
    <p:sldId id="2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AFFFE"/>
    <a:srgbClr val="F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424" autoAdjust="0"/>
  </p:normalViewPr>
  <p:slideViewPr>
    <p:cSldViewPr snapToGrid="0">
      <p:cViewPr>
        <p:scale>
          <a:sx n="87" d="100"/>
          <a:sy n="87" d="100"/>
        </p:scale>
        <p:origin x="528" y="125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A0-4D08-B4CB-473E33CE814B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A0-4D08-B4CB-473E33CE814B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5A0-4D08-B4CB-473E33CE814B}"/>
              </c:ext>
            </c:extLst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5A0-4D08-B4CB-473E33CE814B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Part 1</c:v>
                      </c:pt>
                      <c:pt idx="1">
                        <c:v>Part 2</c:v>
                      </c:pt>
                      <c:pt idx="2">
                        <c:v>Part 3</c:v>
                      </c:pt>
                      <c:pt idx="3">
                        <c:v>Part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85A0-4D08-B4CB-473E33CE8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CE5221-C6D5-4DFD-B490-BF63FC3A290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D3B4570-DAE4-4E3D-AA86-26A06ADB56D6}">
      <dgm:prSet custT="1"/>
      <dgm:spPr>
        <a:solidFill>
          <a:schemeClr val="accent1">
            <a:lumMod val="40000"/>
            <a:lumOff val="60000"/>
            <a:alpha val="94000"/>
          </a:schemeClr>
        </a:solidFill>
      </dgm:spPr>
      <dgm:t>
        <a:bodyPr/>
        <a:lstStyle/>
        <a:p>
          <a:pPr algn="l" rtl="0"/>
          <a:r>
            <a:rPr lang="en-IN" sz="2400" dirty="0">
              <a:latin typeface="Bahnschrift" panose="020B0502040204020203" pitchFamily="34" charset="0"/>
            </a:rPr>
            <a:t>The  ratio of emails to an individual from a person of interest to all emails addressed to that individual</a:t>
          </a:r>
        </a:p>
      </dgm:t>
    </dgm:pt>
    <dgm:pt modelId="{61DFBCB7-8342-4233-B577-3A770F4ED6D5}" type="parTrans" cxnId="{F857267C-9BED-4999-A195-25A0801B1D1C}">
      <dgm:prSet/>
      <dgm:spPr/>
      <dgm:t>
        <a:bodyPr/>
        <a:lstStyle/>
        <a:p>
          <a:endParaRPr lang="en-IN"/>
        </a:p>
      </dgm:t>
    </dgm:pt>
    <dgm:pt modelId="{6A37C5B1-D781-4EC2-A251-D49C2367F6BE}" type="sibTrans" cxnId="{F857267C-9BED-4999-A195-25A0801B1D1C}">
      <dgm:prSet/>
      <dgm:spPr/>
      <dgm:t>
        <a:bodyPr/>
        <a:lstStyle/>
        <a:p>
          <a:endParaRPr lang="en-IN"/>
        </a:p>
      </dgm:t>
    </dgm:pt>
    <dgm:pt modelId="{141F67B4-FC6C-49A7-BB1D-118ADAE1905A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l" rtl="0"/>
          <a:r>
            <a:rPr lang="en-IN" sz="2400" dirty="0">
              <a:latin typeface="Bahnschrift" panose="020B0502040204020203" pitchFamily="34" charset="0"/>
            </a:rPr>
            <a:t>The ratio of emails from an individual to a person of interest to all emails addressed from that individual.</a:t>
          </a:r>
        </a:p>
      </dgm:t>
    </dgm:pt>
    <dgm:pt modelId="{A25CCCB0-261F-4B13-8D20-F971ED048A32}" type="parTrans" cxnId="{35AEB461-D9D2-472E-AE25-AA4FA8695F0E}">
      <dgm:prSet/>
      <dgm:spPr/>
      <dgm:t>
        <a:bodyPr/>
        <a:lstStyle/>
        <a:p>
          <a:endParaRPr lang="en-IN"/>
        </a:p>
      </dgm:t>
    </dgm:pt>
    <dgm:pt modelId="{943DCEC3-7C76-4F70-9B43-69064D7FD637}" type="sibTrans" cxnId="{35AEB461-D9D2-472E-AE25-AA4FA8695F0E}">
      <dgm:prSet/>
      <dgm:spPr/>
      <dgm:t>
        <a:bodyPr/>
        <a:lstStyle/>
        <a:p>
          <a:endParaRPr lang="en-IN"/>
        </a:p>
      </dgm:t>
    </dgm:pt>
    <dgm:pt modelId="{F32B528B-436F-4C05-881A-E31F8E1D8F92}">
      <dgm:prSet custT="1"/>
      <dgm:spPr/>
      <dgm:t>
        <a:bodyPr/>
        <a:lstStyle/>
        <a:p>
          <a:pPr algn="l" rtl="0"/>
          <a:r>
            <a:rPr lang="en-IN" sz="2400" dirty="0">
              <a:latin typeface="Bahnschrift" panose="020B0502040204020203" pitchFamily="34" charset="0"/>
            </a:rPr>
            <a:t>The ratio of email receipts shared with a person of interest to all emails addressed to that individual.</a:t>
          </a:r>
        </a:p>
      </dgm:t>
    </dgm:pt>
    <dgm:pt modelId="{EBE28DFB-E05B-4A3D-AE21-148FC1FD2715}" type="parTrans" cxnId="{29CECA08-5036-478E-A532-DC3CAF3C0255}">
      <dgm:prSet/>
      <dgm:spPr/>
      <dgm:t>
        <a:bodyPr/>
        <a:lstStyle/>
        <a:p>
          <a:endParaRPr lang="en-IN"/>
        </a:p>
      </dgm:t>
    </dgm:pt>
    <dgm:pt modelId="{19E053F1-A824-4FC5-B17F-B802ABD74B21}" type="sibTrans" cxnId="{29CECA08-5036-478E-A532-DC3CAF3C0255}">
      <dgm:prSet/>
      <dgm:spPr/>
      <dgm:t>
        <a:bodyPr/>
        <a:lstStyle/>
        <a:p>
          <a:endParaRPr lang="en-IN"/>
        </a:p>
      </dgm:t>
    </dgm:pt>
    <dgm:pt modelId="{AB4F37DB-A289-4823-86CC-4D1B14DC5AA2}" type="pres">
      <dgm:prSet presAssocID="{1DCE5221-C6D5-4DFD-B490-BF63FC3A290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1D2CC1DE-C9F6-4FC9-83CB-7BCA9CD49786}" type="pres">
      <dgm:prSet presAssocID="{6D3B4570-DAE4-4E3D-AA86-26A06ADB56D6}" presName="horFlow" presStyleCnt="0"/>
      <dgm:spPr/>
    </dgm:pt>
    <dgm:pt modelId="{83A7EBF5-13E1-42BE-A1AB-774CFEFA770F}" type="pres">
      <dgm:prSet presAssocID="{6D3B4570-DAE4-4E3D-AA86-26A06ADB56D6}" presName="bigChev" presStyleLbl="node1" presStyleIdx="0" presStyleCnt="3" custScaleX="303094"/>
      <dgm:spPr/>
    </dgm:pt>
    <dgm:pt modelId="{76CC452F-7F60-4FB6-868E-9DC890688DC7}" type="pres">
      <dgm:prSet presAssocID="{6D3B4570-DAE4-4E3D-AA86-26A06ADB56D6}" presName="vSp" presStyleCnt="0"/>
      <dgm:spPr/>
    </dgm:pt>
    <dgm:pt modelId="{AF881FD3-D8C4-4EC8-B820-E7B6F7F41B9F}" type="pres">
      <dgm:prSet presAssocID="{141F67B4-FC6C-49A7-BB1D-118ADAE1905A}" presName="horFlow" presStyleCnt="0"/>
      <dgm:spPr/>
    </dgm:pt>
    <dgm:pt modelId="{6888E86D-97A5-4292-8CC6-C002BE44144C}" type="pres">
      <dgm:prSet presAssocID="{141F67B4-FC6C-49A7-BB1D-118ADAE1905A}" presName="bigChev" presStyleLbl="node1" presStyleIdx="1" presStyleCnt="3" custScaleX="309234"/>
      <dgm:spPr/>
    </dgm:pt>
    <dgm:pt modelId="{FB38887F-5A67-4620-A802-9AE6CB5856FC}" type="pres">
      <dgm:prSet presAssocID="{141F67B4-FC6C-49A7-BB1D-118ADAE1905A}" presName="vSp" presStyleCnt="0"/>
      <dgm:spPr/>
    </dgm:pt>
    <dgm:pt modelId="{6BE50C32-F25F-49E9-ACCF-436A54C2DB93}" type="pres">
      <dgm:prSet presAssocID="{F32B528B-436F-4C05-881A-E31F8E1D8F92}" presName="horFlow" presStyleCnt="0"/>
      <dgm:spPr/>
    </dgm:pt>
    <dgm:pt modelId="{672515D3-5957-40C0-B955-60FEF0BBC5BD}" type="pres">
      <dgm:prSet presAssocID="{F32B528B-436F-4C05-881A-E31F8E1D8F92}" presName="bigChev" presStyleLbl="node1" presStyleIdx="2" presStyleCnt="3" custScaleX="311229"/>
      <dgm:spPr/>
    </dgm:pt>
  </dgm:ptLst>
  <dgm:cxnLst>
    <dgm:cxn modelId="{29CECA08-5036-478E-A532-DC3CAF3C0255}" srcId="{1DCE5221-C6D5-4DFD-B490-BF63FC3A2900}" destId="{F32B528B-436F-4C05-881A-E31F8E1D8F92}" srcOrd="2" destOrd="0" parTransId="{EBE28DFB-E05B-4A3D-AE21-148FC1FD2715}" sibTransId="{19E053F1-A824-4FC5-B17F-B802ABD74B21}"/>
    <dgm:cxn modelId="{35AEB461-D9D2-472E-AE25-AA4FA8695F0E}" srcId="{1DCE5221-C6D5-4DFD-B490-BF63FC3A2900}" destId="{141F67B4-FC6C-49A7-BB1D-118ADAE1905A}" srcOrd="1" destOrd="0" parTransId="{A25CCCB0-261F-4B13-8D20-F971ED048A32}" sibTransId="{943DCEC3-7C76-4F70-9B43-69064D7FD637}"/>
    <dgm:cxn modelId="{08675D70-B931-419E-8F19-9C74D8A98CE1}" type="presOf" srcId="{6D3B4570-DAE4-4E3D-AA86-26A06ADB56D6}" destId="{83A7EBF5-13E1-42BE-A1AB-774CFEFA770F}" srcOrd="0" destOrd="0" presId="urn:microsoft.com/office/officeart/2005/8/layout/lProcess3"/>
    <dgm:cxn modelId="{F857267C-9BED-4999-A195-25A0801B1D1C}" srcId="{1DCE5221-C6D5-4DFD-B490-BF63FC3A2900}" destId="{6D3B4570-DAE4-4E3D-AA86-26A06ADB56D6}" srcOrd="0" destOrd="0" parTransId="{61DFBCB7-8342-4233-B577-3A770F4ED6D5}" sibTransId="{6A37C5B1-D781-4EC2-A251-D49C2367F6BE}"/>
    <dgm:cxn modelId="{D80D8387-CA54-455B-92CB-4146B7A537B8}" type="presOf" srcId="{1DCE5221-C6D5-4DFD-B490-BF63FC3A2900}" destId="{AB4F37DB-A289-4823-86CC-4D1B14DC5AA2}" srcOrd="0" destOrd="0" presId="urn:microsoft.com/office/officeart/2005/8/layout/lProcess3"/>
    <dgm:cxn modelId="{9C4F4BD3-C799-4495-8197-CC08035B8B35}" type="presOf" srcId="{141F67B4-FC6C-49A7-BB1D-118ADAE1905A}" destId="{6888E86D-97A5-4292-8CC6-C002BE44144C}" srcOrd="0" destOrd="0" presId="urn:microsoft.com/office/officeart/2005/8/layout/lProcess3"/>
    <dgm:cxn modelId="{0CC717DB-1C74-4990-869D-54FDD83874AC}" type="presOf" srcId="{F32B528B-436F-4C05-881A-E31F8E1D8F92}" destId="{672515D3-5957-40C0-B955-60FEF0BBC5BD}" srcOrd="0" destOrd="0" presId="urn:microsoft.com/office/officeart/2005/8/layout/lProcess3"/>
    <dgm:cxn modelId="{89448F71-0993-40AD-9589-C3D0C88EB9C9}" type="presParOf" srcId="{AB4F37DB-A289-4823-86CC-4D1B14DC5AA2}" destId="{1D2CC1DE-C9F6-4FC9-83CB-7BCA9CD49786}" srcOrd="0" destOrd="0" presId="urn:microsoft.com/office/officeart/2005/8/layout/lProcess3"/>
    <dgm:cxn modelId="{7953E66D-9C14-4B78-97C2-073C6E08B809}" type="presParOf" srcId="{1D2CC1DE-C9F6-4FC9-83CB-7BCA9CD49786}" destId="{83A7EBF5-13E1-42BE-A1AB-774CFEFA770F}" srcOrd="0" destOrd="0" presId="urn:microsoft.com/office/officeart/2005/8/layout/lProcess3"/>
    <dgm:cxn modelId="{86A4C3EA-368F-4DDD-AFC0-147EC9E86725}" type="presParOf" srcId="{AB4F37DB-A289-4823-86CC-4D1B14DC5AA2}" destId="{76CC452F-7F60-4FB6-868E-9DC890688DC7}" srcOrd="1" destOrd="0" presId="urn:microsoft.com/office/officeart/2005/8/layout/lProcess3"/>
    <dgm:cxn modelId="{480DFC00-4785-4D7E-8959-C98587F3E2FA}" type="presParOf" srcId="{AB4F37DB-A289-4823-86CC-4D1B14DC5AA2}" destId="{AF881FD3-D8C4-4EC8-B820-E7B6F7F41B9F}" srcOrd="2" destOrd="0" presId="urn:microsoft.com/office/officeart/2005/8/layout/lProcess3"/>
    <dgm:cxn modelId="{AB004A69-91F7-45BA-8F32-6D8CD9EEFCAA}" type="presParOf" srcId="{AF881FD3-D8C4-4EC8-B820-E7B6F7F41B9F}" destId="{6888E86D-97A5-4292-8CC6-C002BE44144C}" srcOrd="0" destOrd="0" presId="urn:microsoft.com/office/officeart/2005/8/layout/lProcess3"/>
    <dgm:cxn modelId="{0FD9063A-A878-4A2F-B99B-D328F84AE218}" type="presParOf" srcId="{AB4F37DB-A289-4823-86CC-4D1B14DC5AA2}" destId="{FB38887F-5A67-4620-A802-9AE6CB5856FC}" srcOrd="3" destOrd="0" presId="urn:microsoft.com/office/officeart/2005/8/layout/lProcess3"/>
    <dgm:cxn modelId="{079414F4-06C3-4514-A3E5-AE61063F37EE}" type="presParOf" srcId="{AB4F37DB-A289-4823-86CC-4D1B14DC5AA2}" destId="{6BE50C32-F25F-49E9-ACCF-436A54C2DB93}" srcOrd="4" destOrd="0" presId="urn:microsoft.com/office/officeart/2005/8/layout/lProcess3"/>
    <dgm:cxn modelId="{53CE2F9D-2A34-4938-850B-AA77D8C28514}" type="presParOf" srcId="{6BE50C32-F25F-49E9-ACCF-436A54C2DB93}" destId="{672515D3-5957-40C0-B955-60FEF0BBC5BD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7EBF5-13E1-42BE-A1AB-774CFEFA770F}">
      <dsp:nvSpPr>
        <dsp:cNvPr id="0" name=""/>
        <dsp:cNvSpPr/>
      </dsp:nvSpPr>
      <dsp:spPr>
        <a:xfrm>
          <a:off x="785191" y="2112"/>
          <a:ext cx="9059859" cy="1195650"/>
        </a:xfrm>
        <a:prstGeom prst="chevron">
          <a:avLst/>
        </a:prstGeom>
        <a:solidFill>
          <a:schemeClr val="accent1">
            <a:lumMod val="40000"/>
            <a:lumOff val="60000"/>
            <a:alpha val="94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Bahnschrift" panose="020B0502040204020203" pitchFamily="34" charset="0"/>
            </a:rPr>
            <a:t>The  ratio of emails to an individual from a person of interest to all emails addressed to that individual</a:t>
          </a:r>
        </a:p>
      </dsp:txBody>
      <dsp:txXfrm>
        <a:off x="1383016" y="2112"/>
        <a:ext cx="7864209" cy="1195650"/>
      </dsp:txXfrm>
    </dsp:sp>
    <dsp:sp modelId="{6888E86D-97A5-4292-8CC6-C002BE44144C}">
      <dsp:nvSpPr>
        <dsp:cNvPr id="0" name=""/>
        <dsp:cNvSpPr/>
      </dsp:nvSpPr>
      <dsp:spPr>
        <a:xfrm>
          <a:off x="785191" y="1365153"/>
          <a:ext cx="9243391" cy="1195650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Bahnschrift" panose="020B0502040204020203" pitchFamily="34" charset="0"/>
            </a:rPr>
            <a:t>The ratio of emails from an individual to a person of interest to all emails addressed from that individual.</a:t>
          </a:r>
        </a:p>
      </dsp:txBody>
      <dsp:txXfrm>
        <a:off x="1383016" y="1365153"/>
        <a:ext cx="8047741" cy="1195650"/>
      </dsp:txXfrm>
    </dsp:sp>
    <dsp:sp modelId="{672515D3-5957-40C0-B955-60FEF0BBC5BD}">
      <dsp:nvSpPr>
        <dsp:cNvPr id="0" name=""/>
        <dsp:cNvSpPr/>
      </dsp:nvSpPr>
      <dsp:spPr>
        <a:xfrm>
          <a:off x="785191" y="2728194"/>
          <a:ext cx="9303024" cy="11956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Bahnschrift" panose="020B0502040204020203" pitchFamily="34" charset="0"/>
            </a:rPr>
            <a:t>The ratio of email receipts shared with a person of interest to all emails addressed to that individual.</a:t>
          </a:r>
        </a:p>
      </dsp:txBody>
      <dsp:txXfrm>
        <a:off x="1383016" y="2728194"/>
        <a:ext cx="8107374" cy="1195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2018/11/14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ZA" smtClean="0"/>
              <a:t>2018/11/14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schemeClr val="bg1"/>
                </a:solidFill>
              </a:rPr>
              <a:t> 7th largest corporation in America.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noProof="1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noProof="1">
                <a:solidFill>
                  <a:schemeClr val="bg1"/>
                </a:solidFill>
              </a:rPr>
              <a:t>One of the largest companies to produce electricity, natural gases, and other communication initiatives such as internet bandwidth, risk management, weather derivatives (weather insurance), etc.</a:t>
            </a:r>
            <a:endParaRPr lang="en-IN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noProof="1">
                <a:solidFill>
                  <a:schemeClr val="bg1"/>
                </a:solidFill>
              </a:rPr>
              <a:t>The Enron scandal surfaced in the October of 2001, leading to the bankruptcy of the Enron Corporation.</a:t>
            </a:r>
            <a:endParaRPr lang="en-IN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noProof="1">
                <a:solidFill>
                  <a:schemeClr val="bg1"/>
                </a:solidFill>
              </a:rPr>
              <a:t>Enron's net worth valued at over 70 billion dollars  before the bankruptcy.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ZA" smtClean="0"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43679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schemeClr val="bg1"/>
                </a:solidFill>
              </a:rPr>
              <a:t> 7th largest corporation in America.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noProof="1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noProof="1">
                <a:solidFill>
                  <a:schemeClr val="bg1"/>
                </a:solidFill>
              </a:rPr>
              <a:t>One of the largest companies to produce electricity, natural gases, and other communication initiatives such as internet bandwidth, risk management, weather derivatives (weather insurance), etc.</a:t>
            </a:r>
            <a:endParaRPr lang="en-IN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noProof="1">
                <a:solidFill>
                  <a:schemeClr val="bg1"/>
                </a:solidFill>
              </a:rPr>
              <a:t>The Enron scandal surfaced in the October of 2001, leading to the bankruptcy of the Enron Corporation.</a:t>
            </a:r>
            <a:endParaRPr lang="en-IN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noProof="1">
                <a:solidFill>
                  <a:schemeClr val="bg1"/>
                </a:solidFill>
              </a:rPr>
              <a:t>Enron's net worth valued at over 70 billion dollars  before the bankruptcy.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ZA" smtClean="0"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68621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schemeClr val="bg1"/>
                </a:solidFill>
              </a:rPr>
              <a:t> 7th largest corporation in America.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noProof="1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noProof="1">
                <a:solidFill>
                  <a:schemeClr val="bg1"/>
                </a:solidFill>
              </a:rPr>
              <a:t>One of the largest companies to produce electricity, natural gases, and other communication initiatives such as internet bandwidth, risk management, weather derivatives (weather insurance), etc.</a:t>
            </a:r>
            <a:endParaRPr lang="en-IN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noProof="1">
                <a:solidFill>
                  <a:schemeClr val="bg1"/>
                </a:solidFill>
              </a:rPr>
              <a:t>The Enron scandal surfaced in the October of 2001, leading to the bankruptcy of the Enron Corporation.</a:t>
            </a:r>
            <a:endParaRPr lang="en-IN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noProof="1">
                <a:solidFill>
                  <a:schemeClr val="bg1"/>
                </a:solidFill>
              </a:rPr>
              <a:t>Enron's net worth valued at over 70 billion dollars  before the bankruptcy.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4341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Economic Setbacks</a:t>
            </a:r>
            <a:br>
              <a:rPr lang="en-IN" dirty="0"/>
            </a:b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2000-2002, publicly traded companies lost value of around $7 trillion 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Investors of Enron lost $60 billion in market value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Partners of Enron lost billions of dollars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 to fall of many other high-profile companies charged with fraud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Employees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than 20,000 employees lost their jobs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$2 billion lost in pension money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401(k) loss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retirees and long-standing employees lost all of their money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families lost of all their money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dirty="0"/>
          </a:p>
          <a:p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in the Auditing World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Arthur Andersen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company who audited Enron, charged of obstruction of justice after fall of Enron for shredding documents of Enron's financial woes 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surrendered CPA licenses, lost billions of dollars and jobs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year, publicly traded companies spent an average of $2.3 million more on auditing than previously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ZA" smtClean="0"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4109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ZA" smtClean="0"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0342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ZA" smtClean="0"/>
              <a:t>18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0325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Website</a:t>
            </a:r>
            <a:endParaRPr lang="en-ZA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cover option</a:t>
            </a:r>
            <a:endParaRPr lang="en-ZA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cover option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ZA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3X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ZA" dirty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ZA" dirty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99391" y="-1006"/>
            <a:ext cx="12762106" cy="6859006"/>
          </a:xfrm>
        </p:spPr>
      </p:pic>
      <p:sp>
        <p:nvSpPr>
          <p:cNvPr id="8" name="Rectangle 7" title="Overlay Graphic">
            <a:extLst>
              <a:ext uri="{FF2B5EF4-FFF2-40B4-BE49-F238E27FC236}">
                <a16:creationId xmlns:a16="http://schemas.microsoft.com/office/drawing/2014/main" id="{33ED47D5-16A1-40D1-96F9-393B2558727A}"/>
              </a:ext>
            </a:extLst>
          </p:cNvPr>
          <p:cNvSpPr/>
          <p:nvPr/>
        </p:nvSpPr>
        <p:spPr bwMode="ltGray">
          <a:xfrm>
            <a:off x="-19878" y="997635"/>
            <a:ext cx="12473871" cy="2723662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noProof="1"/>
              <a:t>			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724" y="1727206"/>
            <a:ext cx="10692888" cy="1532849"/>
          </a:xfrm>
        </p:spPr>
        <p:txBody>
          <a:bodyPr/>
          <a:lstStyle/>
          <a:p>
            <a:pPr algn="ctr"/>
            <a:br>
              <a:rPr lang="en-ZA" sz="7200" dirty="0">
                <a:latin typeface="Arial Black" panose="020B0A04020102020204" pitchFamily="34" charset="0"/>
              </a:rPr>
            </a:br>
            <a:br>
              <a:rPr lang="en-ZA" sz="7200" dirty="0">
                <a:latin typeface="Arial Black" panose="020B0A04020102020204" pitchFamily="34" charset="0"/>
              </a:rPr>
            </a:br>
            <a:br>
              <a:rPr lang="en-ZA" sz="7200" dirty="0">
                <a:latin typeface="Arial Black" panose="020B0A04020102020204" pitchFamily="34" charset="0"/>
              </a:rPr>
            </a:br>
            <a:br>
              <a:rPr lang="en-ZA" sz="7200" dirty="0">
                <a:latin typeface="Arial Black" panose="020B0A04020102020204" pitchFamily="34" charset="0"/>
              </a:rPr>
            </a:br>
            <a:r>
              <a:rPr lang="en-ZA" sz="7200" dirty="0">
                <a:latin typeface="Arial Black" panose="020B0A04020102020204" pitchFamily="34" charset="0"/>
              </a:rPr>
              <a:t>Enron</a:t>
            </a:r>
            <a:r>
              <a:rPr lang="en-ZA" sz="7200" dirty="0">
                <a:latin typeface="Bahnschrift" panose="020B0502040204020203" pitchFamily="34" charset="0"/>
              </a:rPr>
              <a:t> </a:t>
            </a:r>
            <a:r>
              <a:rPr lang="en-ZA" sz="7200" b="0" dirty="0">
                <a:solidFill>
                  <a:srgbClr val="FF0000"/>
                </a:solidFill>
                <a:latin typeface="Bahnschrift" panose="020B0502040204020203" pitchFamily="34" charset="0"/>
              </a:rPr>
              <a:t>Scandal</a:t>
            </a:r>
            <a:r>
              <a:rPr lang="en-ZA" sz="7200" dirty="0">
                <a:latin typeface="Bahnschrift" panose="020B0502040204020203" pitchFamily="34" charset="0"/>
              </a:rPr>
              <a:t> </a:t>
            </a:r>
            <a:br>
              <a:rPr lang="en-ZA" dirty="0">
                <a:latin typeface="Bahnschrift" panose="020B0502040204020203" pitchFamily="34" charset="0"/>
              </a:rPr>
            </a:br>
            <a:endParaRPr lang="en-ZA" dirty="0"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noProof="1"/>
              <a:t>.</a:t>
            </a:r>
          </a:p>
        </p:txBody>
      </p:sp>
      <p:sp>
        <p:nvSpPr>
          <p:cNvPr id="11" name="Oval 10" descr="Cover Title Graphic (Move me around)">
            <a:extLst>
              <a:ext uri="{FF2B5EF4-FFF2-40B4-BE49-F238E27FC236}">
                <a16:creationId xmlns:a16="http://schemas.microsoft.com/office/drawing/2014/main" id="{A185A67E-A75A-47A0-A846-3772FAE1B973}"/>
              </a:ext>
            </a:extLst>
          </p:cNvPr>
          <p:cNvSpPr/>
          <p:nvPr/>
        </p:nvSpPr>
        <p:spPr>
          <a:xfrm>
            <a:off x="1128724" y="930207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grpSp>
        <p:nvGrpSpPr>
          <p:cNvPr id="22" name="Group 21" descr="Cover Title Graphic (Rotate me)">
            <a:extLst>
              <a:ext uri="{FF2B5EF4-FFF2-40B4-BE49-F238E27FC236}">
                <a16:creationId xmlns:a16="http://schemas.microsoft.com/office/drawing/2014/main" id="{DCFF208F-FFDF-40EC-81E0-20313AC11446}"/>
              </a:ext>
            </a:extLst>
          </p:cNvPr>
          <p:cNvGrpSpPr/>
          <p:nvPr/>
        </p:nvGrpSpPr>
        <p:grpSpPr>
          <a:xfrm>
            <a:off x="1137423" y="930207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 descr="decorative element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64818" y="1592005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 descr="decorative element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1447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 title="Overlay Graphic">
            <a:extLst>
              <a:ext uri="{FF2B5EF4-FFF2-40B4-BE49-F238E27FC236}">
                <a16:creationId xmlns:a16="http://schemas.microsoft.com/office/drawing/2014/main" id="{A0B8B412-7962-44AD-8293-75C5384B789A}"/>
              </a:ext>
            </a:extLst>
          </p:cNvPr>
          <p:cNvSpPr/>
          <p:nvPr/>
        </p:nvSpPr>
        <p:spPr bwMode="ltGray">
          <a:xfrm>
            <a:off x="9074425" y="3721297"/>
            <a:ext cx="3488897" cy="3170411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SG" dirty="0">
                <a:solidFill>
                  <a:schemeClr val="bg1"/>
                </a:solidFill>
              </a:rPr>
              <a:t>Group  - 14</a:t>
            </a:r>
          </a:p>
          <a:p>
            <a:r>
              <a:rPr lang="en-SG" dirty="0">
                <a:solidFill>
                  <a:schemeClr val="bg1"/>
                </a:solidFill>
              </a:rPr>
              <a:t>Amit </a:t>
            </a:r>
            <a:r>
              <a:rPr lang="en-SG" dirty="0" err="1">
                <a:solidFill>
                  <a:schemeClr val="bg1"/>
                </a:solidFill>
              </a:rPr>
              <a:t>Prusty</a:t>
            </a:r>
            <a:r>
              <a:rPr lang="en-SG" dirty="0">
                <a:solidFill>
                  <a:schemeClr val="bg1"/>
                </a:solidFill>
              </a:rPr>
              <a:t>	A0186053E</a:t>
            </a:r>
          </a:p>
          <a:p>
            <a:r>
              <a:rPr lang="en-SG" dirty="0">
                <a:solidFill>
                  <a:schemeClr val="bg1"/>
                </a:solidFill>
              </a:rPr>
              <a:t>Architha Kishore	A0185991L</a:t>
            </a:r>
          </a:p>
          <a:p>
            <a:r>
              <a:rPr lang="en-SG" dirty="0" err="1">
                <a:solidFill>
                  <a:schemeClr val="bg1"/>
                </a:solidFill>
              </a:rPr>
              <a:t>Onni</a:t>
            </a:r>
            <a:r>
              <a:rPr lang="en-SG" dirty="0">
                <a:solidFill>
                  <a:schemeClr val="bg1"/>
                </a:solidFill>
              </a:rPr>
              <a:t> Niemela	A0185992J</a:t>
            </a:r>
          </a:p>
          <a:p>
            <a:r>
              <a:rPr lang="en-SG" dirty="0" err="1">
                <a:solidFill>
                  <a:schemeClr val="bg1"/>
                </a:solidFill>
              </a:rPr>
              <a:t>Spatika</a:t>
            </a:r>
            <a:r>
              <a:rPr lang="en-SG" dirty="0">
                <a:solidFill>
                  <a:schemeClr val="bg1"/>
                </a:solidFill>
              </a:rPr>
              <a:t> Narayanan	A0088416X</a:t>
            </a:r>
          </a:p>
          <a:p>
            <a:r>
              <a:rPr lang="en-SG" dirty="0" err="1">
                <a:solidFill>
                  <a:schemeClr val="bg1"/>
                </a:solidFill>
              </a:rPr>
              <a:t>Swetha</a:t>
            </a:r>
            <a:r>
              <a:rPr lang="en-SG" dirty="0">
                <a:solidFill>
                  <a:schemeClr val="bg1"/>
                </a:solidFill>
              </a:rPr>
              <a:t> Narayanan  A0074604J</a:t>
            </a:r>
          </a:p>
        </p:txBody>
      </p:sp>
      <p:sp>
        <p:nvSpPr>
          <p:cNvPr id="4" name="Rectangle 3"/>
          <p:cNvSpPr/>
          <p:nvPr/>
        </p:nvSpPr>
        <p:spPr>
          <a:xfrm>
            <a:off x="2276061" y="3227899"/>
            <a:ext cx="8693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 Analysing the Enron email corpus using text analytics for financial fraud detection</a:t>
            </a:r>
            <a:endParaRPr lang="en-IN" i="0" dirty="0">
              <a:solidFill>
                <a:schemeClr val="bg1">
                  <a:lumMod val="85000"/>
                </a:schemeClr>
              </a:solidFill>
              <a:effectLst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5EFF4C-383C-4CEF-B37F-B292BD6A5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651" y="643467"/>
            <a:ext cx="6856697" cy="557106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71F2C2-C7FB-4092-B139-E6C6D74222F0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schemeClr val="tx1">
                    <a:tint val="75000"/>
                  </a:schemeClr>
                </a:solidFill>
              </a:rPr>
              <a:t>page </a:t>
            </a:r>
            <a:fld id="{19B51A1E-902D-48AF-9020-955120F399B6}" type="slidenum">
              <a:rPr lang="en-US" sz="1200" b="1" i="1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200" b="1" i="1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58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418670" y="1231549"/>
            <a:ext cx="9670210" cy="1800000"/>
          </a:xfrm>
        </p:spPr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Visualised data and performed initial analysis to understand the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551716" y="348734"/>
            <a:ext cx="38272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4400" b="1" dirty="0">
                <a:latin typeface="Bahnschrift" panose="020B0502040204020203" pitchFamily="34" charset="0"/>
              </a:rPr>
              <a:t>Visualizations</a:t>
            </a:r>
            <a:endParaRPr lang="en-IN" sz="4400" b="1" dirty="0">
              <a:latin typeface="Bahnschrift" panose="020B0502040204020203" pitchFamily="34" charset="0"/>
            </a:endParaRPr>
          </a:p>
        </p:txBody>
      </p:sp>
      <p:pic>
        <p:nvPicPr>
          <p:cNvPr id="7" name="Picture 4" descr="https://lh4.googleusercontent.com/W05NDzFBbNBazT1H7pXZMPyc_vNAEKFB3JhFqo_9FRqVJPPF-UpFf9uGmfgywNBcKzlkCn3cMWGP-0bOYJUV52fgl13YbtCFXWWhlGtTzyE5XAASeFtU7B0B9eIhJPChOjZdZr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651" y="1778756"/>
            <a:ext cx="8122479" cy="473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12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418670" y="1231549"/>
            <a:ext cx="9670210" cy="1800000"/>
          </a:xfrm>
        </p:spPr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Visualised data and performed initial analysis to understand the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551716" y="348734"/>
            <a:ext cx="38272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4400" b="1" dirty="0">
                <a:latin typeface="Bahnschrift" panose="020B0502040204020203" pitchFamily="34" charset="0"/>
              </a:rPr>
              <a:t>Visualizations</a:t>
            </a:r>
            <a:endParaRPr lang="en-IN" sz="4400" b="1" dirty="0">
              <a:latin typeface="Bahnschrift" panose="020B0502040204020203" pitchFamily="34" charset="0"/>
            </a:endParaRPr>
          </a:p>
        </p:txBody>
      </p:sp>
      <p:pic>
        <p:nvPicPr>
          <p:cNvPr id="4098" name="Picture 2" descr="https://lh5.googleusercontent.com/7lgfq2bADwEAgnSK9VOXGvrsroDma7YUCXdQdSgLLa4I53qiaI1wCz8ugHIYhTwWF_6AOevo5Iyve1LuxHDtIttP3QB6QSUMd5UWFno3RG2P3OcM1IEUmkfTANP43IFkAOmgSMJ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63" y="2203378"/>
            <a:ext cx="5354247" cy="313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4.googleusercontent.com/nUDMRWfRAanq52-Zs5ysufk0mGpeHRilleFFdH_4H4YsNIBPtc6Ymzar1JQefzKKWvHfvUs2IBVwgIslWwlgOq6XTWiqbDPXJfqJ2JNpcYVNyVFts9Nr1YfyGotwCyek7GvwZo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121" y="1878287"/>
            <a:ext cx="6118779" cy="363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15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13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418670" y="1231549"/>
            <a:ext cx="9670210" cy="1800000"/>
          </a:xfrm>
        </p:spPr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Visualised data and performed initial analysis to understand the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551716" y="348734"/>
            <a:ext cx="38272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4400" b="1" dirty="0">
                <a:latin typeface="Bahnschrift" panose="020B0502040204020203" pitchFamily="34" charset="0"/>
              </a:rPr>
              <a:t>Visualizations</a:t>
            </a:r>
            <a:endParaRPr lang="en-IN" sz="4400" b="1" dirty="0">
              <a:latin typeface="Bahnschrift" panose="020B0502040204020203" pitchFamily="34" charset="0"/>
            </a:endParaRPr>
          </a:p>
        </p:txBody>
      </p:sp>
      <p:pic>
        <p:nvPicPr>
          <p:cNvPr id="3074" name="Picture 2" descr="https://lh4.googleusercontent.com/s6TNplUov_MAZaby-LX4kPKP-kFYyoi66IeAJrZXFl9XeyzsZw2nuqb1UKVMEzifmVXRRxNHnNo-fUvG5i-v5lkCwjBJQfw-ofN6M1cLY2Wz3BWcsrQFFQ1wN0cDzbp92nC4O4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16" y="1985478"/>
            <a:ext cx="7071597" cy="421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5.googleusercontent.com/m8KBZpTZFc2Dl2iof0v7JgKM1NUqgwmWH9Jb_RA4yhnFvS06gf-HkuF2gEj0dk4aWBUh3ReXJN0f8I91qxNTIKkF-VHPdH511pK-w8fgggKwJLXGZ6JRo9--bgI36Rfzo0la6yn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373" y="1528693"/>
            <a:ext cx="2577105" cy="465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75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14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418670" y="1231549"/>
            <a:ext cx="9670210" cy="1800000"/>
          </a:xfrm>
        </p:spPr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Visualised data and performed initial analysis to understand the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551716" y="348734"/>
            <a:ext cx="38272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4400" b="1" dirty="0">
                <a:latin typeface="Bahnschrift" panose="020B0502040204020203" pitchFamily="34" charset="0"/>
              </a:rPr>
              <a:t>Visualizations</a:t>
            </a:r>
            <a:endParaRPr lang="en-IN" sz="4400" b="1" dirty="0">
              <a:latin typeface="Bahnschrift" panose="020B0502040204020203" pitchFamily="34" charset="0"/>
            </a:endParaRPr>
          </a:p>
        </p:txBody>
      </p:sp>
      <p:pic>
        <p:nvPicPr>
          <p:cNvPr id="2050" name="Picture 2" descr="https://lh4.googleusercontent.com/nUYrlFYIcOoYO9T3-fUexC5C4H7bLb586jTodXt6wWEth7zl48HVAXGweazSyk2W-4-WcwjL9f0OpBSr5Eh-Xdq1rCV1v3L1MhlPSbIJqqZeik91uAmL8fFDEvvkFR4It8HKCi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402" y="1694227"/>
            <a:ext cx="8417476" cy="499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435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15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sz="3200" dirty="0">
                <a:latin typeface="Bahnschrift" panose="020B0502040204020203" pitchFamily="34" charset="0"/>
              </a:rPr>
              <a:t>Feature construction</a:t>
            </a:r>
          </a:p>
        </p:txBody>
      </p:sp>
      <p:pic>
        <p:nvPicPr>
          <p:cNvPr id="8" name="Picture Placeholder 7" descr="Picture of a laptop from the top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/>
        <p:txBody>
          <a:bodyPr/>
          <a:lstStyle/>
          <a:p>
            <a:r>
              <a:rPr lang="en-IN" dirty="0">
                <a:latin typeface="Bahnschrift" panose="020B0502040204020203" pitchFamily="34" charset="0"/>
              </a:rPr>
              <a:t>Dictionary Approach </a:t>
            </a:r>
          </a:p>
          <a:p>
            <a:r>
              <a:rPr lang="en-IN" dirty="0">
                <a:latin typeface="Bahnschrift" panose="020B0502040204020203" pitchFamily="34" charset="0"/>
              </a:rPr>
              <a:t>Topic Modelling</a:t>
            </a:r>
          </a:p>
          <a:p>
            <a:r>
              <a:rPr lang="en-IN" dirty="0">
                <a:latin typeface="Bahnschrift" panose="020B0502040204020203" pitchFamily="34" charset="0"/>
              </a:rPr>
              <a:t>LSA Modelling	</a:t>
            </a:r>
          </a:p>
          <a:p>
            <a:r>
              <a:rPr lang="en-IN" dirty="0" err="1">
                <a:latin typeface="Bahnschrift" panose="020B0502040204020203" pitchFamily="34" charset="0"/>
              </a:rPr>
              <a:t>Gensim</a:t>
            </a:r>
            <a:r>
              <a:rPr lang="en-IN" dirty="0">
                <a:latin typeface="Bahnschrift" panose="020B0502040204020203" pitchFamily="34" charset="0"/>
              </a:rPr>
              <a:t> - Doc2Vec</a:t>
            </a:r>
            <a:endParaRPr lang="en-ZA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96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16</a:t>
            </a:fld>
            <a:endParaRPr lang="en-ZA" dirty="0"/>
          </a:p>
        </p:txBody>
      </p:sp>
      <p:sp>
        <p:nvSpPr>
          <p:cNvPr id="9" name="Rectangle 8"/>
          <p:cNvSpPr/>
          <p:nvPr/>
        </p:nvSpPr>
        <p:spPr>
          <a:xfrm>
            <a:off x="551715" y="348734"/>
            <a:ext cx="47657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4400" b="1" dirty="0">
                <a:latin typeface="Bahnschrift" panose="020B0502040204020203" pitchFamily="34" charset="0"/>
              </a:rPr>
              <a:t>Topic Modelling </a:t>
            </a:r>
            <a:endParaRPr lang="en-IN" sz="4400" b="1" dirty="0">
              <a:latin typeface="Bahnschrift" panose="020B0502040204020203" pitchFamily="34" charset="0"/>
            </a:endParaRPr>
          </a:p>
        </p:txBody>
      </p:sp>
      <p:pic>
        <p:nvPicPr>
          <p:cNvPr id="5122" name="Picture 2" descr="https://lh5.googleusercontent.com/vq5cKTGN-NGOjvEp50akQnaJy4LeOQlblk2s5DyJx5FiA7E6p3CT4QEd04_nwxxCVuMeHr9qGVcU56BHAf6EVVIdIbvKnoZkE33Y76W67AT_UqJp1aXOPKD26ZHZ4BE22UqjUq_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261" y="1766196"/>
            <a:ext cx="5943600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78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17</a:t>
            </a:fld>
            <a:endParaRPr lang="en-ZA" dirty="0"/>
          </a:p>
        </p:txBody>
      </p:sp>
      <p:sp>
        <p:nvSpPr>
          <p:cNvPr id="9" name="Rectangle 8"/>
          <p:cNvSpPr/>
          <p:nvPr/>
        </p:nvSpPr>
        <p:spPr>
          <a:xfrm>
            <a:off x="551716" y="348734"/>
            <a:ext cx="38272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4400" b="1" dirty="0">
                <a:latin typeface="Bahnschrift" panose="020B0502040204020203" pitchFamily="34" charset="0"/>
              </a:rPr>
              <a:t>Final Clusters</a:t>
            </a:r>
            <a:endParaRPr lang="en-IN" sz="4400" b="1" dirty="0">
              <a:latin typeface="Bahnschrift" panose="020B0502040204020203" pitchFamily="34" charset="0"/>
            </a:endParaRPr>
          </a:p>
        </p:txBody>
      </p:sp>
      <p:pic>
        <p:nvPicPr>
          <p:cNvPr id="7170" name="Picture 2" descr="https://lh6.googleusercontent.com/DwNJRfHwNP4QHGw1vrqrvrTvV5D-dWYb2JbO37wbr-t2wZ22lN4sxifcaOgWktN5Uuol3SRX1a1G8429dA7hFEAcGw13rlmNtoS6WKfioXk7fs86GczWG6P1xMGTFphfxUrd4_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38" y="1944772"/>
            <a:ext cx="6400366" cy="420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441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18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418670" y="1231549"/>
            <a:ext cx="9670210" cy="1800000"/>
          </a:xfrm>
        </p:spPr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Baseline results</a:t>
            </a:r>
          </a:p>
        </p:txBody>
      </p:sp>
      <p:sp>
        <p:nvSpPr>
          <p:cNvPr id="9" name="Rectangle 8"/>
          <p:cNvSpPr/>
          <p:nvPr/>
        </p:nvSpPr>
        <p:spPr>
          <a:xfrm>
            <a:off x="551716" y="348734"/>
            <a:ext cx="38272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4400" b="1" dirty="0">
                <a:latin typeface="Bahnschrift" panose="020B0502040204020203" pitchFamily="34" charset="0"/>
              </a:rPr>
              <a:t>Models</a:t>
            </a:r>
            <a:endParaRPr lang="en-IN" sz="4400" b="1" dirty="0">
              <a:latin typeface="Bahnschrift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74DC753-679A-4550-A05F-B0A35506D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010091"/>
              </p:ext>
            </p:extLst>
          </p:nvPr>
        </p:nvGraphicFramePr>
        <p:xfrm>
          <a:off x="418670" y="1954456"/>
          <a:ext cx="11494908" cy="4554809"/>
        </p:xfrm>
        <a:graphic>
          <a:graphicData uri="http://schemas.openxmlformats.org/drawingml/2006/table">
            <a:tbl>
              <a:tblPr/>
              <a:tblGrid>
                <a:gridCol w="1087818">
                  <a:extLst>
                    <a:ext uri="{9D8B030D-6E8A-4147-A177-3AD203B41FA5}">
                      <a16:colId xmlns:a16="http://schemas.microsoft.com/office/drawing/2014/main" val="2307895376"/>
                    </a:ext>
                  </a:extLst>
                </a:gridCol>
                <a:gridCol w="896844">
                  <a:extLst>
                    <a:ext uri="{9D8B030D-6E8A-4147-A177-3AD203B41FA5}">
                      <a16:colId xmlns:a16="http://schemas.microsoft.com/office/drawing/2014/main" val="121136114"/>
                    </a:ext>
                  </a:extLst>
                </a:gridCol>
                <a:gridCol w="1283987">
                  <a:extLst>
                    <a:ext uri="{9D8B030D-6E8A-4147-A177-3AD203B41FA5}">
                      <a16:colId xmlns:a16="http://schemas.microsoft.com/office/drawing/2014/main" val="3846456869"/>
                    </a:ext>
                  </a:extLst>
                </a:gridCol>
                <a:gridCol w="1230483">
                  <a:extLst>
                    <a:ext uri="{9D8B030D-6E8A-4147-A177-3AD203B41FA5}">
                      <a16:colId xmlns:a16="http://schemas.microsoft.com/office/drawing/2014/main" val="28326728"/>
                    </a:ext>
                  </a:extLst>
                </a:gridCol>
                <a:gridCol w="1480152">
                  <a:extLst>
                    <a:ext uri="{9D8B030D-6E8A-4147-A177-3AD203B41FA5}">
                      <a16:colId xmlns:a16="http://schemas.microsoft.com/office/drawing/2014/main" val="177105732"/>
                    </a:ext>
                  </a:extLst>
                </a:gridCol>
                <a:gridCol w="1408815">
                  <a:extLst>
                    <a:ext uri="{9D8B030D-6E8A-4147-A177-3AD203B41FA5}">
                      <a16:colId xmlns:a16="http://schemas.microsoft.com/office/drawing/2014/main" val="1013342689"/>
                    </a:ext>
                  </a:extLst>
                </a:gridCol>
                <a:gridCol w="1283987">
                  <a:extLst>
                    <a:ext uri="{9D8B030D-6E8A-4147-A177-3AD203B41FA5}">
                      <a16:colId xmlns:a16="http://schemas.microsoft.com/office/drawing/2014/main" val="187227439"/>
                    </a:ext>
                  </a:extLst>
                </a:gridCol>
                <a:gridCol w="998657">
                  <a:extLst>
                    <a:ext uri="{9D8B030D-6E8A-4147-A177-3AD203B41FA5}">
                      <a16:colId xmlns:a16="http://schemas.microsoft.com/office/drawing/2014/main" val="1178343205"/>
                    </a:ext>
                  </a:extLst>
                </a:gridCol>
                <a:gridCol w="896844">
                  <a:extLst>
                    <a:ext uri="{9D8B030D-6E8A-4147-A177-3AD203B41FA5}">
                      <a16:colId xmlns:a16="http://schemas.microsoft.com/office/drawing/2014/main" val="1920707376"/>
                    </a:ext>
                  </a:extLst>
                </a:gridCol>
                <a:gridCol w="927321">
                  <a:extLst>
                    <a:ext uri="{9D8B030D-6E8A-4147-A177-3AD203B41FA5}">
                      <a16:colId xmlns:a16="http://schemas.microsoft.com/office/drawing/2014/main" val="4165521458"/>
                    </a:ext>
                  </a:extLst>
                </a:gridCol>
              </a:tblGrid>
              <a:tr h="1006853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Model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Best Tune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Training Accuracy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Training Precision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Training Recall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Test Accuracy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Test</a:t>
                      </a:r>
                      <a:endParaRPr lang="en-US">
                        <a:effectLst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Test Recall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Test F1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Test</a:t>
                      </a:r>
                      <a:endParaRPr lang="en-US">
                        <a:effectLst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AUC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312524"/>
                  </a:ext>
                </a:extLst>
              </a:tr>
              <a:tr h="575344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KNN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 = 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0.8539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0.7838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0.333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0.706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34106"/>
                  </a:ext>
                </a:extLst>
              </a:tr>
              <a:tr h="1102743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C5.0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Trials = 5, winnow = TRUE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069031"/>
                  </a:ext>
                </a:extLst>
              </a:tr>
              <a:tr h="527399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RPart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CP = 0.1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0.8539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0.4783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0.9167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0.7568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0.333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0.471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0.775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883103"/>
                  </a:ext>
                </a:extLst>
              </a:tr>
              <a:tr h="815071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Neural Networks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Size = 2, Decay= 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0.898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269752"/>
                  </a:ext>
                </a:extLst>
              </a:tr>
              <a:tr h="527399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SVM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 = 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0.988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0.7027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0.74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39357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D78FDB0C-C343-4E4E-960B-65FCF9B39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77" y="1721393"/>
            <a:ext cx="2853299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61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19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418670" y="1231549"/>
            <a:ext cx="9670210" cy="1800000"/>
          </a:xfrm>
        </p:spPr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Ensemble learning results</a:t>
            </a:r>
          </a:p>
        </p:txBody>
      </p:sp>
      <p:sp>
        <p:nvSpPr>
          <p:cNvPr id="9" name="Rectangle 8"/>
          <p:cNvSpPr/>
          <p:nvPr/>
        </p:nvSpPr>
        <p:spPr>
          <a:xfrm>
            <a:off x="551716" y="348734"/>
            <a:ext cx="38272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4400" b="1" dirty="0">
                <a:latin typeface="Bahnschrift" panose="020B0502040204020203" pitchFamily="34" charset="0"/>
              </a:rPr>
              <a:t>Models</a:t>
            </a:r>
            <a:endParaRPr lang="en-IN" sz="4400" b="1" dirty="0">
              <a:latin typeface="Bahnschrif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997" y="1514475"/>
            <a:ext cx="62674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2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3" name="Rectangle 2"/>
          <p:cNvSpPr/>
          <p:nvPr/>
        </p:nvSpPr>
        <p:spPr>
          <a:xfrm>
            <a:off x="6007295" y="3019058"/>
            <a:ext cx="7663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IN" sz="2400" dirty="0">
                <a:latin typeface="Bahnschrift" panose="020B0502040204020203" pitchFamily="34" charset="0"/>
              </a:rPr>
              <a:t>7th largest corporation in America in 2000</a:t>
            </a:r>
          </a:p>
        </p:txBody>
      </p:sp>
      <p:pic>
        <p:nvPicPr>
          <p:cNvPr id="25" name="Graphic 12" descr="Placeholder Icon&#10;Network">
            <a:extLst>
              <a:ext uri="{FF2B5EF4-FFF2-40B4-BE49-F238E27FC236}">
                <a16:creationId xmlns:a16="http://schemas.microsoft.com/office/drawing/2014/main" id="{118AC668-E5B7-477C-BBB6-9FB87CCCBAA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58875" y="1510748"/>
            <a:ext cx="1189062" cy="1189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802" y="2998276"/>
            <a:ext cx="3235029" cy="3854950"/>
          </a:xfrm>
          <a:prstGeom prst="rect">
            <a:avLst/>
          </a:prstGeom>
        </p:spPr>
      </p:pic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92" y="0"/>
            <a:ext cx="5371547" cy="302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1069" y="3019058"/>
            <a:ext cx="2788044" cy="38426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26992" y="1381991"/>
            <a:ext cx="5355654" cy="3979718"/>
          </a:xfrm>
          <a:prstGeom prst="rect">
            <a:avLst/>
          </a:prstGeom>
          <a:solidFill>
            <a:schemeClr val="tx1">
              <a:alpha val="60000"/>
            </a:schemeClr>
          </a:solidFill>
          <a:ln w="3175">
            <a:noFill/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628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20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418670" y="1231549"/>
            <a:ext cx="9670210" cy="1800000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  <a:latin typeface="Bahnschrift" panose="020B0502040204020203" pitchFamily="34" charset="0"/>
              </a:rPr>
              <a:t>Baseline &amp; Ensemble Learning Result Comparison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51716" y="348734"/>
            <a:ext cx="38272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4400" b="1" dirty="0">
                <a:latin typeface="Bahnschrift" panose="020B0502040204020203" pitchFamily="34" charset="0"/>
              </a:rPr>
              <a:t>Models</a:t>
            </a:r>
            <a:endParaRPr lang="en-IN" sz="4400" b="1" dirty="0">
              <a:latin typeface="Bahnschrif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7930" y="2131549"/>
            <a:ext cx="1085353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Bahnschrift" panose="020B0502040204020203" pitchFamily="34" charset="0"/>
              </a:rPr>
              <a:t>All ensemble methods performed at least to the same level as best baseline models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Bahnschrift" panose="020B0502040204020203" pitchFamily="34" charset="0"/>
              </a:rPr>
              <a:t>Random Forest reached to 1.0 test recall, showing well improved and powerful performance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Bahnschrift" panose="020B0502040204020203" pitchFamily="34" charset="0"/>
              </a:rPr>
              <a:t>Random forest also achieved 0.92 test accuracy and 0.79 AUC, making it also our best performing model overall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Bahnschrift" panose="020B0502040204020203" pitchFamily="34" charset="0"/>
              </a:rPr>
              <a:t>AUC - ensemble models outperformed baseline models  </a:t>
            </a:r>
          </a:p>
        </p:txBody>
      </p:sp>
    </p:spTree>
    <p:extLst>
      <p:ext uri="{BB962C8B-B14F-4D97-AF65-F5344CB8AC3E}">
        <p14:creationId xmlns:p14="http://schemas.microsoft.com/office/powerpoint/2010/main" val="1472168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21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418670" y="1231549"/>
            <a:ext cx="9670210" cy="1800000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  <a:latin typeface="Bahnschrift" panose="020B0502040204020203" pitchFamily="34" charset="0"/>
              </a:rPr>
              <a:t>Variable Importance Plot - </a:t>
            </a:r>
            <a:r>
              <a:rPr lang="en-IN" dirty="0" err="1">
                <a:solidFill>
                  <a:srgbClr val="000000"/>
                </a:solidFill>
                <a:latin typeface="Bahnschrift" panose="020B0502040204020203" pitchFamily="34" charset="0"/>
              </a:rPr>
              <a:t>XGBoost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1716" y="348734"/>
            <a:ext cx="38272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4400" b="1" dirty="0">
                <a:latin typeface="Bahnschrift" panose="020B0502040204020203" pitchFamily="34" charset="0"/>
              </a:rPr>
              <a:t>Models</a:t>
            </a:r>
            <a:endParaRPr lang="en-IN" sz="4400" b="1" dirty="0">
              <a:latin typeface="Bahnschrift" panose="020B0502040204020203" pitchFamily="34" charset="0"/>
            </a:endParaRPr>
          </a:p>
        </p:txBody>
      </p:sp>
      <p:pic>
        <p:nvPicPr>
          <p:cNvPr id="8194" name="Picture 2" descr="https://lh6.googleusercontent.com/mxcTgimS8D8wwe0ofY-fs8xBFudNaQZaOW2wxFWw9rVSJDVX6UkqYSD_ypdOIKKc18kuSW1TyzZuBpEfqj-6FCkJ67idSHsqyucK0bI8X04-_gPZ998H6RqqwnB-YVw9iQYhlPI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36" y="1796670"/>
            <a:ext cx="7046309" cy="473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559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/>
              <a:t>page </a:t>
            </a:r>
            <a:fld id="{19B51A1E-902D-48AF-9020-955120F399B6}" type="slidenum">
              <a:rPr lang="en-ZA" b="1" i="1" smtClean="0"/>
              <a:pPr/>
              <a:t>22</a:t>
            </a:fld>
            <a:endParaRPr lang="en-ZA" b="1" i="1" dirty="0"/>
          </a:p>
        </p:txBody>
      </p:sp>
      <p:sp>
        <p:nvSpPr>
          <p:cNvPr id="10" name="Rectangle 9"/>
          <p:cNvSpPr/>
          <p:nvPr/>
        </p:nvSpPr>
        <p:spPr>
          <a:xfrm>
            <a:off x="351874" y="232787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>
                <a:solidFill>
                  <a:srgbClr val="000000"/>
                </a:solidFill>
                <a:latin typeface="Bahnschrift" panose="020B0502040204020203" pitchFamily="34" charset="0"/>
              </a:rPr>
              <a:t>Feature Engineering</a:t>
            </a:r>
            <a:endParaRPr lang="en-IN" sz="4400" b="1" dirty="0">
              <a:latin typeface="Bahnschrift" panose="020B0502040204020203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7846711"/>
              </p:ext>
            </p:extLst>
          </p:nvPr>
        </p:nvGraphicFramePr>
        <p:xfrm>
          <a:off x="-258416" y="1858617"/>
          <a:ext cx="10873408" cy="3925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7715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/>
              <a:t>page </a:t>
            </a:r>
            <a:fld id="{19B51A1E-902D-48AF-9020-955120F399B6}" type="slidenum">
              <a:rPr lang="en-ZA" b="1" i="1" smtClean="0"/>
              <a:pPr/>
              <a:t>23</a:t>
            </a:fld>
            <a:endParaRPr lang="en-ZA" b="1" i="1" dirty="0"/>
          </a:p>
        </p:txBody>
      </p:sp>
      <p:sp>
        <p:nvSpPr>
          <p:cNvPr id="10" name="Rectangle 9"/>
          <p:cNvSpPr/>
          <p:nvPr/>
        </p:nvSpPr>
        <p:spPr>
          <a:xfrm>
            <a:off x="351874" y="232787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>
                <a:solidFill>
                  <a:srgbClr val="000000"/>
                </a:solidFill>
                <a:latin typeface="Bahnschrift" panose="020B0502040204020203" pitchFamily="34" charset="0"/>
              </a:rPr>
              <a:t>Feature Engineering</a:t>
            </a:r>
            <a:endParaRPr lang="en-IN" sz="4400" b="1" dirty="0">
              <a:latin typeface="Bahnschrif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9804" y="3529664"/>
            <a:ext cx="769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Sitka Small" panose="02000505000000020004" pitchFamily="2" charset="0"/>
              </a:rPr>
              <a:t>Bonus w.r.t to Salary</a:t>
            </a:r>
          </a:p>
          <a:p>
            <a:pPr algn="just" fontAlgn="base"/>
            <a:endParaRPr lang="en-IN" sz="2000" dirty="0">
              <a:solidFill>
                <a:srgbClr val="000000"/>
              </a:solidFill>
              <a:latin typeface="Sitka Small" panose="02000505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1874" y="1002228"/>
            <a:ext cx="5816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Bahnschrift" panose="020B0502040204020203" pitchFamily="34" charset="0"/>
              </a:rPr>
              <a:t>Capture unbalanced pay information in financial data </a:t>
            </a:r>
            <a:endParaRPr lang="en-IN" dirty="0">
              <a:latin typeface="Bahnschrift" panose="020B0502040204020203" pitchFamily="34" charset="0"/>
            </a:endParaRPr>
          </a:p>
        </p:txBody>
      </p:sp>
      <p:pic>
        <p:nvPicPr>
          <p:cNvPr id="7" name="Picture Placeholder 46" descr="Tag">
            <a:extLst>
              <a:ext uri="{FF2B5EF4-FFF2-40B4-BE49-F238E27FC236}">
                <a16:creationId xmlns:a16="http://schemas.microsoft.com/office/drawing/2014/main" id="{3B1C03DA-0209-4A1A-96AE-B3FF2B5F753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823765" y="2141001"/>
            <a:ext cx="621792" cy="6217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13047" y="3529664"/>
            <a:ext cx="4448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Sitka Small" panose="02000505000000020004" pitchFamily="2" charset="0"/>
              </a:rPr>
              <a:t>Bonus w.r.t to Total Payments</a:t>
            </a:r>
          </a:p>
        </p:txBody>
      </p:sp>
      <p:pic>
        <p:nvPicPr>
          <p:cNvPr id="9" name="Picture Placeholder 48" descr="Bar chart">
            <a:extLst>
              <a:ext uri="{FF2B5EF4-FFF2-40B4-BE49-F238E27FC236}">
                <a16:creationId xmlns:a16="http://schemas.microsoft.com/office/drawing/2014/main" id="{B216FC82-4CDA-4982-85CF-C693A432A28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222362" y="2262231"/>
            <a:ext cx="621792" cy="621792"/>
          </a:xfrm>
        </p:spPr>
      </p:pic>
    </p:spTree>
    <p:extLst>
      <p:ext uri="{BB962C8B-B14F-4D97-AF65-F5344CB8AC3E}">
        <p14:creationId xmlns:p14="http://schemas.microsoft.com/office/powerpoint/2010/main" val="4237325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/>
              <a:t>page </a:t>
            </a:r>
            <a:fld id="{19B51A1E-902D-48AF-9020-955120F399B6}" type="slidenum">
              <a:rPr lang="en-ZA" b="1" i="1" smtClean="0"/>
              <a:pPr/>
              <a:t>24</a:t>
            </a:fld>
            <a:endParaRPr lang="en-ZA" b="1" i="1" dirty="0"/>
          </a:p>
        </p:txBody>
      </p:sp>
      <p:sp>
        <p:nvSpPr>
          <p:cNvPr id="10" name="Rectangle 9"/>
          <p:cNvSpPr/>
          <p:nvPr/>
        </p:nvSpPr>
        <p:spPr>
          <a:xfrm>
            <a:off x="351874" y="232787"/>
            <a:ext cx="85811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>
                <a:solidFill>
                  <a:srgbClr val="000000"/>
                </a:solidFill>
                <a:latin typeface="Bahnschrift" panose="020B0502040204020203" pitchFamily="34" charset="0"/>
              </a:rPr>
              <a:t>Results after Feature Engineering</a:t>
            </a:r>
            <a:endParaRPr lang="en-IN" sz="4400" b="1" dirty="0">
              <a:latin typeface="Bahnschrif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320" y="1887399"/>
            <a:ext cx="9485382" cy="37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79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xfrm>
            <a:off x="12029736" y="6404297"/>
            <a:ext cx="1107270" cy="156073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25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395" y="620495"/>
            <a:ext cx="10076442" cy="5551704"/>
          </a:xfrm>
        </p:spPr>
        <p:txBody>
          <a:bodyPr/>
          <a:lstStyle/>
          <a:p>
            <a:pPr algn="ctr"/>
            <a:r>
              <a:rPr lang="en-ZA" sz="4000" dirty="0">
                <a:latin typeface="Bahnschrift" panose="020B0502040204020203" pitchFamily="34" charset="0"/>
              </a:rPr>
              <a:t>Interpret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1402200" y="2140918"/>
            <a:ext cx="8642773" cy="1826112"/>
          </a:xfrm>
        </p:spPr>
        <p:txBody>
          <a:bodyPr/>
          <a:lstStyle/>
          <a:p>
            <a:r>
              <a:rPr lang="en-IN" sz="3200" dirty="0">
                <a:latin typeface="Bahnschrift" panose="020B0502040204020203" pitchFamily="34" charset="0"/>
              </a:rPr>
              <a:t>Identifying persons of interest ~ Minority</a:t>
            </a:r>
          </a:p>
          <a:p>
            <a:r>
              <a:rPr lang="en-ZA" sz="3200" dirty="0">
                <a:latin typeface="Bahnschrift" panose="020B0502040204020203" pitchFamily="34" charset="0"/>
              </a:rPr>
              <a:t>Identifying the common topics discussed among POIs </a:t>
            </a:r>
          </a:p>
          <a:p>
            <a:r>
              <a:rPr lang="en-ZA" sz="3200" dirty="0">
                <a:latin typeface="Bahnschrift" panose="020B0502040204020203" pitchFamily="34" charset="0"/>
              </a:rPr>
              <a:t>Larger dataset for robustness</a:t>
            </a:r>
          </a:p>
          <a:p>
            <a:r>
              <a:rPr lang="en-ZA" sz="3200" dirty="0">
                <a:latin typeface="Bahnschrift" panose="020B0502040204020203" pitchFamily="34" charset="0"/>
              </a:rPr>
              <a:t>Email and financial data cannot capture the entire phenomena</a:t>
            </a:r>
          </a:p>
        </p:txBody>
      </p:sp>
    </p:spTree>
    <p:extLst>
      <p:ext uri="{BB962C8B-B14F-4D97-AF65-F5344CB8AC3E}">
        <p14:creationId xmlns:p14="http://schemas.microsoft.com/office/powerpoint/2010/main" val="207307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802" y="2998276"/>
            <a:ext cx="3235029" cy="3854950"/>
          </a:xfrm>
          <a:prstGeom prst="rect">
            <a:avLst/>
          </a:prstGeom>
        </p:spPr>
      </p:pic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92" y="0"/>
            <a:ext cx="5371547" cy="302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069" y="3019058"/>
            <a:ext cx="2788044" cy="38426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26992" y="1381991"/>
            <a:ext cx="5355654" cy="3979718"/>
          </a:xfrm>
          <a:prstGeom prst="rect">
            <a:avLst/>
          </a:prstGeom>
          <a:solidFill>
            <a:schemeClr val="tx1">
              <a:alpha val="60000"/>
            </a:schemeClr>
          </a:solidFill>
          <a:ln w="3175">
            <a:noFill/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757288" y="2847185"/>
            <a:ext cx="60778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noProof="1">
                <a:latin typeface="Bahnschrift" panose="020B0502040204020203" pitchFamily="34" charset="0"/>
              </a:rPr>
              <a:t>One of the largest companies to produce electricity, natural gases, and other communication initiatives such as internet bandwidth, risk management, weather derivatives (weather insurance)</a:t>
            </a:r>
            <a:endParaRPr lang="en-IN" dirty="0">
              <a:latin typeface="Bahnschrift" panose="020B0502040204020203" pitchFamily="34" charset="0"/>
            </a:endParaRPr>
          </a:p>
        </p:txBody>
      </p:sp>
      <p:pic>
        <p:nvPicPr>
          <p:cNvPr id="10" name="Picture Placeholder 30" descr="Bullseye">
            <a:extLst>
              <a:ext uri="{FF2B5EF4-FFF2-40B4-BE49-F238E27FC236}">
                <a16:creationId xmlns:a16="http://schemas.microsoft.com/office/drawing/2014/main" id="{146C3774-1A16-4CEA-B0D9-21F4D70DD68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370400" y="1122844"/>
            <a:ext cx="1274967" cy="127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2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802" y="2998276"/>
            <a:ext cx="3235029" cy="3854950"/>
          </a:xfrm>
          <a:prstGeom prst="rect">
            <a:avLst/>
          </a:prstGeom>
        </p:spPr>
      </p:pic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92" y="0"/>
            <a:ext cx="5371547" cy="302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069" y="3019058"/>
            <a:ext cx="2788044" cy="38426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26992" y="1381991"/>
            <a:ext cx="5355654" cy="3979718"/>
          </a:xfrm>
          <a:prstGeom prst="rect">
            <a:avLst/>
          </a:prstGeom>
          <a:solidFill>
            <a:schemeClr val="tx1">
              <a:alpha val="60000"/>
            </a:schemeClr>
          </a:solidFill>
          <a:ln w="3175">
            <a:noFill/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745929" y="3097325"/>
            <a:ext cx="62743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IN" sz="2200" noProof="1">
                <a:latin typeface="Bahnschrift" panose="020B0502040204020203" pitchFamily="34" charset="0"/>
              </a:rPr>
              <a:t>Enron's net worth valued at over 70 billion dollars  before the bankruptcy</a:t>
            </a:r>
            <a:r>
              <a:rPr lang="en-IN" sz="2200" noProof="1"/>
              <a:t>.</a:t>
            </a:r>
            <a:endParaRPr lang="en-IN" sz="2200" dirty="0"/>
          </a:p>
        </p:txBody>
      </p:sp>
      <p:pic>
        <p:nvPicPr>
          <p:cNvPr id="10" name="Picture Placeholder 30" descr="Coins">
            <a:extLst>
              <a:ext uri="{FF2B5EF4-FFF2-40B4-BE49-F238E27FC236}">
                <a16:creationId xmlns:a16="http://schemas.microsoft.com/office/drawing/2014/main" id="{A1AA205C-54CC-4A28-9B43-520D5A97DD7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371854" y="1381991"/>
            <a:ext cx="1022483" cy="102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8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0" descr="Downward trend">
            <a:extLst>
              <a:ext uri="{FF2B5EF4-FFF2-40B4-BE49-F238E27FC236}">
                <a16:creationId xmlns:a16="http://schemas.microsoft.com/office/drawing/2014/main" id="{B811075A-E743-458A-83DD-C9C3924D79D2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Declining Market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The company claimed to be a multi-billion dollar company when they were actually in mass amounts of debt.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Partnerships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Enron created partnerships, and then passed the losses to eliminate the losses from their balance sheets</a:t>
            </a:r>
          </a:p>
          <a:p>
            <a:endParaRPr lang="en-ZA" dirty="0">
              <a:solidFill>
                <a:schemeClr val="tx1"/>
              </a:solidFill>
            </a:endParaRPr>
          </a:p>
        </p:txBody>
      </p:sp>
      <p:pic>
        <p:nvPicPr>
          <p:cNvPr id="45" name="Picture Placeholder 44" descr="Handshake">
            <a:extLst>
              <a:ext uri="{FF2B5EF4-FFF2-40B4-BE49-F238E27FC236}">
                <a16:creationId xmlns:a16="http://schemas.microsoft.com/office/drawing/2014/main" id="{D18F8380-4F68-4979-BEC0-C897519AD437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Trust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Hide, manipulate and deceive official accounts and auditors for years</a:t>
            </a:r>
            <a:endParaRPr lang="en-ZA" dirty="0">
              <a:solidFill>
                <a:schemeClr val="tx1"/>
              </a:solidFill>
            </a:endParaRPr>
          </a:p>
        </p:txBody>
      </p:sp>
      <p:pic>
        <p:nvPicPr>
          <p:cNvPr id="47" name="Picture Placeholder 46" descr="Tag">
            <a:extLst>
              <a:ext uri="{FF2B5EF4-FFF2-40B4-BE49-F238E27FC236}">
                <a16:creationId xmlns:a16="http://schemas.microsoft.com/office/drawing/2014/main" id="{3B1C03DA-0209-4A1A-96AE-B3FF2B5F7533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Policy Changes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Changes in federal policies on deregulation of the energy business</a:t>
            </a:r>
            <a:endParaRPr lang="en-ZA" noProof="1">
              <a:solidFill>
                <a:schemeClr val="tx1"/>
              </a:solidFill>
            </a:endParaRPr>
          </a:p>
          <a:p>
            <a:endParaRPr lang="en-ZA" dirty="0">
              <a:solidFill>
                <a:schemeClr val="tx1"/>
              </a:solidFill>
            </a:endParaRPr>
          </a:p>
        </p:txBody>
      </p:sp>
      <p:pic>
        <p:nvPicPr>
          <p:cNvPr id="49" name="Picture Placeholder 48" descr="Bar chart">
            <a:extLst>
              <a:ext uri="{FF2B5EF4-FFF2-40B4-BE49-F238E27FC236}">
                <a16:creationId xmlns:a16="http://schemas.microsoft.com/office/drawing/2014/main" id="{B216FC82-4CDA-4982-85CF-C693A432A28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FD8E4F9-1B84-4707-95BE-9EC53D7AC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547716" y="4471987"/>
            <a:ext cx="1847777" cy="1040292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Tweaking the numbers in their financial statements with accounting techniques to hide their losses</a:t>
            </a:r>
          </a:p>
          <a:p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ZA" sz="440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en-ZA" sz="4400" dirty="0">
                <a:solidFill>
                  <a:schemeClr val="tx1"/>
                </a:solidFill>
                <a:latin typeface="Bahnschrift" panose="020B0502040204020203" pitchFamily="34" charset="0"/>
              </a:rPr>
              <a:t>    The Problem</a:t>
            </a:r>
          </a:p>
        </p:txBody>
      </p:sp>
      <p:pic>
        <p:nvPicPr>
          <p:cNvPr id="20" name="Picture Placeholder 22" descr="Group">
            <a:extLst>
              <a:ext uri="{FF2B5EF4-FFF2-40B4-BE49-F238E27FC236}">
                <a16:creationId xmlns:a16="http://schemas.microsoft.com/office/drawing/2014/main" id="{E25DFC4C-7C37-49B1-B6A5-9145D8251251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3654734" y="2709492"/>
            <a:ext cx="621792" cy="62179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Teacher">
            <a:extLst>
              <a:ext uri="{FF2B5EF4-FFF2-40B4-BE49-F238E27FC236}">
                <a16:creationId xmlns:a16="http://schemas.microsoft.com/office/drawing/2014/main" id="{EF145220-68FE-4BC3-8DF6-074CABEAC09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Auditing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The following year, publicly traded companies spent an average of $2.3 million more on auditing than previously</a:t>
            </a:r>
          </a:p>
        </p:txBody>
      </p:sp>
      <p:pic>
        <p:nvPicPr>
          <p:cNvPr id="29" name="Picture Placeholder 28" descr="Lecturer">
            <a:extLst>
              <a:ext uri="{FF2B5EF4-FFF2-40B4-BE49-F238E27FC236}">
                <a16:creationId xmlns:a16="http://schemas.microsoft.com/office/drawing/2014/main" id="{344FCB42-636B-4918-8866-D50ACA206D8C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Employees/ Shareholders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10F29-B4A6-4A97-903D-F931D52ACA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Losses suffered by over 20,000 employees–many of whom had much of their retirement money~2billion invested in the company’s shares</a:t>
            </a:r>
          </a:p>
        </p:txBody>
      </p:sp>
      <p:pic>
        <p:nvPicPr>
          <p:cNvPr id="31" name="Picture Placeholder 30" descr="Coins">
            <a:extLst>
              <a:ext uri="{FF2B5EF4-FFF2-40B4-BE49-F238E27FC236}">
                <a16:creationId xmlns:a16="http://schemas.microsoft.com/office/drawing/2014/main" id="{A1AA205C-54CC-4A28-9B43-520D5A97DD7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Economy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The decline of Enron stock from $90 a share to 50 cents a share in a single year has taken a massive $67 billion of shareholder wealth out of the economy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page </a:t>
            </a:r>
            <a:fld id="{19B51A1E-902D-48AF-9020-955120F399B6}" type="slidenum">
              <a:rPr lang="en-ZA" smtClean="0">
                <a:solidFill>
                  <a:schemeClr val="tx1"/>
                </a:solidFill>
              </a:rPr>
              <a:pPr/>
              <a:t>6</a:t>
            </a:fld>
            <a:endParaRPr lang="en-ZA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6369" y="2290269"/>
            <a:ext cx="3971925" cy="33623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93122" y="600525"/>
            <a:ext cx="48900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4400" b="1" dirty="0">
                <a:latin typeface="Bahnschrift" panose="020B0502040204020203" pitchFamily="34" charset="0"/>
              </a:rPr>
              <a:t>Who was affected?</a:t>
            </a:r>
            <a:endParaRPr lang="en-IN" sz="44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362839C-0A6B-4785-ACD4-42645537AF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ln>
            <a:solidFill>
              <a:schemeClr val="tx1">
                <a:alpha val="6000"/>
              </a:schemeClr>
            </a:solidFill>
          </a:ln>
        </p:spPr>
        <p:txBody>
          <a:bodyPr/>
          <a:lstStyle/>
          <a:p>
            <a:endParaRPr lang="en-ZA" dirty="0">
              <a:solidFill>
                <a:schemeClr val="tx1"/>
              </a:solidFill>
            </a:endParaRPr>
          </a:p>
          <a:p>
            <a:endParaRPr lang="en-ZA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$2 billion lost in pension money and 401(k) loss.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86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dbl">
            <a:solidFill>
              <a:schemeClr val="tx1">
                <a:alpha val="75000"/>
              </a:schemeClr>
            </a:solidFill>
          </a:ln>
        </p:spPr>
        <p:txBody>
          <a:bodyPr/>
          <a:lstStyle/>
          <a:p>
            <a:endParaRPr lang="en-ZA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From 2000-2002,</a:t>
            </a:r>
            <a:r>
              <a:rPr lang="en-ZA" dirty="0">
                <a:solidFill>
                  <a:schemeClr val="tx1"/>
                </a:solidFill>
              </a:rPr>
              <a:t>Publicly traded companies lost value of around 7 trillion USD.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6852965-5187-4677-B878-4167E7B692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solidFill>
            <a:schemeClr val="accent2">
              <a:alpha val="26000"/>
            </a:schemeClr>
          </a:solidFill>
          <a:ln>
            <a:solidFill>
              <a:schemeClr val="accent2">
                <a:alpha val="55000"/>
              </a:schemeClr>
            </a:solidFill>
          </a:ln>
        </p:spPr>
        <p:txBody>
          <a:bodyPr/>
          <a:lstStyle/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2237DE-8579-4920-9331-C835DA7AE69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$7T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B4B73B3-17D0-4AD4-A250-23C177FEC5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$60B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57220B4-795B-4602-8E69-5D53D12DCC8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779865" y="3864538"/>
            <a:ext cx="2651764" cy="720000"/>
          </a:xfrm>
        </p:spPr>
        <p:txBody>
          <a:bodyPr/>
          <a:lstStyle/>
          <a:p>
            <a:r>
              <a:rPr lang="en-IN" sz="1800" dirty="0">
                <a:solidFill>
                  <a:schemeClr val="tx1"/>
                </a:solidFill>
              </a:rPr>
              <a:t>Investors of Enron lost $60 billion in market value.</a:t>
            </a:r>
          </a:p>
          <a:p>
            <a:r>
              <a:rPr lang="en-IN" sz="1800" dirty="0">
                <a:solidFill>
                  <a:schemeClr val="tx1"/>
                </a:solidFill>
              </a:rPr>
              <a:t>Partners of Enron lost billions of dollars.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326F89-BEF6-4EB6-94DD-7B443FAADD1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$2B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440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Facts and Figures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7452-8DFB-4E08-B517-7802CB6719F4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page </a:t>
            </a:r>
            <a:fld id="{19B51A1E-902D-48AF-9020-955120F399B6}" type="slidenum">
              <a:rPr lang="en-ZA" smtClean="0">
                <a:solidFill>
                  <a:schemeClr val="tx1"/>
                </a:solidFill>
              </a:rPr>
              <a:pPr/>
              <a:t>7</a:t>
            </a:fld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F961A7D-A035-4952-BEF5-34EE93A24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A quick look at who lost how much!</a:t>
            </a:r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 title="Fund Category (Grouped)">
            <a:extLst>
              <a:ext uri="{FF2B5EF4-FFF2-40B4-BE49-F238E27FC236}">
                <a16:creationId xmlns:a16="http://schemas.microsoft.com/office/drawing/2014/main" id="{78FA785D-9264-466B-AEAA-8E2A8AC23BFF}"/>
              </a:ext>
            </a:extLst>
          </p:cNvPr>
          <p:cNvGrpSpPr/>
          <p:nvPr/>
        </p:nvGrpSpPr>
        <p:grpSpPr>
          <a:xfrm>
            <a:off x="1558881" y="1311712"/>
            <a:ext cx="2391394" cy="1123384"/>
            <a:chOff x="635303" y="1504110"/>
            <a:chExt cx="2391394" cy="1123384"/>
          </a:xfrm>
        </p:grpSpPr>
        <p:sp>
          <p:nvSpPr>
            <p:cNvPr id="34" name="Text Placeholder 80">
              <a:extLst>
                <a:ext uri="{FF2B5EF4-FFF2-40B4-BE49-F238E27FC236}">
                  <a16:creationId xmlns:a16="http://schemas.microsoft.com/office/drawing/2014/main" id="{9C4D3443-BA55-4194-A10B-88221447223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ZA" sz="1400" dirty="0">
                  <a:solidFill>
                    <a:schemeClr val="tx1"/>
                  </a:solidFill>
                </a:rPr>
                <a:t>Cleanse and subset data. Map and group the emails to the relevant stakeholders.</a:t>
              </a:r>
              <a:endParaRPr lang="en-ZA" sz="1400" noProof="1">
                <a:solidFill>
                  <a:schemeClr val="tx1"/>
                </a:solidFill>
              </a:endParaRPr>
            </a:p>
          </p:txBody>
        </p:sp>
        <p:sp>
          <p:nvSpPr>
            <p:cNvPr id="36" name="Text Placeholder 80">
              <a:extLst>
                <a:ext uri="{FF2B5EF4-FFF2-40B4-BE49-F238E27FC236}">
                  <a16:creationId xmlns:a16="http://schemas.microsoft.com/office/drawing/2014/main" id="{4715C3E6-4EE7-4EA6-87A1-B6B0BA92431F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ZA" dirty="0">
                  <a:solidFill>
                    <a:schemeClr val="tx1"/>
                  </a:solidFill>
                </a:rPr>
                <a:t>Prepare Data</a:t>
              </a:r>
            </a:p>
          </p:txBody>
        </p:sp>
      </p:grpSp>
      <p:grpSp>
        <p:nvGrpSpPr>
          <p:cNvPr id="39" name="Group 38" title="Fund Category (Grouped)">
            <a:extLst>
              <a:ext uri="{FF2B5EF4-FFF2-40B4-BE49-F238E27FC236}">
                <a16:creationId xmlns:a16="http://schemas.microsoft.com/office/drawing/2014/main" id="{990D619C-FBD3-434E-BFD3-36EFCE176C70}"/>
              </a:ext>
            </a:extLst>
          </p:cNvPr>
          <p:cNvGrpSpPr/>
          <p:nvPr/>
        </p:nvGrpSpPr>
        <p:grpSpPr>
          <a:xfrm>
            <a:off x="1338154" y="5044051"/>
            <a:ext cx="2598328" cy="1123384"/>
            <a:chOff x="428369" y="3305852"/>
            <a:chExt cx="2598328" cy="1123384"/>
          </a:xfrm>
        </p:grpSpPr>
        <p:sp>
          <p:nvSpPr>
            <p:cNvPr id="40" name="Text Placeholder 80">
              <a:extLst>
                <a:ext uri="{FF2B5EF4-FFF2-40B4-BE49-F238E27FC236}">
                  <a16:creationId xmlns:a16="http://schemas.microsoft.com/office/drawing/2014/main" id="{A6878129-A39E-41EB-9E23-2A32984D7CAC}"/>
                </a:ext>
              </a:extLst>
            </p:cNvPr>
            <p:cNvSpPr txBox="1">
              <a:spLocks/>
            </p:cNvSpPr>
            <p:nvPr/>
          </p:nvSpPr>
          <p:spPr>
            <a:xfrm>
              <a:off x="428369" y="3712581"/>
              <a:ext cx="2598328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ZA" sz="1400" dirty="0">
                  <a:solidFill>
                    <a:schemeClr val="tx1"/>
                  </a:solidFill>
                </a:rPr>
                <a:t>Baseline models, Ensemble models and models using feature engineered variables. </a:t>
              </a:r>
              <a:endParaRPr lang="en-ZA" sz="1400" noProof="1">
                <a:solidFill>
                  <a:schemeClr val="tx1"/>
                </a:solidFill>
              </a:endParaRPr>
            </a:p>
          </p:txBody>
        </p:sp>
        <p:sp>
          <p:nvSpPr>
            <p:cNvPr id="41" name="Text Placeholder 80">
              <a:extLst>
                <a:ext uri="{FF2B5EF4-FFF2-40B4-BE49-F238E27FC236}">
                  <a16:creationId xmlns:a16="http://schemas.microsoft.com/office/drawing/2014/main" id="{26769ACA-7442-4E40-A854-8DF89988D61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30585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ZA" dirty="0">
                  <a:solidFill>
                    <a:schemeClr val="tx1"/>
                  </a:solidFill>
                </a:rPr>
                <a:t>Model</a:t>
              </a:r>
            </a:p>
          </p:txBody>
        </p:sp>
      </p:grpSp>
      <p:grpSp>
        <p:nvGrpSpPr>
          <p:cNvPr id="43" name="Group 42" title="Fund Category (Grouped)">
            <a:extLst>
              <a:ext uri="{FF2B5EF4-FFF2-40B4-BE49-F238E27FC236}">
                <a16:creationId xmlns:a16="http://schemas.microsoft.com/office/drawing/2014/main" id="{B1EA58AE-DF29-4AFB-8B2D-5941C37C8B1C}"/>
              </a:ext>
            </a:extLst>
          </p:cNvPr>
          <p:cNvGrpSpPr/>
          <p:nvPr/>
        </p:nvGrpSpPr>
        <p:grpSpPr>
          <a:xfrm>
            <a:off x="8201216" y="1311712"/>
            <a:ext cx="2778261" cy="1141734"/>
            <a:chOff x="635302" y="5170082"/>
            <a:chExt cx="2778261" cy="1141734"/>
          </a:xfrm>
        </p:grpSpPr>
        <p:sp>
          <p:nvSpPr>
            <p:cNvPr id="44" name="Text Placeholder 80">
              <a:extLst>
                <a:ext uri="{FF2B5EF4-FFF2-40B4-BE49-F238E27FC236}">
                  <a16:creationId xmlns:a16="http://schemas.microsoft.com/office/drawing/2014/main" id="{5CC120CE-241B-46BF-81A1-D0E5864C86E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59516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ZA" sz="1400" dirty="0">
                  <a:solidFill>
                    <a:schemeClr val="tx1"/>
                  </a:solidFill>
                </a:rPr>
                <a:t>Dictionary Approach, Topic Modelling, Word2Vec and </a:t>
              </a:r>
              <a:r>
                <a:rPr lang="en-ZA" sz="1400" dirty="0" err="1">
                  <a:solidFill>
                    <a:schemeClr val="tx1"/>
                  </a:solidFill>
                </a:rPr>
                <a:t>Gensim</a:t>
              </a:r>
              <a:r>
                <a:rPr lang="en-ZA" sz="1400" dirty="0">
                  <a:solidFill>
                    <a:schemeClr val="tx1"/>
                  </a:solidFill>
                </a:rPr>
                <a:t> used.</a:t>
              </a:r>
              <a:endParaRPr lang="en-ZA" sz="1400" noProof="1">
                <a:solidFill>
                  <a:schemeClr val="tx1"/>
                </a:solidFill>
              </a:endParaRPr>
            </a:p>
          </p:txBody>
        </p:sp>
        <p:sp>
          <p:nvSpPr>
            <p:cNvPr id="45" name="Text Placeholder 80">
              <a:extLst>
                <a:ext uri="{FF2B5EF4-FFF2-40B4-BE49-F238E27FC236}">
                  <a16:creationId xmlns:a16="http://schemas.microsoft.com/office/drawing/2014/main" id="{2967B6E6-8BEF-4CB1-8225-6569B5BC6BEC}"/>
                </a:ext>
              </a:extLst>
            </p:cNvPr>
            <p:cNvSpPr txBox="1">
              <a:spLocks/>
            </p:cNvSpPr>
            <p:nvPr/>
          </p:nvSpPr>
          <p:spPr>
            <a:xfrm>
              <a:off x="635302" y="5170082"/>
              <a:ext cx="2778261" cy="29111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ZA" dirty="0">
                  <a:solidFill>
                    <a:schemeClr val="tx1"/>
                  </a:solidFill>
                </a:rPr>
                <a:t>Text Feature Construction</a:t>
              </a:r>
            </a:p>
          </p:txBody>
        </p:sp>
      </p:grpSp>
      <p:grpSp>
        <p:nvGrpSpPr>
          <p:cNvPr id="47" name="Group 46" title="Fund Category (Grouped)">
            <a:extLst>
              <a:ext uri="{FF2B5EF4-FFF2-40B4-BE49-F238E27FC236}">
                <a16:creationId xmlns:a16="http://schemas.microsoft.com/office/drawing/2014/main" id="{059A3F79-6A32-438A-BEFD-DD7037DBEFCC}"/>
              </a:ext>
            </a:extLst>
          </p:cNvPr>
          <p:cNvGrpSpPr/>
          <p:nvPr/>
        </p:nvGrpSpPr>
        <p:grpSpPr>
          <a:xfrm>
            <a:off x="8317008" y="4907670"/>
            <a:ext cx="2691817" cy="1311319"/>
            <a:chOff x="8967861" y="2909603"/>
            <a:chExt cx="2691817" cy="1311319"/>
          </a:xfrm>
        </p:grpSpPr>
        <p:sp>
          <p:nvSpPr>
            <p:cNvPr id="48" name="Text Placeholder 80">
              <a:extLst>
                <a:ext uri="{FF2B5EF4-FFF2-40B4-BE49-F238E27FC236}">
                  <a16:creationId xmlns:a16="http://schemas.microsoft.com/office/drawing/2014/main" id="{7B15D9A6-030E-40B4-B9A4-32A3302EF94F}"/>
                </a:ext>
              </a:extLst>
            </p:cNvPr>
            <p:cNvSpPr txBox="1">
              <a:spLocks/>
            </p:cNvSpPr>
            <p:nvPr/>
          </p:nvSpPr>
          <p:spPr>
            <a:xfrm>
              <a:off x="8987805" y="3316332"/>
              <a:ext cx="2671873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ZA" sz="1400" noProof="1">
                  <a:solidFill>
                    <a:schemeClr val="tx1"/>
                  </a:solidFill>
                </a:rPr>
                <a:t>Compare results of baseline and ensemble models. Translate the results after feature engineering.</a:t>
              </a:r>
            </a:p>
          </p:txBody>
        </p:sp>
        <p:sp>
          <p:nvSpPr>
            <p:cNvPr id="49" name="Text Placeholder 80">
              <a:extLst>
                <a:ext uri="{FF2B5EF4-FFF2-40B4-BE49-F238E27FC236}">
                  <a16:creationId xmlns:a16="http://schemas.microsoft.com/office/drawing/2014/main" id="{78127210-F620-4F8A-89B7-C0962F01ABC5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ZA" dirty="0">
                  <a:solidFill>
                    <a:schemeClr val="tx1"/>
                  </a:solidFill>
                </a:rPr>
                <a:t>Interpret Results</a:t>
              </a:r>
            </a:p>
          </p:txBody>
        </p:sp>
      </p:grpSp>
      <p:sp>
        <p:nvSpPr>
          <p:cNvPr id="51" name="Oval 50" descr="decorative element">
            <a:extLst>
              <a:ext uri="{FF2B5EF4-FFF2-40B4-BE49-F238E27FC236}">
                <a16:creationId xmlns:a16="http://schemas.microsoft.com/office/drawing/2014/main" id="{55CD0478-9252-47FB-9703-B19F4329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56673" y="2252973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graphicFrame>
        <p:nvGraphicFramePr>
          <p:cNvPr id="52" name="Chart 51" title="Funding Chart">
            <a:extLst>
              <a:ext uri="{FF2B5EF4-FFF2-40B4-BE49-F238E27FC236}">
                <a16:creationId xmlns:a16="http://schemas.microsoft.com/office/drawing/2014/main" id="{6B5B5567-9EC0-4D32-9FDA-A396C361F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892253"/>
              </p:ext>
            </p:extLst>
          </p:nvPr>
        </p:nvGraphicFramePr>
        <p:xfrm>
          <a:off x="4708857" y="2244534"/>
          <a:ext cx="2774286" cy="2737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3" name="Group 52" descr="Callout Arrow">
            <a:extLst>
              <a:ext uri="{FF2B5EF4-FFF2-40B4-BE49-F238E27FC236}">
                <a16:creationId xmlns:a16="http://schemas.microsoft.com/office/drawing/2014/main" id="{9DAC4825-9A54-42A2-962A-529509E88C7A}"/>
              </a:ext>
            </a:extLst>
          </p:cNvPr>
          <p:cNvGrpSpPr/>
          <p:nvPr/>
        </p:nvGrpSpPr>
        <p:grpSpPr>
          <a:xfrm>
            <a:off x="7082870" y="1827903"/>
            <a:ext cx="959302" cy="369173"/>
            <a:chOff x="7082870" y="1827903"/>
            <a:chExt cx="959302" cy="369173"/>
          </a:xfrm>
        </p:grpSpPr>
        <p:grpSp>
          <p:nvGrpSpPr>
            <p:cNvPr id="54" name="Group 53" descr="Callout arrows&#10;">
              <a:extLst>
                <a:ext uri="{FF2B5EF4-FFF2-40B4-BE49-F238E27FC236}">
                  <a16:creationId xmlns:a16="http://schemas.microsoft.com/office/drawing/2014/main" id="{286F7A2F-659A-4006-8D19-8ED4E02D58D6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84E44BF-58C4-4DA8-B6B1-C9E9A39EB2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AFC16D-113E-464A-BC6B-A0684D4FEE9D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52D9B15-BAD5-4589-9448-485063A71209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 descr="Callout Arrow">
            <a:extLst>
              <a:ext uri="{FF2B5EF4-FFF2-40B4-BE49-F238E27FC236}">
                <a16:creationId xmlns:a16="http://schemas.microsoft.com/office/drawing/2014/main" id="{71EA6190-6EC5-43F9-B1F3-CFD84A0B1B28}"/>
              </a:ext>
            </a:extLst>
          </p:cNvPr>
          <p:cNvGrpSpPr/>
          <p:nvPr/>
        </p:nvGrpSpPr>
        <p:grpSpPr>
          <a:xfrm flipV="1">
            <a:off x="7082870" y="5066749"/>
            <a:ext cx="959302" cy="369173"/>
            <a:chOff x="7082870" y="1827903"/>
            <a:chExt cx="959302" cy="369173"/>
          </a:xfrm>
        </p:grpSpPr>
        <p:grpSp>
          <p:nvGrpSpPr>
            <p:cNvPr id="60" name="Group 59" descr="Callout arrows&#10;">
              <a:extLst>
                <a:ext uri="{FF2B5EF4-FFF2-40B4-BE49-F238E27FC236}">
                  <a16:creationId xmlns:a16="http://schemas.microsoft.com/office/drawing/2014/main" id="{66F2F9DE-5AA0-4D39-A6ED-143F9CE93555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60185B8-C077-4BA0-8860-920CFE0747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7AF601F2-F361-47E6-AE42-E3EF48D83FB7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56B49CC-05C2-4BBD-B39E-15C55FE78A80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 descr="Callout Arrow">
            <a:extLst>
              <a:ext uri="{FF2B5EF4-FFF2-40B4-BE49-F238E27FC236}">
                <a16:creationId xmlns:a16="http://schemas.microsoft.com/office/drawing/2014/main" id="{86C9F581-3561-4AF1-B390-F754274458A3}"/>
              </a:ext>
            </a:extLst>
          </p:cNvPr>
          <p:cNvGrpSpPr/>
          <p:nvPr/>
        </p:nvGrpSpPr>
        <p:grpSpPr>
          <a:xfrm flipH="1">
            <a:off x="4178480" y="1827903"/>
            <a:ext cx="959302" cy="369173"/>
            <a:chOff x="7082870" y="1827903"/>
            <a:chExt cx="959302" cy="369173"/>
          </a:xfrm>
        </p:grpSpPr>
        <p:grpSp>
          <p:nvGrpSpPr>
            <p:cNvPr id="65" name="Group 64" descr="Callout arrows&#10;">
              <a:extLst>
                <a:ext uri="{FF2B5EF4-FFF2-40B4-BE49-F238E27FC236}">
                  <a16:creationId xmlns:a16="http://schemas.microsoft.com/office/drawing/2014/main" id="{492B50D1-B419-43E7-A92D-38271989B5C0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66DF3B1-4CA4-46BB-993E-ADBC3C43B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C70BFDC-AC34-4AD2-9960-C2A33D486C39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C04D7A7-0079-418A-AC4E-6DFCC53AFA9E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 descr="Callout Arrow">
            <a:extLst>
              <a:ext uri="{FF2B5EF4-FFF2-40B4-BE49-F238E27FC236}">
                <a16:creationId xmlns:a16="http://schemas.microsoft.com/office/drawing/2014/main" id="{955A3937-3310-466D-B857-84EEB74A8DA4}"/>
              </a:ext>
            </a:extLst>
          </p:cNvPr>
          <p:cNvGrpSpPr/>
          <p:nvPr/>
        </p:nvGrpSpPr>
        <p:grpSpPr>
          <a:xfrm flipH="1" flipV="1">
            <a:off x="4178480" y="5066749"/>
            <a:ext cx="959302" cy="369173"/>
            <a:chOff x="7082870" y="1827903"/>
            <a:chExt cx="959302" cy="369173"/>
          </a:xfrm>
        </p:grpSpPr>
        <p:grpSp>
          <p:nvGrpSpPr>
            <p:cNvPr id="70" name="Group 69" descr="Callout arrows&#10;">
              <a:extLst>
                <a:ext uri="{FF2B5EF4-FFF2-40B4-BE49-F238E27FC236}">
                  <a16:creationId xmlns:a16="http://schemas.microsoft.com/office/drawing/2014/main" id="{220B0A39-BA1C-4DFE-9E39-CCBDD1A596C4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85D25C6-382E-4A5F-8399-A22D1C6388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860122E-3990-48D0-86B2-3056DC0DADE5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CDB5B86-E839-4BE9-B171-006C5C5A04C6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683966" y="293685"/>
            <a:ext cx="31133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4400" b="1" spc="-150" dirty="0">
                <a:latin typeface="Bahnschrift" panose="020B0502040204020203" pitchFamily="34" charset="0"/>
              </a:rPr>
              <a:t>Our Analysis</a:t>
            </a:r>
            <a:endParaRPr lang="en-IN" sz="4400" b="1" spc="-150" dirty="0">
              <a:latin typeface="Bahnschrift" panose="020B0502040204020203" pitchFamily="34" charset="0"/>
            </a:endParaRPr>
          </a:p>
        </p:txBody>
      </p:sp>
      <p:pic>
        <p:nvPicPr>
          <p:cNvPr id="74" name="Graphic 12" descr="Envelope" title="Icon Presenter Email">
            <a:extLst>
              <a:ext uri="{FF2B5EF4-FFF2-40B4-BE49-F238E27FC236}">
                <a16:creationId xmlns:a16="http://schemas.microsoft.com/office/drawing/2014/main" id="{A24A1417-AE3F-44AE-98EB-3E6ADA1E201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black">
          <a:xfrm>
            <a:off x="5690092" y="2821408"/>
            <a:ext cx="791937" cy="791937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 rot="10800000" flipH="1" flipV="1">
            <a:off x="5195513" y="3606609"/>
            <a:ext cx="1867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150 Users </a:t>
            </a:r>
          </a:p>
          <a:p>
            <a:pPr algn="ctr"/>
            <a:r>
              <a:rPr lang="en-IN" dirty="0"/>
              <a:t>0.5Mn Emails</a:t>
            </a:r>
          </a:p>
        </p:txBody>
      </p:sp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404" y="1029858"/>
            <a:ext cx="4993813" cy="5472319"/>
          </a:xfrm>
        </p:spPr>
        <p:txBody>
          <a:bodyPr/>
          <a:lstStyle/>
          <a:p>
            <a:r>
              <a:rPr lang="en-ZA" sz="4000" dirty="0">
                <a:latin typeface="Bahnschrift" panose="020B0502040204020203" pitchFamily="34" charset="0"/>
              </a:rPr>
              <a:t>Data Preparation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571500" y="2092569"/>
            <a:ext cx="4878639" cy="334689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Bahnschrift" panose="020B0502040204020203" pitchFamily="34" charset="0"/>
              </a:rPr>
              <a:t>Enron Email Text dataset obtained from </a:t>
            </a:r>
            <a:r>
              <a:rPr lang="en-IN" dirty="0" err="1">
                <a:latin typeface="Bahnschrift" panose="020B0502040204020203" pitchFamily="34" charset="0"/>
              </a:rPr>
              <a:t>Kaggle</a:t>
            </a:r>
            <a:r>
              <a:rPr lang="en-IN" dirty="0">
                <a:latin typeface="Bahnschrift" panose="020B0502040204020203" pitchFamily="34" charset="0"/>
              </a:rPr>
              <a:t>. 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IN" dirty="0">
                <a:latin typeface="Bahnschrift" panose="020B0502040204020203" pitchFamily="34" charset="0"/>
              </a:rPr>
              <a:t>Enron Finance + Email Metadata </a:t>
            </a:r>
            <a:r>
              <a:rPr lang="en-IN" dirty="0" err="1">
                <a:latin typeface="Bahnschrift" panose="020B0502040204020203" pitchFamily="34" charset="0"/>
              </a:rPr>
              <a:t>Pkl</a:t>
            </a:r>
            <a:r>
              <a:rPr lang="en-IN" dirty="0">
                <a:latin typeface="Bahnschrift" panose="020B0502040204020203" pitchFamily="34" charset="0"/>
              </a:rPr>
              <a:t> dataset file from Udacity Projects </a:t>
            </a:r>
            <a:r>
              <a:rPr lang="en-IN" dirty="0" err="1">
                <a:latin typeface="Bahnschrift" panose="020B0502040204020203" pitchFamily="34" charset="0"/>
              </a:rPr>
              <a:t>Github</a:t>
            </a:r>
            <a:r>
              <a:rPr lang="en-IN" dirty="0">
                <a:latin typeface="Bahnschrift" panose="020B0502040204020203" pitchFamily="34" charset="0"/>
              </a:rPr>
              <a:t> Repository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IN" dirty="0" err="1">
                <a:latin typeface="Bahnschrift" panose="020B0502040204020203" pitchFamily="34" charset="0"/>
              </a:rPr>
              <a:t>Upsampled</a:t>
            </a:r>
            <a:r>
              <a:rPr lang="en-IN" dirty="0">
                <a:latin typeface="Bahnschrift" panose="020B0502040204020203" pitchFamily="34" charset="0"/>
              </a:rPr>
              <a:t> the class with lower frequency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Bahnschrift" panose="020B0502040204020203" pitchFamily="34" charset="0"/>
              </a:rPr>
              <a:t>Data Imputation &amp; handling missing values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Bahnschrift" panose="020B0502040204020203" pitchFamily="34" charset="0"/>
              </a:rPr>
              <a:t>Outlier Detection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Bahnschrift" panose="020B0502040204020203" pitchFamily="34" charset="0"/>
              </a:rPr>
              <a:t>Data Cleaning &amp; Merging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Bahnschrift" panose="020B0502040204020203" pitchFamily="34" charset="0"/>
              </a:rPr>
              <a:t>70:30 Training : Validation Split on the dataset</a:t>
            </a:r>
          </a:p>
          <a:p>
            <a:pPr marL="0" indent="0">
              <a:buNone/>
            </a:pPr>
            <a:endParaRPr lang="en-ZA" dirty="0">
              <a:latin typeface="Bahnschrift" panose="020B0502040204020203" pitchFamily="34" charset="0"/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" r="28650"/>
          <a:stretch/>
        </p:blipFill>
        <p:spPr>
          <a:xfrm>
            <a:off x="6492241" y="1298210"/>
            <a:ext cx="5689599" cy="4279630"/>
          </a:xfrm>
        </p:spPr>
      </p:pic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ntoso Business Pitch Deck_SB - v4" id="{EFB764D1-0445-4B00-ABB1-283312FEB584}" vid="{7721A07E-6842-4E19-9838-65B95841B6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BD0185-E894-43F5-A381-22FE8094B9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2E6E59-6E17-40F8-B412-65DEC6629148}">
  <ds:schemaRefs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71af3243-3dd4-4a8d-8c0d-dd76da1f02a5"/>
    <ds:schemaRef ds:uri="http://purl.org/dc/terms/"/>
    <ds:schemaRef ds:uri="16c05727-aa75-4e4a-9b5f-8a80a1165891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0BB2B2B-C092-4034-8027-ED80E70B81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STEM pitch deck</Template>
  <TotalTime>0</TotalTime>
  <Words>995</Words>
  <Application>Microsoft Office PowerPoint</Application>
  <PresentationFormat>Widescreen</PresentationFormat>
  <Paragraphs>229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Bahnschrift</vt:lpstr>
      <vt:lpstr>Calibri</vt:lpstr>
      <vt:lpstr>Corbel</vt:lpstr>
      <vt:lpstr>Sitka Small</vt:lpstr>
      <vt:lpstr>Times New Roman</vt:lpstr>
      <vt:lpstr>Office Theme</vt:lpstr>
      <vt:lpstr>    Enron Scandal  </vt:lpstr>
      <vt:lpstr>PowerPoint Presentation</vt:lpstr>
      <vt:lpstr>PowerPoint Presentation</vt:lpstr>
      <vt:lpstr>PowerPoint Presentation</vt:lpstr>
      <vt:lpstr>     The Problem</vt:lpstr>
      <vt:lpstr>PowerPoint Presentation</vt:lpstr>
      <vt:lpstr>Facts and Figures</vt:lpstr>
      <vt:lpstr>PowerPoint Presentation</vt:lpstr>
      <vt:lpstr>Data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construction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Interpret Results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2018-11-10T18:21:47Z</dcterms:created>
  <dcterms:modified xsi:type="dcterms:W3CDTF">2018-11-14T04:28:31Z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