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8"/>
  </p:notesMasterIdLst>
  <p:sldIdLst>
    <p:sldId id="259" r:id="rId2"/>
    <p:sldId id="260" r:id="rId3"/>
    <p:sldId id="257" r:id="rId4"/>
    <p:sldId id="258" r:id="rId5"/>
    <p:sldId id="261" r:id="rId6"/>
    <p:sldId id="264" r:id="rId7"/>
    <p:sldId id="266" r:id="rId8"/>
    <p:sldId id="302" r:id="rId9"/>
    <p:sldId id="303" r:id="rId10"/>
    <p:sldId id="304" r:id="rId11"/>
    <p:sldId id="305" r:id="rId12"/>
    <p:sldId id="275" r:id="rId13"/>
    <p:sldId id="276" r:id="rId14"/>
    <p:sldId id="306" r:id="rId15"/>
    <p:sldId id="277" r:id="rId16"/>
    <p:sldId id="278" r:id="rId17"/>
    <p:sldId id="279" r:id="rId18"/>
    <p:sldId id="280" r:id="rId19"/>
    <p:sldId id="307" r:id="rId20"/>
    <p:sldId id="308" r:id="rId21"/>
    <p:sldId id="309" r:id="rId22"/>
    <p:sldId id="310" r:id="rId23"/>
    <p:sldId id="311" r:id="rId24"/>
    <p:sldId id="312" r:id="rId25"/>
    <p:sldId id="313" r:id="rId26"/>
    <p:sldId id="314" r:id="rId27"/>
    <p:sldId id="315" r:id="rId28"/>
    <p:sldId id="287"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62" r:id="rId49"/>
    <p:sldId id="363" r:id="rId50"/>
    <p:sldId id="364" r:id="rId51"/>
    <p:sldId id="365" r:id="rId52"/>
    <p:sldId id="341" r:id="rId53"/>
    <p:sldId id="342" r:id="rId54"/>
    <p:sldId id="274" r:id="rId55"/>
    <p:sldId id="294" r:id="rId56"/>
    <p:sldId id="366" r:id="rId57"/>
    <p:sldId id="367" r:id="rId58"/>
    <p:sldId id="370" r:id="rId59"/>
    <p:sldId id="368" r:id="rId60"/>
    <p:sldId id="371" r:id="rId61"/>
    <p:sldId id="295" r:id="rId62"/>
    <p:sldId id="296" r:id="rId63"/>
    <p:sldId id="298" r:id="rId64"/>
    <p:sldId id="380" r:id="rId65"/>
    <p:sldId id="372" r:id="rId66"/>
    <p:sldId id="374" r:id="rId67"/>
    <p:sldId id="375" r:id="rId68"/>
    <p:sldId id="373" r:id="rId69"/>
    <p:sldId id="376" r:id="rId70"/>
    <p:sldId id="377" r:id="rId71"/>
    <p:sldId id="378" r:id="rId72"/>
    <p:sldId id="379" r:id="rId73"/>
    <p:sldId id="381" r:id="rId74"/>
    <p:sldId id="382" r:id="rId75"/>
    <p:sldId id="383" r:id="rId76"/>
    <p:sldId id="385" r:id="rId77"/>
    <p:sldId id="300" r:id="rId78"/>
    <p:sldId id="343" r:id="rId79"/>
    <p:sldId id="301" r:id="rId80"/>
    <p:sldId id="344" r:id="rId81"/>
    <p:sldId id="345" r:id="rId82"/>
    <p:sldId id="346" r:id="rId83"/>
    <p:sldId id="347" r:id="rId84"/>
    <p:sldId id="348" r:id="rId85"/>
    <p:sldId id="349" r:id="rId86"/>
    <p:sldId id="350" r:id="rId87"/>
    <p:sldId id="351" r:id="rId88"/>
    <p:sldId id="395" r:id="rId89"/>
    <p:sldId id="386" r:id="rId90"/>
    <p:sldId id="387" r:id="rId91"/>
    <p:sldId id="388" r:id="rId92"/>
    <p:sldId id="389" r:id="rId93"/>
    <p:sldId id="390" r:id="rId94"/>
    <p:sldId id="391" r:id="rId95"/>
    <p:sldId id="396" r:id="rId96"/>
    <p:sldId id="392" r:id="rId97"/>
    <p:sldId id="393" r:id="rId98"/>
    <p:sldId id="394" r:id="rId99"/>
    <p:sldId id="404" r:id="rId100"/>
    <p:sldId id="405" r:id="rId101"/>
    <p:sldId id="406" r:id="rId102"/>
    <p:sldId id="407" r:id="rId103"/>
    <p:sldId id="408" r:id="rId104"/>
    <p:sldId id="410" r:id="rId105"/>
    <p:sldId id="411" r:id="rId106"/>
    <p:sldId id="355" r:id="rId107"/>
    <p:sldId id="412" r:id="rId108"/>
    <p:sldId id="353" r:id="rId109"/>
    <p:sldId id="354" r:id="rId110"/>
    <p:sldId id="357" r:id="rId111"/>
    <p:sldId id="359" r:id="rId112"/>
    <p:sldId id="413" r:id="rId113"/>
    <p:sldId id="414" r:id="rId114"/>
    <p:sldId id="415" r:id="rId115"/>
    <p:sldId id="416" r:id="rId116"/>
    <p:sldId id="417" r:id="rId1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4660"/>
  </p:normalViewPr>
  <p:slideViewPr>
    <p:cSldViewPr>
      <p:cViewPr varScale="1">
        <p:scale>
          <a:sx n="68" d="100"/>
          <a:sy n="68" d="100"/>
        </p:scale>
        <p:origin x="-124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slide" Target="slides/slide94.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13" Type="http://schemas.openxmlformats.org/officeDocument/2006/relationships/slide" Target="slides/slide112.xml" /><Relationship Id="rId118" Type="http://schemas.openxmlformats.org/officeDocument/2006/relationships/notesMaster" Target="notesMasters/notesMaster1.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theme" Target="theme/theme1.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slide" Target="slides/slide115.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presProps" Target="presProps.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viewProps" Target="viewProps.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8CBD2A-CF16-4F5D-8EFB-9070B437E197}" type="datetimeFigureOut">
              <a:rPr lang="en-US" smtClean="0"/>
              <a:pPr/>
              <a:t>10/13/2021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6C5887-C682-435A-A14C-C167302A553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10/13/2021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Topics that are going to be covered…</a:t>
            </a:r>
          </a:p>
        </p:txBody>
      </p:sp>
      <p:sp>
        <p:nvSpPr>
          <p:cNvPr id="3" name="Content Placeholder 2"/>
          <p:cNvSpPr>
            <a:spLocks noGrp="1"/>
          </p:cNvSpPr>
          <p:nvPr>
            <p:ph idx="1"/>
          </p:nvPr>
        </p:nvSpPr>
        <p:spPr/>
        <p:txBody>
          <a:bodyPr>
            <a:normAutofit/>
          </a:bodyPr>
          <a:lstStyle/>
          <a:p>
            <a:r>
              <a:rPr lang="en-US" b="1" dirty="0"/>
              <a:t> Introduction to Web App Development</a:t>
            </a:r>
            <a:br>
              <a:rPr lang="en-US" dirty="0"/>
            </a:br>
            <a:r>
              <a:rPr lang="en-US" dirty="0"/>
              <a:t>• What is web / internet</a:t>
            </a:r>
            <a:br>
              <a:rPr lang="en-US" dirty="0"/>
            </a:br>
            <a:r>
              <a:rPr lang="en-US" dirty="0"/>
              <a:t>• What is web site</a:t>
            </a:r>
            <a:br>
              <a:rPr lang="en-US" dirty="0"/>
            </a:br>
            <a:r>
              <a:rPr lang="en-US" dirty="0"/>
              <a:t>• What is web page</a:t>
            </a:r>
            <a:br>
              <a:rPr lang="en-US" dirty="0"/>
            </a:br>
            <a:r>
              <a:rPr lang="en-US" dirty="0"/>
              <a:t>• What is web browser</a:t>
            </a:r>
            <a:br>
              <a:rPr lang="en-US" dirty="0"/>
            </a:br>
            <a:r>
              <a:rPr lang="en-US" dirty="0"/>
              <a:t>• What is web server</a:t>
            </a:r>
            <a:br>
              <a:rPr lang="en-US" dirty="0"/>
            </a:br>
            <a:r>
              <a:rPr lang="en-US" dirty="0"/>
              <a:t>• What is web technology</a:t>
            </a:r>
            <a:br>
              <a:rPr lang="en-US" dirty="0"/>
            </a:br>
            <a:r>
              <a:rPr lang="en-US" dirty="0"/>
              <a:t>• Client side web technologies (</a:t>
            </a:r>
            <a:r>
              <a:rPr lang="en-US" dirty="0" err="1"/>
              <a:t>vs</a:t>
            </a:r>
            <a:r>
              <a:rPr lang="en-US" dirty="0"/>
              <a:t>) server side web technologies</a:t>
            </a:r>
            <a:endParaRPr lang="en-US" b="1"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r>
              <a:rPr lang="en-US" sz="2400" b="1" dirty="0"/>
              <a:t>Scripting Language: </a:t>
            </a:r>
            <a:r>
              <a:rPr lang="en-US" sz="2400" dirty="0"/>
              <a:t>it’s all about giving the script to perform some certain task. Scripting languages are basically the subcategory of programming languages</a:t>
            </a:r>
          </a:p>
          <a:p>
            <a:pPr>
              <a:buNone/>
            </a:pPr>
            <a:endParaRPr lang="en-US" sz="2400" dirty="0"/>
          </a:p>
          <a:p>
            <a:r>
              <a:rPr lang="en-US" sz="2400" b="1" dirty="0"/>
              <a:t>Markup Languages:</a:t>
            </a:r>
            <a:r>
              <a:rPr lang="en-US" sz="2400" dirty="0"/>
              <a:t> Markup languages are completely different from programming languages and scripting languages. Markup languages prepare a structure for the data or prepare the look or design of a page. These are </a:t>
            </a:r>
            <a:r>
              <a:rPr lang="en-US" sz="2400" b="1" i="1" dirty="0"/>
              <a:t>presentational</a:t>
            </a:r>
            <a:r>
              <a:rPr lang="en-US" sz="2400" dirty="0"/>
              <a:t> languages and it doesn’t include any kind of logic or algorithm</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85000" lnSpcReduction="20000"/>
          </a:bodyPr>
          <a:lstStyle/>
          <a:p>
            <a:pPr>
              <a:buNone/>
            </a:pPr>
            <a:r>
              <a:rPr lang="en-US" b="1" dirty="0"/>
              <a:t> if Statement</a:t>
            </a:r>
          </a:p>
          <a:p>
            <a:pPr>
              <a:buNone/>
            </a:pPr>
            <a:r>
              <a:rPr lang="en-US" dirty="0"/>
              <a:t>The Java if statement tests the condition. It executes the </a:t>
            </a:r>
            <a:r>
              <a:rPr lang="en-US" i="1" dirty="0"/>
              <a:t>if block</a:t>
            </a:r>
            <a:r>
              <a:rPr lang="en-US" dirty="0"/>
              <a:t> if condition is true.</a:t>
            </a:r>
          </a:p>
          <a:p>
            <a:pPr>
              <a:buNone/>
            </a:pPr>
            <a:r>
              <a:rPr lang="en-US" b="1" dirty="0"/>
              <a:t>Syntax:</a:t>
            </a:r>
            <a:endParaRPr lang="en-US" dirty="0"/>
          </a:p>
          <a:p>
            <a:pPr>
              <a:buNone/>
            </a:pPr>
            <a:r>
              <a:rPr lang="en-US" b="1" dirty="0"/>
              <a:t>if</a:t>
            </a:r>
            <a:r>
              <a:rPr lang="en-US" dirty="0"/>
              <a:t>(condition){  </a:t>
            </a:r>
          </a:p>
          <a:p>
            <a:pPr>
              <a:buNone/>
            </a:pPr>
            <a:r>
              <a:rPr lang="en-US" dirty="0"/>
              <a:t>//code to be executed  </a:t>
            </a:r>
          </a:p>
          <a:p>
            <a:pPr>
              <a:buNone/>
            </a:pPr>
            <a:r>
              <a:rPr lang="en-US" dirty="0"/>
              <a:t>}  </a:t>
            </a:r>
          </a:p>
          <a:p>
            <a:pPr>
              <a:buNone/>
            </a:pPr>
            <a:r>
              <a:rPr lang="en-US" b="1" dirty="0"/>
              <a:t> if-else Statement</a:t>
            </a:r>
          </a:p>
          <a:p>
            <a:pPr>
              <a:buNone/>
            </a:pPr>
            <a:r>
              <a:rPr lang="en-US" dirty="0"/>
              <a:t>The  if-else statement also tests the condition. It executes the </a:t>
            </a:r>
            <a:r>
              <a:rPr lang="en-US" i="1" dirty="0"/>
              <a:t>if block</a:t>
            </a:r>
            <a:r>
              <a:rPr lang="en-US" dirty="0"/>
              <a:t> if condition is true otherwise </a:t>
            </a:r>
            <a:r>
              <a:rPr lang="en-US" i="1" dirty="0"/>
              <a:t>else block</a:t>
            </a:r>
            <a:r>
              <a:rPr lang="en-US" dirty="0"/>
              <a:t> is executed.</a:t>
            </a:r>
          </a:p>
          <a:p>
            <a:pPr>
              <a:buNone/>
            </a:pPr>
            <a:r>
              <a:rPr lang="en-US" b="1" dirty="0"/>
              <a:t>Syntax:</a:t>
            </a:r>
            <a:endParaRPr lang="en-US" dirty="0"/>
          </a:p>
          <a:p>
            <a:pPr>
              <a:buNone/>
            </a:pPr>
            <a:r>
              <a:rPr lang="en-US" b="1" dirty="0"/>
              <a:t>if</a:t>
            </a:r>
            <a:r>
              <a:rPr lang="en-US" dirty="0"/>
              <a:t>(condition){  </a:t>
            </a:r>
          </a:p>
          <a:p>
            <a:pPr>
              <a:buNone/>
            </a:pPr>
            <a:r>
              <a:rPr lang="en-US" dirty="0"/>
              <a:t>//code if condition is true  </a:t>
            </a:r>
          </a:p>
          <a:p>
            <a:pPr>
              <a:buNone/>
            </a:pPr>
            <a:r>
              <a:rPr lang="en-US" dirty="0"/>
              <a:t>}</a:t>
            </a:r>
            <a:r>
              <a:rPr lang="en-US" b="1" dirty="0"/>
              <a:t>else</a:t>
            </a:r>
            <a:r>
              <a:rPr lang="en-US" dirty="0"/>
              <a:t>{  </a:t>
            </a:r>
          </a:p>
          <a:p>
            <a:pPr>
              <a:buNone/>
            </a:pPr>
            <a:r>
              <a:rPr lang="en-US" dirty="0"/>
              <a:t>//code if condition is false  </a:t>
            </a:r>
          </a:p>
          <a:p>
            <a:pPr>
              <a:buNone/>
            </a:pPr>
            <a:r>
              <a:rPr lang="en-US" dirty="0"/>
              <a:t>}</a:t>
            </a:r>
          </a:p>
          <a:p>
            <a:pPr>
              <a:buNone/>
            </a:pPr>
            <a:endParaRPr lang="en-US" dirty="0"/>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382000" cy="5562600"/>
          </a:xfrm>
        </p:spPr>
        <p:txBody>
          <a:bodyPr>
            <a:normAutofit fontScale="85000" lnSpcReduction="20000"/>
          </a:bodyPr>
          <a:lstStyle/>
          <a:p>
            <a:pPr>
              <a:buNone/>
            </a:pPr>
            <a:r>
              <a:rPr lang="en-US" b="1" dirty="0"/>
              <a:t>if-else-if ladder Statement</a:t>
            </a:r>
          </a:p>
          <a:p>
            <a:pPr>
              <a:buNone/>
            </a:pPr>
            <a:r>
              <a:rPr lang="en-US" dirty="0"/>
              <a:t>The if-else-if ladder statement executes one condition from multiple statements.</a:t>
            </a:r>
          </a:p>
          <a:p>
            <a:pPr>
              <a:buNone/>
            </a:pPr>
            <a:r>
              <a:rPr lang="en-US" b="1" dirty="0"/>
              <a:t>Syntax:</a:t>
            </a:r>
            <a:endParaRPr lang="en-US" dirty="0"/>
          </a:p>
          <a:p>
            <a:pPr>
              <a:buNone/>
            </a:pPr>
            <a:r>
              <a:rPr lang="en-US" b="1" dirty="0"/>
              <a:t>if</a:t>
            </a:r>
            <a:r>
              <a:rPr lang="en-US" dirty="0"/>
              <a:t>(condition1){  </a:t>
            </a:r>
          </a:p>
          <a:p>
            <a:pPr>
              <a:buNone/>
            </a:pPr>
            <a:r>
              <a:rPr lang="en-US" dirty="0"/>
              <a:t>//code to be executed if condition1 is true  </a:t>
            </a:r>
          </a:p>
          <a:p>
            <a:pPr>
              <a:buNone/>
            </a:pPr>
            <a:r>
              <a:rPr lang="en-US" dirty="0"/>
              <a:t>}</a:t>
            </a:r>
            <a:r>
              <a:rPr lang="en-US" b="1" dirty="0"/>
              <a:t>else</a:t>
            </a:r>
            <a:r>
              <a:rPr lang="en-US" dirty="0"/>
              <a:t> </a:t>
            </a:r>
            <a:r>
              <a:rPr lang="en-US" b="1" dirty="0"/>
              <a:t>if</a:t>
            </a:r>
            <a:r>
              <a:rPr lang="en-US" dirty="0"/>
              <a:t>(condition2){  </a:t>
            </a:r>
          </a:p>
          <a:p>
            <a:pPr>
              <a:buNone/>
            </a:pPr>
            <a:r>
              <a:rPr lang="en-US" dirty="0"/>
              <a:t>//code to be executed if condition2 is true  </a:t>
            </a:r>
          </a:p>
          <a:p>
            <a:pPr>
              <a:buNone/>
            </a:pPr>
            <a:r>
              <a:rPr lang="en-US" dirty="0"/>
              <a:t>}  </a:t>
            </a:r>
          </a:p>
          <a:p>
            <a:pPr>
              <a:buNone/>
            </a:pPr>
            <a:r>
              <a:rPr lang="en-US" b="1" dirty="0"/>
              <a:t>else</a:t>
            </a:r>
            <a:r>
              <a:rPr lang="en-US" dirty="0"/>
              <a:t> </a:t>
            </a:r>
            <a:r>
              <a:rPr lang="en-US" b="1" dirty="0"/>
              <a:t>if</a:t>
            </a:r>
            <a:r>
              <a:rPr lang="en-US" dirty="0"/>
              <a:t>(condition3){  </a:t>
            </a:r>
          </a:p>
          <a:p>
            <a:pPr>
              <a:buNone/>
            </a:pPr>
            <a:r>
              <a:rPr lang="en-US" dirty="0"/>
              <a:t>//code to be executed if condition3 is true  </a:t>
            </a:r>
          </a:p>
          <a:p>
            <a:pPr>
              <a:buNone/>
            </a:pPr>
            <a:r>
              <a:rPr lang="en-US" dirty="0"/>
              <a:t>}  </a:t>
            </a:r>
          </a:p>
          <a:p>
            <a:pPr>
              <a:buNone/>
            </a:pPr>
            <a:r>
              <a:rPr lang="en-US" dirty="0"/>
              <a:t>...  </a:t>
            </a:r>
          </a:p>
          <a:p>
            <a:pPr>
              <a:buNone/>
            </a:pPr>
            <a:r>
              <a:rPr lang="en-US" b="1" dirty="0"/>
              <a:t>else</a:t>
            </a:r>
            <a:r>
              <a:rPr lang="en-US" dirty="0"/>
              <a:t>{  </a:t>
            </a:r>
          </a:p>
          <a:p>
            <a:pPr>
              <a:buNone/>
            </a:pPr>
            <a:r>
              <a:rPr lang="en-US" dirty="0"/>
              <a:t>//code to be executed if all the conditions are false  </a:t>
            </a:r>
          </a:p>
          <a:p>
            <a:pPr>
              <a:buNone/>
            </a:pPr>
            <a:r>
              <a:rPr lang="en-US" dirty="0"/>
              <a:t>}  </a:t>
            </a:r>
          </a:p>
          <a:p>
            <a:pPr>
              <a:buNone/>
            </a:pPr>
            <a:endParaRPr lang="en-US" dirty="0"/>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a:bodyPr>
          <a:lstStyle/>
          <a:p>
            <a:pPr>
              <a:buNone/>
            </a:pPr>
            <a:r>
              <a:rPr lang="en-US" b="1" dirty="0"/>
              <a:t> Nested if statement</a:t>
            </a:r>
          </a:p>
          <a:p>
            <a:pPr>
              <a:buNone/>
            </a:pPr>
            <a:r>
              <a:rPr lang="en-US" dirty="0"/>
              <a:t>The nested if statement represents the </a:t>
            </a:r>
            <a:r>
              <a:rPr lang="en-US" i="1" dirty="0"/>
              <a:t>if block within another if block</a:t>
            </a:r>
            <a:r>
              <a:rPr lang="en-US" dirty="0"/>
              <a:t>. Here, the inner if block condition executes only when outer if block condition is true.</a:t>
            </a:r>
          </a:p>
          <a:p>
            <a:pPr>
              <a:buNone/>
            </a:pPr>
            <a:r>
              <a:rPr lang="en-US" b="1" dirty="0"/>
              <a:t>Syntax:</a:t>
            </a:r>
            <a:endParaRPr lang="en-US" dirty="0"/>
          </a:p>
          <a:p>
            <a:pPr>
              <a:buNone/>
            </a:pPr>
            <a:r>
              <a:rPr lang="en-US" b="1" dirty="0"/>
              <a:t>if</a:t>
            </a:r>
            <a:r>
              <a:rPr lang="en-US" dirty="0"/>
              <a:t>(condition){    </a:t>
            </a:r>
          </a:p>
          <a:p>
            <a:pPr>
              <a:buNone/>
            </a:pPr>
            <a:r>
              <a:rPr lang="en-US" dirty="0"/>
              <a:t>     //code to be executed    </a:t>
            </a:r>
          </a:p>
          <a:p>
            <a:pPr>
              <a:buNone/>
            </a:pPr>
            <a:r>
              <a:rPr lang="en-US" dirty="0"/>
              <a:t>          </a:t>
            </a:r>
            <a:r>
              <a:rPr lang="en-US" b="1" dirty="0"/>
              <a:t>if</a:t>
            </a:r>
            <a:r>
              <a:rPr lang="en-US" dirty="0"/>
              <a:t>(condition){  </a:t>
            </a:r>
          </a:p>
          <a:p>
            <a:pPr>
              <a:buNone/>
            </a:pPr>
            <a:r>
              <a:rPr lang="en-US" dirty="0"/>
              <a:t>             //code to be executed    </a:t>
            </a:r>
          </a:p>
          <a:p>
            <a:pPr>
              <a:buNone/>
            </a:pPr>
            <a:r>
              <a:rPr lang="en-US" dirty="0"/>
              <a:t>    }    </a:t>
            </a:r>
          </a:p>
          <a:p>
            <a:pPr>
              <a:buNone/>
            </a:pPr>
            <a:r>
              <a:rPr lang="en-US" dirty="0"/>
              <a:t>}  </a:t>
            </a:r>
          </a:p>
          <a:p>
            <a:pPr>
              <a:buNone/>
            </a:pPr>
            <a:endParaRPr lang="en-US" dirty="0"/>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324600"/>
          </a:xfrm>
        </p:spPr>
        <p:txBody>
          <a:bodyPr>
            <a:noAutofit/>
          </a:bodyPr>
          <a:lstStyle/>
          <a:p>
            <a:pPr>
              <a:buNone/>
            </a:pPr>
            <a:r>
              <a:rPr lang="en-US" sz="1800" b="1" dirty="0"/>
              <a:t>Iteration statements </a:t>
            </a:r>
            <a:r>
              <a:rPr lang="en-US" sz="1800" dirty="0"/>
              <a:t>enable program execution to repeat one or more statements</a:t>
            </a:r>
            <a:endParaRPr lang="en-US" sz="1800" b="1" dirty="0"/>
          </a:p>
          <a:p>
            <a:pPr>
              <a:buNone/>
            </a:pPr>
            <a:r>
              <a:rPr lang="en-US" sz="1800" b="1" dirty="0"/>
              <a:t>For Loop</a:t>
            </a:r>
          </a:p>
          <a:p>
            <a:pPr>
              <a:buNone/>
            </a:pPr>
            <a:r>
              <a:rPr lang="en-US" sz="1800" dirty="0"/>
              <a:t>     The  </a:t>
            </a:r>
            <a:r>
              <a:rPr lang="en-US" sz="1800" i="1" dirty="0"/>
              <a:t>for loop</a:t>
            </a:r>
            <a:r>
              <a:rPr lang="en-US" sz="1800" dirty="0"/>
              <a:t> is used to iterate a part of the program several times. If the number of iteration is fixed, it is recommended to use for loop. A simple for loop is the same as C/C++. We can initialize the variable, check condition and increment/decrement value. It consists of 3 parts:</a:t>
            </a:r>
          </a:p>
          <a:p>
            <a:pPr>
              <a:buNone/>
            </a:pPr>
            <a:r>
              <a:rPr lang="en-US" sz="1800" b="1" dirty="0"/>
              <a:t>Initialization</a:t>
            </a:r>
            <a:r>
              <a:rPr lang="en-US" sz="1800" dirty="0"/>
              <a:t>: It is the initial condition which is executed once when the loop starts. Here, we can initialize the variable, or we can use an already initialized variable. It is an optional condition.</a:t>
            </a:r>
          </a:p>
          <a:p>
            <a:pPr>
              <a:buNone/>
            </a:pPr>
            <a:r>
              <a:rPr lang="en-US" sz="1800" b="1" dirty="0"/>
              <a:t>Condition</a:t>
            </a:r>
            <a:r>
              <a:rPr lang="en-US" sz="1800" dirty="0"/>
              <a:t>: It is the second condition which is executed each time to test the condition of the loop. It continues execution until the condition is false. It must return </a:t>
            </a:r>
            <a:r>
              <a:rPr lang="en-US" sz="1800" dirty="0" err="1"/>
              <a:t>boolean</a:t>
            </a:r>
            <a:r>
              <a:rPr lang="en-US" sz="1800" dirty="0"/>
              <a:t> value either true or false. It is an optional condition.</a:t>
            </a:r>
          </a:p>
          <a:p>
            <a:pPr>
              <a:buNone/>
            </a:pPr>
            <a:r>
              <a:rPr lang="en-US" sz="1800" dirty="0"/>
              <a:t>Statement: The statement of the loop is executed each time until the second condition is false.</a:t>
            </a:r>
          </a:p>
          <a:p>
            <a:pPr>
              <a:buNone/>
            </a:pPr>
            <a:r>
              <a:rPr lang="en-US" sz="1800" b="1" dirty="0"/>
              <a:t>Increment/Decrement</a:t>
            </a:r>
            <a:r>
              <a:rPr lang="en-US" sz="1800" dirty="0"/>
              <a:t>: It increments or decrements the variable value. It is an optional condition.</a:t>
            </a:r>
          </a:p>
          <a:p>
            <a:pPr>
              <a:buNone/>
            </a:pPr>
            <a:r>
              <a:rPr lang="en-US" sz="1800" b="1" dirty="0"/>
              <a:t>Syntax:</a:t>
            </a:r>
            <a:endParaRPr lang="en-US" sz="1800" dirty="0"/>
          </a:p>
          <a:p>
            <a:pPr>
              <a:buNone/>
            </a:pPr>
            <a:r>
              <a:rPr lang="en-US" sz="1800" b="1" dirty="0"/>
              <a:t>for</a:t>
            </a:r>
            <a:r>
              <a:rPr lang="en-US" sz="1800" dirty="0"/>
              <a:t>(</a:t>
            </a:r>
            <a:r>
              <a:rPr lang="en-US" sz="1800" dirty="0" err="1"/>
              <a:t>initialization;condition;incr</a:t>
            </a:r>
            <a:r>
              <a:rPr lang="en-US" sz="1800" dirty="0"/>
              <a:t>/</a:t>
            </a:r>
            <a:r>
              <a:rPr lang="en-US" sz="1800" dirty="0" err="1"/>
              <a:t>decr</a:t>
            </a:r>
            <a:r>
              <a:rPr lang="en-US" sz="1800" dirty="0"/>
              <a:t>){  </a:t>
            </a:r>
          </a:p>
          <a:p>
            <a:pPr>
              <a:buNone/>
            </a:pPr>
            <a:r>
              <a:rPr lang="en-US" sz="1800" dirty="0"/>
              <a:t>//statement or code to be executed  }</a:t>
            </a:r>
          </a:p>
          <a:p>
            <a:pPr>
              <a:buNone/>
            </a:pPr>
            <a:r>
              <a:rPr lang="en-US" sz="1800" dirty="0"/>
              <a:t>} </a:t>
            </a:r>
          </a:p>
          <a:p>
            <a:pPr>
              <a:buNone/>
            </a:pPr>
            <a:endParaRPr lang="en-US" sz="1800" dirty="0"/>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pPr>
              <a:buNone/>
            </a:pPr>
            <a:r>
              <a:rPr lang="en-US" b="1" dirty="0"/>
              <a:t>While Loop</a:t>
            </a:r>
          </a:p>
          <a:p>
            <a:pPr>
              <a:buNone/>
            </a:pPr>
            <a:r>
              <a:rPr lang="en-US" dirty="0"/>
              <a:t>      The  </a:t>
            </a:r>
            <a:r>
              <a:rPr lang="en-US" i="1" dirty="0"/>
              <a:t>while loop</a:t>
            </a:r>
            <a:r>
              <a:rPr lang="en-US" dirty="0"/>
              <a:t> is used to iterate a part of the program several times. If the number of iteration is not fixed, it is recommended to use while loop.</a:t>
            </a:r>
          </a:p>
          <a:p>
            <a:pPr>
              <a:buNone/>
            </a:pPr>
            <a:endParaRPr lang="en-US" b="1" dirty="0"/>
          </a:p>
          <a:p>
            <a:pPr>
              <a:buNone/>
            </a:pPr>
            <a:r>
              <a:rPr lang="en-US" b="1" dirty="0"/>
              <a:t>Syntax:</a:t>
            </a:r>
            <a:endParaRPr lang="en-US" dirty="0"/>
          </a:p>
          <a:p>
            <a:pPr>
              <a:buNone/>
            </a:pPr>
            <a:r>
              <a:rPr lang="en-US" b="1" dirty="0"/>
              <a:t>while</a:t>
            </a:r>
            <a:r>
              <a:rPr lang="en-US" dirty="0"/>
              <a:t>(condition){  </a:t>
            </a:r>
          </a:p>
          <a:p>
            <a:pPr>
              <a:buNone/>
            </a:pPr>
            <a:r>
              <a:rPr lang="en-US" dirty="0"/>
              <a:t>//code to be executed  </a:t>
            </a:r>
          </a:p>
          <a:p>
            <a:pPr>
              <a:buNone/>
            </a:pPr>
            <a:r>
              <a:rPr lang="en-US" dirty="0"/>
              <a:t>}  </a:t>
            </a:r>
          </a:p>
          <a:p>
            <a:pPr>
              <a:buNone/>
            </a:pPr>
            <a:endParaRPr lang="en-US" dirty="0"/>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a:bodyPr>
          <a:lstStyle/>
          <a:p>
            <a:pPr>
              <a:buNone/>
            </a:pPr>
            <a:r>
              <a:rPr lang="en-US" b="1" dirty="0"/>
              <a:t>do-while Loop</a:t>
            </a:r>
          </a:p>
          <a:p>
            <a:pPr>
              <a:buNone/>
            </a:pPr>
            <a:r>
              <a:rPr lang="en-US" dirty="0"/>
              <a:t>The  </a:t>
            </a:r>
            <a:r>
              <a:rPr lang="en-US" i="1" dirty="0"/>
              <a:t>do-while loop</a:t>
            </a:r>
            <a:r>
              <a:rPr lang="en-US" dirty="0"/>
              <a:t> is used to iterate a part of the program several times. If the number of iteration is not fixed and you must have to execute the loop at least once, it is recommended to use do-while loop.</a:t>
            </a:r>
          </a:p>
          <a:p>
            <a:pPr>
              <a:buNone/>
            </a:pPr>
            <a:r>
              <a:rPr lang="en-US" dirty="0"/>
              <a:t>The  </a:t>
            </a:r>
            <a:r>
              <a:rPr lang="en-US" i="1" dirty="0"/>
              <a:t>do-while loop</a:t>
            </a:r>
            <a:r>
              <a:rPr lang="en-US" dirty="0"/>
              <a:t> is executed at least once because condition is checked after loop body.</a:t>
            </a:r>
          </a:p>
          <a:p>
            <a:pPr>
              <a:buNone/>
            </a:pPr>
            <a:r>
              <a:rPr lang="en-US" b="1" dirty="0"/>
              <a:t>Syntax:</a:t>
            </a:r>
            <a:endParaRPr lang="en-US" dirty="0"/>
          </a:p>
          <a:p>
            <a:pPr>
              <a:buNone/>
            </a:pPr>
            <a:r>
              <a:rPr lang="en-US" b="1" dirty="0"/>
              <a:t>do</a:t>
            </a:r>
            <a:r>
              <a:rPr lang="en-US" dirty="0"/>
              <a:t>{  </a:t>
            </a:r>
          </a:p>
          <a:p>
            <a:pPr>
              <a:buNone/>
            </a:pPr>
            <a:r>
              <a:rPr lang="en-US" dirty="0"/>
              <a:t>//code to be executed  </a:t>
            </a:r>
          </a:p>
          <a:p>
            <a:pPr>
              <a:buNone/>
            </a:pPr>
            <a:r>
              <a:rPr lang="en-US" dirty="0"/>
              <a:t>}</a:t>
            </a:r>
            <a:r>
              <a:rPr lang="en-US" b="1" dirty="0"/>
              <a:t>while</a:t>
            </a:r>
            <a:r>
              <a:rPr lang="en-US" dirty="0"/>
              <a:t>(condition); </a:t>
            </a: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pPr>
              <a:buNone/>
            </a:pPr>
            <a:r>
              <a:rPr lang="en-US" dirty="0">
                <a:solidFill>
                  <a:srgbClr val="FF0000"/>
                </a:solidFill>
              </a:rPr>
              <a:t>JavaScript Functions</a:t>
            </a:r>
          </a:p>
          <a:p>
            <a:pPr>
              <a:buNone/>
            </a:pPr>
            <a:r>
              <a:rPr lang="en-US" dirty="0"/>
              <a:t>A function is a sub program which is used to </a:t>
            </a:r>
            <a:r>
              <a:rPr lang="en-US" dirty="0" err="1"/>
              <a:t>perfrom</a:t>
            </a:r>
            <a:r>
              <a:rPr lang="en-US" dirty="0"/>
              <a:t> some specific operation.</a:t>
            </a:r>
          </a:p>
          <a:p>
            <a:pPr>
              <a:buNone/>
            </a:pPr>
            <a:r>
              <a:rPr lang="en-US" dirty="0"/>
              <a:t>Steps to declare a function:</a:t>
            </a:r>
          </a:p>
          <a:p>
            <a:pPr>
              <a:buNone/>
            </a:pPr>
            <a:r>
              <a:rPr lang="en-US" dirty="0"/>
              <a:t>1.Declare the function </a:t>
            </a:r>
          </a:p>
          <a:p>
            <a:pPr>
              <a:buNone/>
            </a:pPr>
            <a:r>
              <a:rPr lang="en-US" dirty="0"/>
              <a:t>2.Call the function</a:t>
            </a:r>
          </a:p>
          <a:p>
            <a:pPr>
              <a:buNone/>
            </a:pPr>
            <a:r>
              <a:rPr lang="en-US" dirty="0"/>
              <a:t>Syntax:</a:t>
            </a:r>
          </a:p>
          <a:p>
            <a:pPr>
              <a:buNone/>
            </a:pPr>
            <a:r>
              <a:rPr lang="en-US" dirty="0"/>
              <a:t>Function </a:t>
            </a:r>
            <a:r>
              <a:rPr lang="en-US" dirty="0" err="1"/>
              <a:t>functionname</a:t>
            </a:r>
            <a:r>
              <a:rPr lang="en-US" dirty="0"/>
              <a:t>()</a:t>
            </a:r>
          </a:p>
          <a:p>
            <a:pPr>
              <a:buNone/>
            </a:pPr>
            <a:r>
              <a:rPr lang="en-US" dirty="0"/>
              <a:t>{</a:t>
            </a:r>
          </a:p>
          <a:p>
            <a:pPr>
              <a:buNone/>
            </a:pPr>
            <a:r>
              <a:rPr lang="en-US" dirty="0"/>
              <a:t>//statements</a:t>
            </a:r>
          </a:p>
          <a:p>
            <a:pPr>
              <a:buNone/>
            </a:pPr>
            <a:r>
              <a:rPr lang="en-US" dirty="0"/>
              <a:t>}</a:t>
            </a:r>
          </a:p>
          <a:p>
            <a:pPr>
              <a:buNone/>
            </a:pPr>
            <a:endParaRPr lang="en-US" dirty="0">
              <a:solidFill>
                <a:srgbClr val="FF0000"/>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a:bodyPr>
          <a:lstStyle/>
          <a:p>
            <a:endParaRPr lang="en-US" b="1" dirty="0"/>
          </a:p>
          <a:p>
            <a:r>
              <a:rPr lang="en-US" b="1" dirty="0" err="1"/>
              <a:t>Note</a:t>
            </a:r>
            <a:r>
              <a:rPr lang="en-US" dirty="0" err="1"/>
              <a:t>:It</a:t>
            </a:r>
            <a:r>
              <a:rPr lang="en-US" dirty="0"/>
              <a:t> is always recommended to declare a function in head tag and calling the function in body tag.</a:t>
            </a:r>
          </a:p>
          <a:p>
            <a:r>
              <a:rPr lang="en-US" b="1" dirty="0"/>
              <a:t>Example</a:t>
            </a:r>
            <a:r>
              <a:rPr lang="en-US" dirty="0"/>
              <a:t>:</a:t>
            </a:r>
          </a:p>
          <a:p>
            <a:pPr>
              <a:buNone/>
            </a:pPr>
            <a:r>
              <a:rPr lang="en-US" dirty="0"/>
              <a:t>Function Add()</a:t>
            </a:r>
          </a:p>
          <a:p>
            <a:pPr>
              <a:buNone/>
            </a:pPr>
            <a:r>
              <a:rPr lang="en-US" dirty="0"/>
              <a:t>{</a:t>
            </a:r>
          </a:p>
          <a:p>
            <a:pPr>
              <a:buNone/>
            </a:pPr>
            <a:r>
              <a:rPr lang="en-US" dirty="0"/>
              <a:t>//</a:t>
            </a:r>
            <a:r>
              <a:rPr lang="en-US" dirty="0" err="1"/>
              <a:t>stmts</a:t>
            </a:r>
            <a:endParaRPr lang="en-US" dirty="0"/>
          </a:p>
          <a:p>
            <a:pPr>
              <a:buNone/>
            </a:pPr>
            <a:r>
              <a:rPr lang="en-US" dirty="0"/>
              <a:t>}</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92500" lnSpcReduction="10000"/>
          </a:bodyPr>
          <a:lstStyle/>
          <a:p>
            <a:r>
              <a:rPr lang="en-US" b="1" dirty="0">
                <a:solidFill>
                  <a:srgbClr val="FF0000"/>
                </a:solidFill>
              </a:rPr>
              <a:t>JavaScript Form Validation</a:t>
            </a:r>
          </a:p>
          <a:p>
            <a:r>
              <a:rPr lang="en-US" dirty="0"/>
              <a:t>HTML form validation can be done by JavaScript.</a:t>
            </a:r>
          </a:p>
          <a:p>
            <a:r>
              <a:rPr lang="en-US" dirty="0"/>
              <a:t>Validation is a process of checking the form input values, whether those are correct or not. </a:t>
            </a:r>
          </a:p>
          <a:p>
            <a:r>
              <a:rPr lang="en-US" dirty="0"/>
              <a:t>• If all the form input values are correct, then we will allow the form to be submitted to the server. </a:t>
            </a:r>
          </a:p>
          <a:p>
            <a:r>
              <a:rPr lang="en-US" dirty="0"/>
              <a:t>• If any one of the form input values are incorrect, then we will stop submitting the form and display appropriate error message to the user. </a:t>
            </a:r>
          </a:p>
          <a:p>
            <a:r>
              <a:rPr lang="en-US" dirty="0"/>
              <a:t>• Validations are done using JavaScript. </a:t>
            </a:r>
          </a:p>
          <a:p>
            <a:pPr>
              <a:buNone/>
            </a:pPr>
            <a:r>
              <a:rPr lang="en-US" b="1" dirty="0">
                <a:solidFill>
                  <a:srgbClr val="FF0000"/>
                </a:solidFill>
              </a:rPr>
              <a:t> Common Examples of Validations: </a:t>
            </a:r>
          </a:p>
          <a:p>
            <a:r>
              <a:rPr lang="en-US" dirty="0"/>
              <a:t>1. The value can’t be blank. </a:t>
            </a:r>
          </a:p>
          <a:p>
            <a:r>
              <a:rPr lang="en-US" dirty="0"/>
              <a:t>2. The value should be in the proper format. Ex: phone number, email etc.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rmAutofit/>
          </a:bodyPr>
          <a:lstStyle/>
          <a:p>
            <a:r>
              <a:rPr lang="en-US" dirty="0"/>
              <a:t>JavaScript Dialogue Boxes</a:t>
            </a:r>
          </a:p>
        </p:txBody>
      </p:sp>
      <p:sp>
        <p:nvSpPr>
          <p:cNvPr id="3" name="Content Placeholder 2"/>
          <p:cNvSpPr>
            <a:spLocks noGrp="1"/>
          </p:cNvSpPr>
          <p:nvPr>
            <p:ph idx="1"/>
          </p:nvPr>
        </p:nvSpPr>
        <p:spPr/>
        <p:txBody>
          <a:bodyPr>
            <a:normAutofit fontScale="85000" lnSpcReduction="20000"/>
          </a:bodyPr>
          <a:lstStyle/>
          <a:p>
            <a:r>
              <a:rPr lang="en-US" dirty="0"/>
              <a:t>JavaScript has three kind of Dialogue boxes: </a:t>
            </a:r>
          </a:p>
          <a:p>
            <a:r>
              <a:rPr lang="en-US" dirty="0"/>
              <a:t>1.Alert box</a:t>
            </a:r>
          </a:p>
          <a:p>
            <a:r>
              <a:rPr lang="en-US" dirty="0"/>
              <a:t>2. Confirm box</a:t>
            </a:r>
          </a:p>
          <a:p>
            <a:r>
              <a:rPr lang="en-US" dirty="0"/>
              <a:t>3.Prompt box.</a:t>
            </a:r>
          </a:p>
          <a:p>
            <a:r>
              <a:rPr lang="en-US" b="1" dirty="0"/>
              <a:t>Alert</a:t>
            </a:r>
            <a:r>
              <a:rPr lang="en-US" dirty="0"/>
              <a:t> </a:t>
            </a:r>
            <a:r>
              <a:rPr lang="en-US" b="1" dirty="0"/>
              <a:t>Box</a:t>
            </a:r>
          </a:p>
          <a:p>
            <a:r>
              <a:rPr lang="en-US" dirty="0"/>
              <a:t>An alert box is often used if you want to make sure information comes through to the user.</a:t>
            </a:r>
          </a:p>
          <a:p>
            <a:r>
              <a:rPr lang="en-US" dirty="0"/>
              <a:t>When an alert box pops up, the user will have to click "OK" to proceed.</a:t>
            </a:r>
          </a:p>
          <a:p>
            <a:r>
              <a:rPr lang="en-US" dirty="0">
                <a:solidFill>
                  <a:srgbClr val="FF0000"/>
                </a:solidFill>
              </a:rPr>
              <a:t>syntax</a:t>
            </a:r>
          </a:p>
          <a:p>
            <a:r>
              <a:rPr lang="en-US" dirty="0"/>
              <a:t>alert("</a:t>
            </a:r>
            <a:r>
              <a:rPr lang="en-US" i="1" dirty="0" err="1"/>
              <a:t>sometext</a:t>
            </a:r>
            <a:r>
              <a:rPr lang="en-US" dirty="0"/>
              <a:t>");</a:t>
            </a:r>
          </a:p>
          <a:p>
            <a:pPr>
              <a:buNone/>
            </a:pPr>
            <a:br>
              <a:rPr lang="en-US" dirty="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609600" y="1219200"/>
            <a:ext cx="7696200" cy="3886199"/>
          </a:xfrm>
          <a:prstGeom prst="rect">
            <a:avLst/>
          </a:prstGeom>
          <a:noFill/>
          <a:ln w="9525">
            <a:noFill/>
            <a:miter lim="800000"/>
            <a:headEnd/>
            <a:tailEnd/>
          </a:ln>
          <a:effec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lstStyle/>
          <a:p>
            <a:r>
              <a:rPr lang="en-US" dirty="0">
                <a:solidFill>
                  <a:srgbClr val="FF0000"/>
                </a:solidFill>
              </a:rPr>
              <a:t>Confirm box</a:t>
            </a:r>
          </a:p>
        </p:txBody>
      </p:sp>
      <p:sp>
        <p:nvSpPr>
          <p:cNvPr id="3" name="Content Placeholder 2"/>
          <p:cNvSpPr>
            <a:spLocks noGrp="1"/>
          </p:cNvSpPr>
          <p:nvPr>
            <p:ph idx="1"/>
          </p:nvPr>
        </p:nvSpPr>
        <p:spPr/>
        <p:txBody>
          <a:bodyPr/>
          <a:lstStyle/>
          <a:p>
            <a:r>
              <a:rPr lang="en-US" dirty="0"/>
              <a:t>A confirm box is often used if you want the user to verify or accept something.</a:t>
            </a:r>
          </a:p>
          <a:p>
            <a:r>
              <a:rPr lang="en-US" dirty="0"/>
              <a:t>When a confirm box pops up, the user will have to click either "OK" or "Cancel" to proceed.</a:t>
            </a:r>
          </a:p>
          <a:p>
            <a:r>
              <a:rPr lang="en-US" dirty="0"/>
              <a:t>If the user clicks "OK", the box returns </a:t>
            </a:r>
            <a:r>
              <a:rPr lang="en-US" b="1" dirty="0"/>
              <a:t>true</a:t>
            </a:r>
            <a:r>
              <a:rPr lang="en-US" dirty="0"/>
              <a:t>. If the user clicks "Cancel", the box returns </a:t>
            </a:r>
            <a:r>
              <a:rPr lang="en-US" b="1" dirty="0"/>
              <a:t>false</a:t>
            </a:r>
            <a:r>
              <a:rPr lang="en-US" dirty="0"/>
              <a:t>.</a:t>
            </a:r>
          </a:p>
          <a:p>
            <a:r>
              <a:rPr lang="en-US" dirty="0" err="1"/>
              <a:t>window.confirm</a:t>
            </a:r>
            <a:r>
              <a:rPr lang="en-US" dirty="0"/>
              <a:t>("</a:t>
            </a:r>
            <a:r>
              <a:rPr lang="en-US" i="1" dirty="0" err="1"/>
              <a:t>sometext</a:t>
            </a:r>
            <a:r>
              <a:rPr lang="en-US" dirty="0"/>
              <a:t>");</a:t>
            </a:r>
          </a:p>
          <a:p>
            <a:br>
              <a:rPr lang="en-US" dirty="0"/>
            </a:b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pPr>
              <a:buNone/>
            </a:pPr>
            <a:r>
              <a:rPr lang="en-US" dirty="0">
                <a:solidFill>
                  <a:srgbClr val="FF0000"/>
                </a:solidFill>
              </a:rPr>
              <a:t>Prompt Box</a:t>
            </a:r>
          </a:p>
          <a:p>
            <a:r>
              <a:rPr lang="en-US" dirty="0"/>
              <a:t>A prompt box is often used if you want the user to input a value before entering a page.</a:t>
            </a:r>
          </a:p>
          <a:p>
            <a:r>
              <a:rPr lang="en-US" dirty="0"/>
              <a:t>When a prompt box pops up, the user will have to click either "OK" or "Cancel" to proceed after entering an input value.</a:t>
            </a:r>
          </a:p>
          <a:p>
            <a:r>
              <a:rPr lang="en-US" dirty="0"/>
              <a:t>If the user clicks "OK" the box returns the input value. If the user clicks "Cancel" the box returns null.</a:t>
            </a:r>
          </a:p>
          <a:p>
            <a:r>
              <a:rPr lang="en-US" dirty="0"/>
              <a:t>Syntax:</a:t>
            </a:r>
          </a:p>
          <a:p>
            <a:r>
              <a:rPr lang="en-US" dirty="0"/>
              <a:t>prompt("</a:t>
            </a:r>
            <a:r>
              <a:rPr lang="en-US" i="1" dirty="0" err="1"/>
              <a:t>sometext</a:t>
            </a:r>
            <a:r>
              <a:rPr lang="en-US" dirty="0" err="1"/>
              <a:t>","</a:t>
            </a:r>
            <a:r>
              <a:rPr lang="en-US" i="1" dirty="0" err="1"/>
              <a:t>defaultText</a:t>
            </a:r>
            <a:r>
              <a:rPr lang="en-US" dirty="0"/>
              <a:t>");</a:t>
            </a:r>
          </a:p>
          <a:p>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r>
              <a:rPr lang="en-US" dirty="0">
                <a:solidFill>
                  <a:srgbClr val="FF0000"/>
                </a:solidFill>
              </a:rPr>
              <a:t>JQUERY</a:t>
            </a:r>
          </a:p>
        </p:txBody>
      </p:sp>
      <p:sp>
        <p:nvSpPr>
          <p:cNvPr id="3" name="Content Placeholder 2"/>
          <p:cNvSpPr>
            <a:spLocks noGrp="1"/>
          </p:cNvSpPr>
          <p:nvPr>
            <p:ph idx="1"/>
          </p:nvPr>
        </p:nvSpPr>
        <p:spPr>
          <a:xfrm>
            <a:off x="457200" y="1143000"/>
            <a:ext cx="8229600" cy="5181600"/>
          </a:xfrm>
        </p:spPr>
        <p:txBody>
          <a:bodyPr/>
          <a:lstStyle/>
          <a:p>
            <a:pPr algn="ctr">
              <a:buNone/>
            </a:pPr>
            <a:r>
              <a:rPr lang="en-US" b="1" dirty="0">
                <a:solidFill>
                  <a:srgbClr val="FF0000"/>
                </a:solidFill>
              </a:rPr>
              <a:t>Introduction to </a:t>
            </a:r>
            <a:r>
              <a:rPr lang="en-US" b="1" dirty="0" err="1">
                <a:solidFill>
                  <a:srgbClr val="FF0000"/>
                </a:solidFill>
              </a:rPr>
              <a:t>Jquery</a:t>
            </a:r>
            <a:endParaRPr lang="en-US" b="1" dirty="0">
              <a:solidFill>
                <a:srgbClr val="FF0000"/>
              </a:solidFill>
            </a:endParaRPr>
          </a:p>
          <a:p>
            <a:pPr algn="ctr">
              <a:buNone/>
            </a:pPr>
            <a:endParaRPr lang="en-US" dirty="0">
              <a:solidFill>
                <a:srgbClr val="FF0000"/>
              </a:solidFill>
            </a:endParaRPr>
          </a:p>
          <a:p>
            <a:pPr algn="ctr">
              <a:buFont typeface="Wingdings" pitchFamily="2" charset="2"/>
              <a:buChar char="§"/>
            </a:pPr>
            <a:r>
              <a:rPr lang="en-US" dirty="0"/>
              <a:t>The purpose of </a:t>
            </a:r>
            <a:r>
              <a:rPr lang="en-US" dirty="0" err="1"/>
              <a:t>jQuery</a:t>
            </a:r>
            <a:r>
              <a:rPr lang="en-US" dirty="0"/>
              <a:t> is to make it much easier to use JavaScript on your website.</a:t>
            </a:r>
            <a:endParaRPr lang="en-US" dirty="0">
              <a:solidFill>
                <a:srgbClr val="FF0000"/>
              </a:solidFill>
            </a:endParaRPr>
          </a:p>
          <a:p>
            <a:r>
              <a:rPr lang="en-US" dirty="0">
                <a:solidFill>
                  <a:srgbClr val="FF0000"/>
                </a:solidFill>
              </a:rPr>
              <a:t>What You Should Already Know</a:t>
            </a:r>
          </a:p>
          <a:p>
            <a:r>
              <a:rPr lang="en-US" dirty="0"/>
              <a:t>Before you start studying </a:t>
            </a:r>
            <a:r>
              <a:rPr lang="en-US" dirty="0" err="1"/>
              <a:t>jQuery</a:t>
            </a:r>
            <a:r>
              <a:rPr lang="en-US" dirty="0"/>
              <a:t>, you should have a basic knowledge of:</a:t>
            </a:r>
          </a:p>
          <a:p>
            <a:r>
              <a:rPr lang="en-US" dirty="0"/>
              <a:t>HTML</a:t>
            </a:r>
          </a:p>
          <a:p>
            <a:r>
              <a:rPr lang="en-US" dirty="0"/>
              <a:t>CSS</a:t>
            </a:r>
          </a:p>
          <a:p>
            <a:r>
              <a:rPr lang="en-US" dirty="0"/>
              <a:t>JavaScript</a:t>
            </a:r>
          </a:p>
          <a:p>
            <a:pPr>
              <a:buNone/>
            </a:pPr>
            <a:endParaRPr lang="en-US" dirty="0">
              <a:solidFill>
                <a:srgbClr val="FF0000"/>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a:bodyPr>
          <a:lstStyle/>
          <a:p>
            <a:pPr>
              <a:buNone/>
            </a:pPr>
            <a:r>
              <a:rPr lang="en-US" dirty="0"/>
              <a:t>What is </a:t>
            </a:r>
            <a:r>
              <a:rPr lang="en-US" dirty="0" err="1"/>
              <a:t>jQuery</a:t>
            </a:r>
            <a:r>
              <a:rPr lang="en-US" dirty="0"/>
              <a:t>?</a:t>
            </a:r>
          </a:p>
          <a:p>
            <a:pPr>
              <a:buNone/>
            </a:pPr>
            <a:r>
              <a:rPr lang="en-US" dirty="0" err="1"/>
              <a:t>jQuery</a:t>
            </a:r>
            <a:r>
              <a:rPr lang="en-US" dirty="0"/>
              <a:t> is a lightweight, "write less, do more", JavaScript library.</a:t>
            </a:r>
          </a:p>
          <a:p>
            <a:pPr>
              <a:buNone/>
            </a:pPr>
            <a:r>
              <a:rPr lang="en-US" dirty="0"/>
              <a:t>The purpose of </a:t>
            </a:r>
            <a:r>
              <a:rPr lang="en-US" dirty="0" err="1"/>
              <a:t>jQuery</a:t>
            </a:r>
            <a:r>
              <a:rPr lang="en-US" dirty="0"/>
              <a:t> is to make it much easier to use JavaScript on your website.</a:t>
            </a:r>
          </a:p>
          <a:p>
            <a:pPr>
              <a:buNone/>
            </a:pPr>
            <a:r>
              <a:rPr lang="en-US" dirty="0" err="1"/>
              <a:t>jQuery</a:t>
            </a:r>
            <a:r>
              <a:rPr lang="en-US" dirty="0"/>
              <a:t> takes a lot of common tasks that require many lines of JavaScript code to accomplish, and wraps them into methods that you can call with a single line of code.</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427806"/>
          </a:xfrm>
        </p:spPr>
        <p:txBody>
          <a:bodyPr>
            <a:normAutofit/>
          </a:bodyPr>
          <a:lstStyle/>
          <a:p>
            <a:pPr>
              <a:lnSpc>
                <a:spcPct val="150000"/>
              </a:lnSpc>
              <a:buNone/>
            </a:pPr>
            <a:r>
              <a:rPr lang="en-US" dirty="0">
                <a:solidFill>
                  <a:srgbClr val="FF0000"/>
                </a:solidFill>
              </a:rPr>
              <a:t>The </a:t>
            </a:r>
            <a:r>
              <a:rPr lang="en-US" dirty="0" err="1">
                <a:solidFill>
                  <a:srgbClr val="FF0000"/>
                </a:solidFill>
              </a:rPr>
              <a:t>jQuery</a:t>
            </a:r>
            <a:r>
              <a:rPr lang="en-US" dirty="0">
                <a:solidFill>
                  <a:srgbClr val="FF0000"/>
                </a:solidFill>
              </a:rPr>
              <a:t> library contains the following features:</a:t>
            </a:r>
          </a:p>
          <a:p>
            <a:pPr>
              <a:lnSpc>
                <a:spcPct val="150000"/>
              </a:lnSpc>
              <a:buNone/>
            </a:pPr>
            <a:r>
              <a:rPr lang="en-US" dirty="0"/>
              <a:t>CSS manipulation</a:t>
            </a:r>
          </a:p>
          <a:p>
            <a:pPr>
              <a:lnSpc>
                <a:spcPct val="150000"/>
              </a:lnSpc>
              <a:buNone/>
            </a:pPr>
            <a:r>
              <a:rPr lang="en-US" dirty="0"/>
              <a:t>HTML event methods</a:t>
            </a:r>
          </a:p>
          <a:p>
            <a:pPr>
              <a:lnSpc>
                <a:spcPct val="150000"/>
              </a:lnSpc>
              <a:buNone/>
            </a:pPr>
            <a:r>
              <a:rPr lang="en-US" dirty="0"/>
              <a:t>Effects and animations</a:t>
            </a:r>
          </a:p>
          <a:p>
            <a:pPr>
              <a:lnSpc>
                <a:spcPct val="150000"/>
              </a:lnSpc>
              <a:buNone/>
            </a:pPr>
            <a:r>
              <a:rPr lang="en-US" dirty="0"/>
              <a:t>AJAX</a:t>
            </a:r>
          </a:p>
          <a:p>
            <a:pPr>
              <a:lnSpc>
                <a:spcPct val="150000"/>
              </a:lnSpc>
              <a:buNone/>
            </a:pPr>
            <a:r>
              <a:rPr lang="en-US" dirty="0"/>
              <a:t>Utilities</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a:bodyPr>
          <a:lstStyle/>
          <a:p>
            <a:r>
              <a:rPr lang="en-US" dirty="0"/>
              <a:t>Why </a:t>
            </a:r>
            <a:r>
              <a:rPr lang="en-US" dirty="0" err="1"/>
              <a:t>jQuery</a:t>
            </a:r>
            <a:r>
              <a:rPr lang="en-US" dirty="0"/>
              <a:t>?</a:t>
            </a:r>
          </a:p>
          <a:p>
            <a:r>
              <a:rPr lang="en-US" dirty="0"/>
              <a:t>There are lots of other JavaScript libraries out there, but </a:t>
            </a:r>
            <a:r>
              <a:rPr lang="en-US" dirty="0" err="1"/>
              <a:t>jQuery</a:t>
            </a:r>
            <a:r>
              <a:rPr lang="en-US" dirty="0"/>
              <a:t> is probably the most popular, and also the most extendable.</a:t>
            </a:r>
          </a:p>
          <a:p>
            <a:r>
              <a:rPr lang="en-US" dirty="0"/>
              <a:t>Many of the biggest companies on the Web use </a:t>
            </a:r>
            <a:r>
              <a:rPr lang="en-US" dirty="0" err="1"/>
              <a:t>jQuery</a:t>
            </a:r>
            <a:r>
              <a:rPr lang="en-US" dirty="0"/>
              <a:t>, such as:</a:t>
            </a:r>
          </a:p>
          <a:p>
            <a:r>
              <a:rPr lang="en-US" dirty="0"/>
              <a:t>Google</a:t>
            </a:r>
          </a:p>
          <a:p>
            <a:r>
              <a:rPr lang="en-US" dirty="0"/>
              <a:t>Microsoft</a:t>
            </a:r>
          </a:p>
          <a:p>
            <a:r>
              <a:rPr lang="en-US" dirty="0"/>
              <a:t>IBM</a:t>
            </a:r>
          </a:p>
          <a:p>
            <a:r>
              <a:rPr lang="en-US" dirty="0"/>
              <a:t>Netflix</a:t>
            </a:r>
          </a:p>
          <a:p>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153400" cy="5867400"/>
          </a:xfrm>
        </p:spPr>
        <p:txBody>
          <a:bodyPr>
            <a:noAutofit/>
          </a:bodyPr>
          <a:lstStyle/>
          <a:p>
            <a:pPr>
              <a:buNone/>
            </a:pPr>
            <a:r>
              <a:rPr lang="en-US" sz="1600" dirty="0"/>
              <a:t>&lt;!DOCTYPE html&gt;</a:t>
            </a:r>
          </a:p>
          <a:p>
            <a:pPr>
              <a:buNone/>
            </a:pPr>
            <a:r>
              <a:rPr lang="en-US" sz="1600" dirty="0"/>
              <a:t>&lt;html&gt;</a:t>
            </a:r>
          </a:p>
          <a:p>
            <a:pPr>
              <a:buNone/>
            </a:pPr>
            <a:r>
              <a:rPr lang="en-US" sz="1600" dirty="0"/>
              <a:t>&lt;head&gt;</a:t>
            </a:r>
          </a:p>
          <a:p>
            <a:pPr>
              <a:buNone/>
            </a:pPr>
            <a:r>
              <a:rPr lang="en-US" sz="1600" dirty="0"/>
              <a:t>&lt;script </a:t>
            </a:r>
            <a:r>
              <a:rPr lang="en-US" sz="1600" dirty="0" err="1"/>
              <a:t>src</a:t>
            </a:r>
            <a:r>
              <a:rPr lang="en-US" sz="1600" dirty="0"/>
              <a:t>="https://ajax.googleapis.com/ajax/libs/jquery/3.5.1/jquery.min.js"&gt;&lt;/script&gt;</a:t>
            </a:r>
          </a:p>
          <a:p>
            <a:pPr>
              <a:buNone/>
            </a:pPr>
            <a:r>
              <a:rPr lang="en-US" sz="1600" dirty="0"/>
              <a:t>&lt;script&gt;</a:t>
            </a:r>
          </a:p>
          <a:p>
            <a:pPr>
              <a:buNone/>
            </a:pPr>
            <a:r>
              <a:rPr lang="en-US" sz="1600" dirty="0"/>
              <a:t>$(document).ready(function(){</a:t>
            </a:r>
          </a:p>
          <a:p>
            <a:pPr>
              <a:buNone/>
            </a:pPr>
            <a:r>
              <a:rPr lang="en-US" sz="1600" dirty="0"/>
              <a:t>  $("p").click(function(){</a:t>
            </a:r>
          </a:p>
          <a:p>
            <a:pPr>
              <a:buNone/>
            </a:pPr>
            <a:r>
              <a:rPr lang="en-US" sz="1600" dirty="0"/>
              <a:t>    $(this).hide();</a:t>
            </a:r>
          </a:p>
          <a:p>
            <a:pPr>
              <a:buNone/>
            </a:pPr>
            <a:r>
              <a:rPr lang="en-US" sz="1600" dirty="0"/>
              <a:t>  });</a:t>
            </a:r>
          </a:p>
          <a:p>
            <a:pPr>
              <a:buNone/>
            </a:pPr>
            <a:r>
              <a:rPr lang="en-US" sz="1600" dirty="0"/>
              <a:t>});</a:t>
            </a:r>
          </a:p>
          <a:p>
            <a:pPr>
              <a:buNone/>
            </a:pPr>
            <a:r>
              <a:rPr lang="en-US" sz="1600" dirty="0"/>
              <a:t>&lt;/script&gt;</a:t>
            </a:r>
          </a:p>
          <a:p>
            <a:pPr>
              <a:buNone/>
            </a:pPr>
            <a:r>
              <a:rPr lang="en-US" sz="1600" dirty="0"/>
              <a:t>&lt;/head&gt;</a:t>
            </a:r>
          </a:p>
          <a:p>
            <a:pPr>
              <a:buNone/>
            </a:pPr>
            <a:r>
              <a:rPr lang="en-US" sz="1600" dirty="0"/>
              <a:t>&lt;body&gt;</a:t>
            </a:r>
          </a:p>
          <a:p>
            <a:pPr>
              <a:buNone/>
            </a:pPr>
            <a:endParaRPr lang="en-US" sz="1600" dirty="0"/>
          </a:p>
          <a:p>
            <a:pPr>
              <a:buNone/>
            </a:pPr>
            <a:r>
              <a:rPr lang="en-US" sz="1600" dirty="0"/>
              <a:t>&lt;p&gt;If you click on me, I will disappear.&lt;/p&gt;</a:t>
            </a:r>
          </a:p>
          <a:p>
            <a:pPr>
              <a:buNone/>
            </a:pPr>
            <a:r>
              <a:rPr lang="en-US" sz="1600" dirty="0"/>
              <a:t>&lt;p&gt;Click me away!&lt;/p&gt;</a:t>
            </a:r>
          </a:p>
          <a:p>
            <a:pPr>
              <a:buNone/>
            </a:pPr>
            <a:r>
              <a:rPr lang="en-US" sz="1600" dirty="0"/>
              <a:t>&lt;p&gt;Click me too!&lt;/p&gt;</a:t>
            </a:r>
          </a:p>
          <a:p>
            <a:pPr>
              <a:buNone/>
            </a:pPr>
            <a:endParaRPr lang="en-US" sz="1600" dirty="0"/>
          </a:p>
          <a:p>
            <a:pPr>
              <a:buNone/>
            </a:pPr>
            <a:r>
              <a:rPr lang="en-US" sz="1600" dirty="0"/>
              <a:t>&lt;/body&gt;</a:t>
            </a:r>
          </a:p>
          <a:p>
            <a:pPr>
              <a:buNone/>
            </a:pPr>
            <a:r>
              <a:rPr lang="en-US" sz="1600" dirty="0"/>
              <a:t>&lt;/html&gt;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r>
              <a:rPr lang="en-US" dirty="0">
                <a:solidFill>
                  <a:srgbClr val="FF0000"/>
                </a:solidFill>
              </a:rPr>
              <a:t>A Simple HTML Document</a:t>
            </a:r>
          </a:p>
          <a:p>
            <a:r>
              <a:rPr lang="en-US" dirty="0"/>
              <a:t>Syntax:</a:t>
            </a:r>
          </a:p>
          <a:p>
            <a:pPr>
              <a:buNone/>
            </a:pPr>
            <a:r>
              <a:rPr lang="en-US" dirty="0"/>
              <a:t>&lt;!DOCTYPE html&gt;</a:t>
            </a:r>
            <a:br>
              <a:rPr lang="en-US" dirty="0"/>
            </a:br>
            <a:r>
              <a:rPr lang="en-US" dirty="0"/>
              <a:t>&lt;html&gt;</a:t>
            </a:r>
            <a:br>
              <a:rPr lang="en-US" dirty="0"/>
            </a:br>
            <a:r>
              <a:rPr lang="en-US" dirty="0"/>
              <a:t>&lt;head&gt;</a:t>
            </a:r>
            <a:br>
              <a:rPr lang="en-US" dirty="0"/>
            </a:br>
            <a:r>
              <a:rPr lang="en-US" dirty="0"/>
              <a:t>&lt;title&gt;Page Title&lt;/title&gt;</a:t>
            </a:r>
            <a:br>
              <a:rPr lang="en-US" dirty="0"/>
            </a:br>
            <a:r>
              <a:rPr lang="en-US" dirty="0"/>
              <a:t>&lt;/head&gt;</a:t>
            </a:r>
            <a:br>
              <a:rPr lang="en-US" dirty="0"/>
            </a:br>
            <a:r>
              <a:rPr lang="en-US" dirty="0"/>
              <a:t>&lt;body&gt;</a:t>
            </a:r>
            <a:br>
              <a:rPr lang="en-US" dirty="0"/>
            </a:br>
            <a:r>
              <a:rPr lang="en-US" dirty="0"/>
              <a:t>&lt;/body&gt;</a:t>
            </a:r>
            <a:br>
              <a:rPr lang="en-US" dirty="0"/>
            </a:br>
            <a:r>
              <a:rPr lang="en-US" dirty="0"/>
              <a:t>&lt;/html&gt;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92500" lnSpcReduction="20000"/>
          </a:bodyPr>
          <a:lstStyle/>
          <a:p>
            <a:r>
              <a:rPr lang="en-US" dirty="0"/>
              <a:t>The &lt;!DOCTYPE html&gt; declaration defines that this document is an HTML5 document</a:t>
            </a:r>
          </a:p>
          <a:p>
            <a:r>
              <a:rPr lang="en-US" dirty="0"/>
              <a:t>The &lt;!DOCTYPE&gt; declaration represents the document type, and helps browsers to display web pages correctly.</a:t>
            </a:r>
          </a:p>
          <a:p>
            <a:r>
              <a:rPr lang="en-US" dirty="0"/>
              <a:t>It must only appear once, at the top of the page (before any HTML tags).</a:t>
            </a:r>
          </a:p>
          <a:p>
            <a:r>
              <a:rPr lang="en-US" dirty="0"/>
              <a:t>The &lt;!DOCTYPE&gt; declaration is not case sensitive.</a:t>
            </a:r>
          </a:p>
          <a:p>
            <a:r>
              <a:rPr lang="en-US" dirty="0"/>
              <a:t>The &lt;html&gt; element is the root element of an HTML page</a:t>
            </a:r>
          </a:p>
          <a:p>
            <a:r>
              <a:rPr lang="en-US" dirty="0"/>
              <a:t>The &lt;head&gt; element contains meta information about the HTML page</a:t>
            </a:r>
          </a:p>
          <a:p>
            <a:r>
              <a:rPr lang="en-US" dirty="0"/>
              <a:t>The &lt;title&gt; element specifies a title for the HTML page (which is shown in the browser's title bar or in the page's tab)</a:t>
            </a:r>
          </a:p>
          <a:p>
            <a:r>
              <a:rPr lang="en-US" dirty="0"/>
              <a:t>The &lt;body&gt; element defines the document's body, and is a container for all the visible contents, such as headings, paragraphs, images, hyperlinks, tables, lists, etc.</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714375" y="304801"/>
            <a:ext cx="6600825" cy="3962400"/>
          </a:xfrm>
          <a:prstGeom prst="rect">
            <a:avLst/>
          </a:prstGeom>
          <a:noFill/>
          <a:ln w="9525">
            <a:noFill/>
            <a:miter lim="800000"/>
            <a:headEnd/>
            <a:tailEnd/>
          </a:ln>
          <a:effectLst/>
        </p:spPr>
      </p:pic>
      <p:sp>
        <p:nvSpPr>
          <p:cNvPr id="5" name="Rectangle 4"/>
          <p:cNvSpPr/>
          <p:nvPr/>
        </p:nvSpPr>
        <p:spPr>
          <a:xfrm>
            <a:off x="1828800" y="4306610"/>
            <a:ext cx="3917528" cy="369332"/>
          </a:xfrm>
          <a:prstGeom prst="rect">
            <a:avLst/>
          </a:prstGeom>
        </p:spPr>
        <p:txBody>
          <a:bodyPr wrap="square">
            <a:spAutoFit/>
          </a:bodyPr>
          <a:lstStyle/>
          <a:p>
            <a:r>
              <a:rPr lang="en-US" dirty="0"/>
              <a:t>HTML Page Structure</a:t>
            </a:r>
          </a:p>
        </p:txBody>
      </p:sp>
      <p:sp>
        <p:nvSpPr>
          <p:cNvPr id="6" name="Rectangle 5"/>
          <p:cNvSpPr/>
          <p:nvPr/>
        </p:nvSpPr>
        <p:spPr>
          <a:xfrm>
            <a:off x="838200" y="5029199"/>
            <a:ext cx="7467600" cy="646331"/>
          </a:xfrm>
          <a:prstGeom prst="rect">
            <a:avLst/>
          </a:prstGeom>
        </p:spPr>
        <p:txBody>
          <a:bodyPr wrap="square">
            <a:spAutoFit/>
          </a:bodyPr>
          <a:lstStyle/>
          <a:p>
            <a:r>
              <a:rPr lang="en-US" b="1" dirty="0"/>
              <a:t>Note:</a:t>
            </a:r>
            <a:r>
              <a:rPr lang="en-US" dirty="0"/>
              <a:t> Only the content inside the &lt;body&gt; section (the white area above) will be displayed in a browser.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pPr>
              <a:buNone/>
            </a:pPr>
            <a:r>
              <a:rPr lang="en-US" dirty="0">
                <a:solidFill>
                  <a:srgbClr val="FF0000"/>
                </a:solidFill>
              </a:rPr>
              <a:t>What is an HTML Element?</a:t>
            </a:r>
          </a:p>
          <a:p>
            <a:r>
              <a:rPr lang="en-US" dirty="0"/>
              <a:t>An HTML element is defined by a start tag, some content, and an end tag:</a:t>
            </a:r>
          </a:p>
          <a:p>
            <a:r>
              <a:rPr lang="en-US" dirty="0"/>
              <a:t>&lt;</a:t>
            </a:r>
            <a:r>
              <a:rPr lang="en-US" dirty="0" err="1"/>
              <a:t>tagname</a:t>
            </a:r>
            <a:r>
              <a:rPr lang="en-US" dirty="0"/>
              <a:t>&gt;Content goes here...&lt;/</a:t>
            </a:r>
            <a:r>
              <a:rPr lang="en-US" dirty="0" err="1"/>
              <a:t>tagname</a:t>
            </a:r>
            <a:r>
              <a:rPr lang="en-US" dirty="0"/>
              <a:t>&gt;</a:t>
            </a:r>
          </a:p>
          <a:p>
            <a:r>
              <a:rPr lang="en-US" dirty="0"/>
              <a:t>The HTML </a:t>
            </a:r>
            <a:r>
              <a:rPr lang="en-US" b="1" dirty="0"/>
              <a:t>element</a:t>
            </a:r>
            <a:r>
              <a:rPr lang="en-US" dirty="0"/>
              <a:t> is everything from the start tag to the end tag:</a:t>
            </a:r>
          </a:p>
          <a:p>
            <a:r>
              <a:rPr lang="en-US" dirty="0"/>
              <a:t>&lt;h1&gt;My First Heading&lt;/h1&gt;</a:t>
            </a:r>
          </a:p>
          <a:p>
            <a:r>
              <a:rPr lang="en-US" dirty="0"/>
              <a:t>&lt;p&gt;My first paragraph.&lt;/p&gt;</a:t>
            </a:r>
          </a:p>
          <a:p>
            <a:endParaRPr lang="en-US" dirty="0"/>
          </a:p>
        </p:txBody>
      </p:sp>
      <p:pic>
        <p:nvPicPr>
          <p:cNvPr id="1026" name="Picture 2" descr="D:\Capture.PNG"/>
          <p:cNvPicPr>
            <a:picLocks noChangeAspect="1" noChangeArrowheads="1"/>
          </p:cNvPicPr>
          <p:nvPr/>
        </p:nvPicPr>
        <p:blipFill>
          <a:blip r:embed="rId2"/>
          <a:srcRect/>
          <a:stretch>
            <a:fillRect/>
          </a:stretch>
        </p:blipFill>
        <p:spPr bwMode="auto">
          <a:xfrm>
            <a:off x="1152047" y="4572000"/>
            <a:ext cx="6839905" cy="18288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04800"/>
            <a:ext cx="8229600" cy="6019800"/>
          </a:xfrm>
        </p:spPr>
        <p:txBody>
          <a:bodyPr>
            <a:normAutofit fontScale="92500" lnSpcReduction="10000"/>
          </a:bodyPr>
          <a:lstStyle/>
          <a:p>
            <a:endParaRPr lang="en-US" dirty="0">
              <a:solidFill>
                <a:srgbClr val="FF0000"/>
              </a:solidFill>
            </a:endParaRPr>
          </a:p>
          <a:p>
            <a:r>
              <a:rPr lang="en-US" dirty="0">
                <a:solidFill>
                  <a:srgbClr val="FF0000"/>
                </a:solidFill>
              </a:rPr>
              <a:t>HTML Headings</a:t>
            </a:r>
          </a:p>
          <a:p>
            <a:pPr>
              <a:buNone/>
            </a:pPr>
            <a:endParaRPr lang="en-US" dirty="0">
              <a:solidFill>
                <a:srgbClr val="FF0000"/>
              </a:solidFill>
            </a:endParaRPr>
          </a:p>
          <a:p>
            <a:r>
              <a:rPr lang="en-US" dirty="0"/>
              <a:t>HTML headings are defined with the &lt;h1&gt; to &lt;h6&gt; tags.</a:t>
            </a:r>
          </a:p>
          <a:p>
            <a:r>
              <a:rPr lang="en-US" dirty="0"/>
              <a:t>&lt;h1&gt; defines the most important heading. &lt;h6&gt; defines the least important heading.</a:t>
            </a:r>
          </a:p>
          <a:p>
            <a:r>
              <a:rPr lang="en-US" dirty="0">
                <a:solidFill>
                  <a:srgbClr val="FF0000"/>
                </a:solidFill>
              </a:rPr>
              <a:t>Example</a:t>
            </a:r>
          </a:p>
          <a:p>
            <a:r>
              <a:rPr lang="en-US" dirty="0"/>
              <a:t>&lt;h1&gt;Heading 1&lt;/h1&gt;</a:t>
            </a:r>
            <a:br>
              <a:rPr lang="en-US" dirty="0"/>
            </a:br>
            <a:r>
              <a:rPr lang="en-US" dirty="0"/>
              <a:t>&lt;h2&gt;Heading 2&lt;/h2&gt;</a:t>
            </a:r>
            <a:br>
              <a:rPr lang="en-US" dirty="0"/>
            </a:br>
            <a:r>
              <a:rPr lang="en-US" dirty="0"/>
              <a:t>&lt;h3&gt;Heading 3&lt;/h3&gt;</a:t>
            </a:r>
            <a:br>
              <a:rPr lang="en-US" dirty="0"/>
            </a:br>
            <a:r>
              <a:rPr lang="en-US" dirty="0"/>
              <a:t>&lt;h4&gt;Heading 4&lt;/h4&gt;</a:t>
            </a:r>
            <a:br>
              <a:rPr lang="en-US" dirty="0"/>
            </a:br>
            <a:r>
              <a:rPr lang="en-US" dirty="0"/>
              <a:t>&lt;h5&gt;Heading 5&lt;/h5&gt;</a:t>
            </a:r>
            <a:br>
              <a:rPr lang="en-US" dirty="0"/>
            </a:br>
            <a:r>
              <a:rPr lang="en-US" dirty="0"/>
              <a:t>&lt;h6&gt;Heading 6&lt;/h6&gt;</a:t>
            </a:r>
          </a:p>
          <a:p>
            <a:pPr>
              <a:buNone/>
            </a:pPr>
            <a:br>
              <a:rPr lang="en-US" dirty="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pPr>
              <a:buNone/>
            </a:pPr>
            <a:r>
              <a:rPr lang="en-US" dirty="0">
                <a:solidFill>
                  <a:srgbClr val="FF0000"/>
                </a:solidFill>
              </a:rPr>
              <a:t>HTML Paragraphs</a:t>
            </a:r>
          </a:p>
          <a:p>
            <a:r>
              <a:rPr lang="en-US" dirty="0"/>
              <a:t>The HTML &lt;p&gt; element defines a paragraph.</a:t>
            </a:r>
          </a:p>
          <a:p>
            <a:r>
              <a:rPr lang="en-US" dirty="0"/>
              <a:t>A paragraph always starts on a new line, and browsers automatically add some white space (a margin) before and after a paragraph.</a:t>
            </a:r>
          </a:p>
          <a:p>
            <a:r>
              <a:rPr lang="en-US" dirty="0">
                <a:solidFill>
                  <a:srgbClr val="FF0000"/>
                </a:solidFill>
              </a:rPr>
              <a:t>Example</a:t>
            </a:r>
          </a:p>
          <a:p>
            <a:r>
              <a:rPr lang="en-US" dirty="0"/>
              <a:t>&lt;p&gt;This is a paragraph.&lt;/p&gt;</a:t>
            </a:r>
            <a:br>
              <a:rPr lang="en-US" dirty="0"/>
            </a:br>
            <a:r>
              <a:rPr lang="en-US" dirty="0"/>
              <a:t>&lt;p&gt;This is another paragraph.&lt;/p&gt;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70000" lnSpcReduction="20000"/>
          </a:bodyPr>
          <a:lstStyle/>
          <a:p>
            <a:r>
              <a:rPr lang="en-US" dirty="0">
                <a:solidFill>
                  <a:srgbClr val="FF0000"/>
                </a:solidFill>
              </a:rPr>
              <a:t>HTML Display</a:t>
            </a:r>
          </a:p>
          <a:p>
            <a:r>
              <a:rPr lang="en-US" dirty="0"/>
              <a:t>You cannot be sure how HTML will be displayed.</a:t>
            </a:r>
          </a:p>
          <a:p>
            <a:r>
              <a:rPr lang="en-US" dirty="0"/>
              <a:t>Large or small screens, and resized windows will create different results.</a:t>
            </a:r>
          </a:p>
          <a:p>
            <a:r>
              <a:rPr lang="en-US" dirty="0"/>
              <a:t>With HTML, you cannot change the display by adding extra spaces or extra lines in your HTML code.</a:t>
            </a:r>
          </a:p>
          <a:p>
            <a:r>
              <a:rPr lang="en-US" dirty="0"/>
              <a:t>The browser will automatically remove any extra spaces and lines when the page is displayed:</a:t>
            </a:r>
          </a:p>
          <a:p>
            <a:r>
              <a:rPr lang="en-US" dirty="0">
                <a:solidFill>
                  <a:srgbClr val="FF0000"/>
                </a:solidFill>
              </a:rPr>
              <a:t>Example</a:t>
            </a:r>
          </a:p>
          <a:p>
            <a:r>
              <a:rPr lang="en-US" dirty="0"/>
              <a:t>&lt;p&gt;</a:t>
            </a:r>
            <a:br>
              <a:rPr lang="en-US" dirty="0"/>
            </a:br>
            <a:r>
              <a:rPr lang="en-US" dirty="0"/>
              <a:t>This paragraph</a:t>
            </a:r>
            <a:br>
              <a:rPr lang="en-US" dirty="0"/>
            </a:br>
            <a:r>
              <a:rPr lang="en-US" dirty="0"/>
              <a:t>contains a lot of lines</a:t>
            </a:r>
            <a:br>
              <a:rPr lang="en-US" dirty="0"/>
            </a:br>
            <a:r>
              <a:rPr lang="en-US" dirty="0"/>
              <a:t>in the source code,</a:t>
            </a:r>
            <a:br>
              <a:rPr lang="en-US" dirty="0"/>
            </a:br>
            <a:r>
              <a:rPr lang="en-US" dirty="0"/>
              <a:t>but the browser</a:t>
            </a:r>
            <a:br>
              <a:rPr lang="en-US" dirty="0"/>
            </a:br>
            <a:r>
              <a:rPr lang="en-US" dirty="0"/>
              <a:t>ignores it.</a:t>
            </a:r>
            <a:br>
              <a:rPr lang="en-US" dirty="0"/>
            </a:br>
            <a:r>
              <a:rPr lang="en-US" dirty="0"/>
              <a:t>&lt;/p&gt;</a:t>
            </a:r>
            <a:br>
              <a:rPr lang="en-US" dirty="0"/>
            </a:br>
            <a:br>
              <a:rPr lang="en-US" dirty="0"/>
            </a:br>
            <a:r>
              <a:rPr lang="en-US" dirty="0"/>
              <a:t>&lt;p&gt;</a:t>
            </a:r>
            <a:br>
              <a:rPr lang="en-US" dirty="0"/>
            </a:br>
            <a:r>
              <a:rPr lang="en-US" dirty="0"/>
              <a:t>This paragraph</a:t>
            </a:r>
            <a:br>
              <a:rPr lang="en-US" dirty="0"/>
            </a:br>
            <a:r>
              <a:rPr lang="en-US" dirty="0"/>
              <a:t>contains         a lot of spaces</a:t>
            </a:r>
            <a:br>
              <a:rPr lang="en-US" dirty="0"/>
            </a:br>
            <a:r>
              <a:rPr lang="en-US" dirty="0"/>
              <a:t>in the source         code,</a:t>
            </a:r>
            <a:br>
              <a:rPr lang="en-US" dirty="0"/>
            </a:br>
            <a:r>
              <a:rPr lang="en-US" dirty="0"/>
              <a:t>but the        browser</a:t>
            </a:r>
            <a:br>
              <a:rPr lang="en-US" dirty="0"/>
            </a:br>
            <a:r>
              <a:rPr lang="en-US" dirty="0"/>
              <a:t>ignores it.</a:t>
            </a:r>
            <a:br>
              <a:rPr lang="en-US" dirty="0"/>
            </a:br>
            <a:r>
              <a:rPr lang="en-US" dirty="0"/>
              <a:t>&lt;/p&gt;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92500" lnSpcReduction="20000"/>
          </a:bodyPr>
          <a:lstStyle/>
          <a:p>
            <a:r>
              <a:rPr lang="en-US" dirty="0">
                <a:solidFill>
                  <a:srgbClr val="FF0000"/>
                </a:solidFill>
              </a:rPr>
              <a:t>HTML Formatting Elements</a:t>
            </a:r>
          </a:p>
          <a:p>
            <a:r>
              <a:rPr lang="en-US" dirty="0"/>
              <a:t>Formatting elements were designed to display special types of text:</a:t>
            </a:r>
          </a:p>
          <a:p>
            <a:r>
              <a:rPr lang="en-US" dirty="0">
                <a:solidFill>
                  <a:srgbClr val="FF0000"/>
                </a:solidFill>
              </a:rPr>
              <a:t>&lt;b&gt; - Bold text</a:t>
            </a:r>
            <a:endParaRPr lang="en-US" dirty="0"/>
          </a:p>
          <a:p>
            <a:r>
              <a:rPr lang="en-US" dirty="0"/>
              <a:t>&lt;b&gt; tag is used to display the text in bold. </a:t>
            </a:r>
          </a:p>
          <a:p>
            <a:r>
              <a:rPr lang="en-US" dirty="0"/>
              <a:t> The text enclosed within the &lt;b&gt; tag will be display as bold. </a:t>
            </a:r>
          </a:p>
          <a:p>
            <a:r>
              <a:rPr lang="en-US" dirty="0"/>
              <a:t>Use &lt;b&gt; tag to display important text that you want to highlight. </a:t>
            </a:r>
          </a:p>
          <a:p>
            <a:r>
              <a:rPr lang="en-US" dirty="0"/>
              <a:t> It is a paired tag. </a:t>
            </a:r>
          </a:p>
          <a:p>
            <a:endParaRPr lang="en-US" dirty="0"/>
          </a:p>
          <a:p>
            <a:r>
              <a:rPr lang="en-US" b="1" dirty="0"/>
              <a:t>Syntax: </a:t>
            </a:r>
          </a:p>
          <a:p>
            <a:pPr>
              <a:buNone/>
            </a:pPr>
            <a:r>
              <a:rPr lang="en-US" dirty="0"/>
              <a:t>    &lt;b&gt;bold text&lt;/b&gt; </a:t>
            </a:r>
          </a:p>
          <a:p>
            <a:r>
              <a:rPr lang="en-US" b="1" dirty="0"/>
              <a:t>Example: </a:t>
            </a:r>
          </a:p>
          <a:p>
            <a:pPr>
              <a:buNone/>
            </a:pPr>
            <a:r>
              <a:rPr lang="en-US" dirty="0"/>
              <a:t>     &lt;b&gt;Hello&lt;/b&gt;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a:bodyPr>
          <a:lstStyle/>
          <a:p>
            <a:pPr>
              <a:buNone/>
            </a:pPr>
            <a:r>
              <a:rPr lang="en-US" b="1" dirty="0">
                <a:solidFill>
                  <a:srgbClr val="FF0000"/>
                </a:solidFill>
              </a:rPr>
              <a:t>HTML</a:t>
            </a:r>
            <a:br>
              <a:rPr lang="en-US" b="1" dirty="0"/>
            </a:br>
            <a:r>
              <a:rPr lang="en-US" dirty="0"/>
              <a:t> Introduction</a:t>
            </a:r>
            <a:br>
              <a:rPr lang="en-US" dirty="0"/>
            </a:br>
            <a:r>
              <a:rPr lang="en-US" dirty="0"/>
              <a:t> Basic Tags</a:t>
            </a:r>
            <a:br>
              <a:rPr lang="en-US" dirty="0"/>
            </a:br>
            <a:r>
              <a:rPr lang="en-US" dirty="0"/>
              <a:t>Text Formatting Tags</a:t>
            </a:r>
            <a:br>
              <a:rPr lang="en-US" dirty="0"/>
            </a:br>
            <a:r>
              <a:rPr lang="en-US" dirty="0"/>
              <a:t> Lists</a:t>
            </a:r>
            <a:br>
              <a:rPr lang="en-US" dirty="0"/>
            </a:br>
            <a:r>
              <a:rPr lang="en-US" dirty="0"/>
              <a:t> Images</a:t>
            </a:r>
            <a:br>
              <a:rPr lang="en-US" dirty="0"/>
            </a:br>
            <a:r>
              <a:rPr lang="en-US" dirty="0"/>
              <a:t> Links</a:t>
            </a:r>
            <a:br>
              <a:rPr lang="en-US" dirty="0"/>
            </a:br>
            <a:r>
              <a:rPr lang="en-US" dirty="0"/>
              <a:t>Tables</a:t>
            </a:r>
            <a:br>
              <a:rPr lang="en-US" dirty="0"/>
            </a:br>
            <a:r>
              <a:rPr lang="en-US" dirty="0"/>
              <a:t> Forms</a:t>
            </a:r>
            <a:br>
              <a:rPr lang="en-US" dirty="0"/>
            </a:br>
            <a:r>
              <a:rPr lang="en-US" dirty="0"/>
              <a:t> Special Tags</a:t>
            </a:r>
            <a:br>
              <a:rPr lang="en-US" dirty="0"/>
            </a:br>
            <a:r>
              <a:rPr lang="en-US" dirty="0"/>
              <a:t> Head part</a:t>
            </a:r>
            <a:br>
              <a:rPr lang="en-US" dirty="0"/>
            </a:br>
            <a:r>
              <a:rPr lang="en-US" dirty="0"/>
              <a:t> DOCTYPE</a:t>
            </a:r>
            <a:br>
              <a:rPr lang="en-US" dirty="0"/>
            </a:br>
            <a:r>
              <a:rPr lang="en-US" dirty="0"/>
              <a:t> Designing website using div</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a:bodyPr>
          <a:lstStyle/>
          <a:p>
            <a:r>
              <a:rPr lang="en-US" dirty="0">
                <a:solidFill>
                  <a:srgbClr val="FF0000"/>
                </a:solidFill>
              </a:rPr>
              <a:t>&lt;strong&gt; </a:t>
            </a:r>
          </a:p>
          <a:p>
            <a:endParaRPr lang="en-US" dirty="0"/>
          </a:p>
          <a:p>
            <a:r>
              <a:rPr lang="en-US" dirty="0"/>
              <a:t>&lt;strong&gt; tag is used to display the text in strong. </a:t>
            </a:r>
          </a:p>
          <a:p>
            <a:r>
              <a:rPr lang="en-US" dirty="0"/>
              <a:t> &lt;strong&gt; and &lt;b&gt; tags are visually same. </a:t>
            </a:r>
          </a:p>
          <a:p>
            <a:r>
              <a:rPr lang="en-US" dirty="0"/>
              <a:t> The strong tag content will be pronounced "strongly" (stressfully) by the screen readers for the blind people. </a:t>
            </a:r>
          </a:p>
          <a:p>
            <a:r>
              <a:rPr lang="en-US" dirty="0"/>
              <a:t>It is a paired tag. </a:t>
            </a:r>
          </a:p>
          <a:p>
            <a:endParaRPr lang="en-US" dirty="0"/>
          </a:p>
          <a:p>
            <a:r>
              <a:rPr lang="en-US" b="1" dirty="0"/>
              <a:t>Syntax: </a:t>
            </a:r>
          </a:p>
          <a:p>
            <a:r>
              <a:rPr lang="en-US" dirty="0"/>
              <a:t>&lt;strong&gt;strong text&lt;/strong&gt; </a:t>
            </a:r>
          </a:p>
          <a:p>
            <a:r>
              <a:rPr lang="en-US" b="1" dirty="0"/>
              <a:t>Example: </a:t>
            </a:r>
          </a:p>
          <a:p>
            <a:r>
              <a:rPr lang="en-US" dirty="0"/>
              <a:t>&lt;strong&gt;Hello&lt;/strong&gt; </a:t>
            </a:r>
          </a:p>
          <a:p>
            <a:endParaRPr lang="en-US" dirty="0"/>
          </a:p>
          <a:p>
            <a:endParaRPr lang="en-US" dirty="0"/>
          </a:p>
          <a:p>
            <a:endParaRPr lang="en-US" dirty="0"/>
          </a:p>
          <a:p>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a:bodyPr>
          <a:lstStyle/>
          <a:p>
            <a:r>
              <a:rPr lang="en-US" dirty="0">
                <a:solidFill>
                  <a:srgbClr val="FF0000"/>
                </a:solidFill>
              </a:rPr>
              <a:t>&lt;</a:t>
            </a:r>
            <a:r>
              <a:rPr lang="en-US" dirty="0" err="1">
                <a:solidFill>
                  <a:srgbClr val="FF0000"/>
                </a:solidFill>
              </a:rPr>
              <a:t>i</a:t>
            </a:r>
            <a:r>
              <a:rPr lang="en-US" dirty="0">
                <a:solidFill>
                  <a:srgbClr val="FF0000"/>
                </a:solidFill>
              </a:rPr>
              <a:t>&gt;</a:t>
            </a:r>
            <a:r>
              <a:rPr lang="en-US" dirty="0"/>
              <a:t> - Italic text</a:t>
            </a:r>
          </a:p>
          <a:p>
            <a:r>
              <a:rPr lang="en-US" dirty="0"/>
              <a:t>&lt;</a:t>
            </a:r>
            <a:r>
              <a:rPr lang="en-US" dirty="0" err="1"/>
              <a:t>i</a:t>
            </a:r>
            <a:r>
              <a:rPr lang="en-US" dirty="0"/>
              <a:t>&gt; tag is used to display the text in italic. </a:t>
            </a:r>
          </a:p>
          <a:p>
            <a:r>
              <a:rPr lang="en-US" dirty="0"/>
              <a:t>The text enclosed within the &lt;</a:t>
            </a:r>
            <a:r>
              <a:rPr lang="en-US" dirty="0" err="1"/>
              <a:t>i</a:t>
            </a:r>
            <a:r>
              <a:rPr lang="en-US" dirty="0"/>
              <a:t>&gt; tag will be display as italic. </a:t>
            </a:r>
          </a:p>
          <a:p>
            <a:r>
              <a:rPr lang="en-US" dirty="0"/>
              <a:t>It is a paired tag. </a:t>
            </a:r>
          </a:p>
          <a:p>
            <a:r>
              <a:rPr lang="en-US" b="1" dirty="0"/>
              <a:t>Syntax: </a:t>
            </a:r>
          </a:p>
          <a:p>
            <a:r>
              <a:rPr lang="en-US" dirty="0"/>
              <a:t>&lt;</a:t>
            </a:r>
            <a:r>
              <a:rPr lang="en-US" dirty="0" err="1"/>
              <a:t>i</a:t>
            </a:r>
            <a:r>
              <a:rPr lang="en-US" dirty="0"/>
              <a:t>&gt;italic text&lt;/</a:t>
            </a:r>
            <a:r>
              <a:rPr lang="en-US" dirty="0" err="1"/>
              <a:t>i</a:t>
            </a:r>
            <a:r>
              <a:rPr lang="en-US" dirty="0"/>
              <a:t>&gt; </a:t>
            </a:r>
          </a:p>
          <a:p>
            <a:r>
              <a:rPr lang="en-US" b="1" dirty="0"/>
              <a:t>Example: </a:t>
            </a:r>
          </a:p>
          <a:p>
            <a:r>
              <a:rPr lang="en-US" dirty="0"/>
              <a:t>&lt;</a:t>
            </a:r>
            <a:r>
              <a:rPr lang="en-US" dirty="0" err="1"/>
              <a:t>i</a:t>
            </a:r>
            <a:r>
              <a:rPr lang="en-US" dirty="0"/>
              <a:t>&gt;Hello&lt;/</a:t>
            </a:r>
            <a:r>
              <a:rPr lang="en-US" dirty="0" err="1"/>
              <a:t>i</a:t>
            </a:r>
            <a:r>
              <a:rPr lang="en-US" dirty="0"/>
              <a:t>&gt;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a:bodyPr>
          <a:lstStyle/>
          <a:p>
            <a:r>
              <a:rPr lang="en-US" dirty="0">
                <a:solidFill>
                  <a:srgbClr val="FF0000"/>
                </a:solidFill>
              </a:rPr>
              <a:t>&lt;mark&gt;</a:t>
            </a:r>
            <a:r>
              <a:rPr lang="en-US" dirty="0"/>
              <a:t> - Marked text</a:t>
            </a:r>
          </a:p>
          <a:p>
            <a:r>
              <a:rPr lang="en-US" dirty="0"/>
              <a:t>It is used to highlight the text</a:t>
            </a:r>
          </a:p>
          <a:p>
            <a:r>
              <a:rPr lang="en-US" dirty="0"/>
              <a:t>Example:&lt;mark&gt;hello&lt;/mark&gt;</a:t>
            </a:r>
          </a:p>
          <a:p>
            <a:r>
              <a:rPr lang="en-US" dirty="0"/>
              <a:t>&lt;</a:t>
            </a:r>
            <a:r>
              <a:rPr lang="en-US" dirty="0">
                <a:solidFill>
                  <a:srgbClr val="FF0000"/>
                </a:solidFill>
              </a:rPr>
              <a:t>del</a:t>
            </a:r>
            <a:r>
              <a:rPr lang="en-US" dirty="0"/>
              <a:t>&gt; - Deleted text</a:t>
            </a:r>
          </a:p>
          <a:p>
            <a:r>
              <a:rPr lang="en-US" dirty="0"/>
              <a:t>Used to delete the text simply </a:t>
            </a:r>
            <a:r>
              <a:rPr lang="en-US" dirty="0" err="1"/>
              <a:t>stikeout</a:t>
            </a:r>
            <a:r>
              <a:rPr lang="en-US" dirty="0"/>
              <a:t> the text</a:t>
            </a:r>
          </a:p>
          <a:p>
            <a:r>
              <a:rPr lang="en-US" dirty="0"/>
              <a:t>Example:&lt;del&gt;hello&lt;del&gt;</a:t>
            </a:r>
          </a:p>
          <a:p>
            <a:r>
              <a:rPr lang="en-US" dirty="0"/>
              <a:t>&lt;</a:t>
            </a:r>
            <a:r>
              <a:rPr lang="en-US" dirty="0">
                <a:solidFill>
                  <a:srgbClr val="FF0000"/>
                </a:solidFill>
              </a:rPr>
              <a:t>ins</a:t>
            </a:r>
            <a:r>
              <a:rPr lang="en-US" dirty="0"/>
              <a:t>&gt; - Inserted text</a:t>
            </a:r>
          </a:p>
          <a:p>
            <a:r>
              <a:rPr lang="en-US" dirty="0"/>
              <a:t>Used to insert the text which is underlined automatically</a:t>
            </a:r>
          </a:p>
          <a:p>
            <a:r>
              <a:rPr lang="en-US" dirty="0"/>
              <a:t>Example:&lt;ins&gt;&lt;ins&gt;</a:t>
            </a:r>
          </a:p>
          <a:p>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92500" lnSpcReduction="20000"/>
          </a:bodyPr>
          <a:lstStyle/>
          <a:p>
            <a:endParaRPr lang="en-US" dirty="0"/>
          </a:p>
          <a:p>
            <a:r>
              <a:rPr lang="en-US" dirty="0"/>
              <a:t>&lt;</a:t>
            </a:r>
            <a:r>
              <a:rPr lang="en-US" dirty="0">
                <a:solidFill>
                  <a:srgbClr val="FF0000"/>
                </a:solidFill>
              </a:rPr>
              <a:t>sup</a:t>
            </a:r>
            <a:r>
              <a:rPr lang="en-US" dirty="0"/>
              <a:t>&gt; - Superscript text</a:t>
            </a:r>
          </a:p>
          <a:p>
            <a:r>
              <a:rPr lang="en-US" dirty="0"/>
              <a:t>&lt;sup&gt; tag is used to display the text in superscript (The text appears a bit upper side of normal line). </a:t>
            </a:r>
          </a:p>
          <a:p>
            <a:r>
              <a:rPr lang="en-US" b="1" dirty="0"/>
              <a:t>Syntax: </a:t>
            </a:r>
          </a:p>
          <a:p>
            <a:r>
              <a:rPr lang="en-US" dirty="0"/>
              <a:t>&lt;sup&gt;superscript text&lt;/sup&gt; </a:t>
            </a:r>
          </a:p>
          <a:p>
            <a:r>
              <a:rPr lang="en-US" b="1" dirty="0"/>
              <a:t>Example: </a:t>
            </a:r>
          </a:p>
          <a:p>
            <a:r>
              <a:rPr lang="en-US" dirty="0"/>
              <a:t>&lt;sup&gt;Hello&lt;/sup&gt; </a:t>
            </a:r>
          </a:p>
          <a:p>
            <a:r>
              <a:rPr lang="en-US" dirty="0"/>
              <a:t>&lt;</a:t>
            </a:r>
            <a:r>
              <a:rPr lang="en-US" dirty="0">
                <a:solidFill>
                  <a:srgbClr val="FF0000"/>
                </a:solidFill>
              </a:rPr>
              <a:t>sub</a:t>
            </a:r>
            <a:r>
              <a:rPr lang="en-US" dirty="0"/>
              <a:t>&gt; - Subscript text</a:t>
            </a:r>
          </a:p>
          <a:p>
            <a:r>
              <a:rPr lang="en-US" dirty="0"/>
              <a:t>&lt;sub&gt; tag is used to display the text in subscript (The text appears a bit bottom side of normal line). </a:t>
            </a:r>
          </a:p>
          <a:p>
            <a:r>
              <a:rPr lang="en-US" dirty="0"/>
              <a:t>It is a paired tag. </a:t>
            </a:r>
          </a:p>
          <a:p>
            <a:r>
              <a:rPr lang="en-US" b="1" dirty="0"/>
              <a:t>Syntax: </a:t>
            </a:r>
            <a:r>
              <a:rPr lang="en-US" dirty="0"/>
              <a:t>&lt;sub&gt;subscript text&lt;/sub&gt; </a:t>
            </a:r>
          </a:p>
          <a:p>
            <a:r>
              <a:rPr lang="en-US" b="1" dirty="0"/>
              <a:t>Example: </a:t>
            </a:r>
          </a:p>
          <a:p>
            <a:r>
              <a:rPr lang="en-US" dirty="0"/>
              <a:t>&lt;sub&gt;Hello&lt;/sub&gt;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r>
              <a:rPr lang="en-US" dirty="0"/>
              <a:t>&lt;</a:t>
            </a:r>
            <a:r>
              <a:rPr lang="en-US" dirty="0">
                <a:solidFill>
                  <a:srgbClr val="FF0000"/>
                </a:solidFill>
              </a:rPr>
              <a:t>u</a:t>
            </a:r>
            <a:r>
              <a:rPr lang="en-US" dirty="0"/>
              <a:t>&gt;     -Underline </a:t>
            </a:r>
          </a:p>
          <a:p>
            <a:r>
              <a:rPr lang="en-US" dirty="0"/>
              <a:t>&lt;u&gt; tag is used to display the text in underline. </a:t>
            </a:r>
          </a:p>
          <a:p>
            <a:r>
              <a:rPr lang="en-US" dirty="0"/>
              <a:t> The text enclosed within the &lt;u&gt; tag will be underlined. </a:t>
            </a:r>
          </a:p>
          <a:p>
            <a:r>
              <a:rPr lang="en-US" dirty="0"/>
              <a:t>Use &lt;u&gt; tag display important text. </a:t>
            </a:r>
          </a:p>
          <a:p>
            <a:r>
              <a:rPr lang="en-US" dirty="0"/>
              <a:t>It is a paired tag. </a:t>
            </a:r>
          </a:p>
          <a:p>
            <a:r>
              <a:rPr lang="en-US" b="1" dirty="0"/>
              <a:t>Syntax: </a:t>
            </a:r>
          </a:p>
          <a:p>
            <a:r>
              <a:rPr lang="en-US" dirty="0"/>
              <a:t>&lt;u&gt;underline text&lt;/u&gt; </a:t>
            </a:r>
          </a:p>
          <a:p>
            <a:r>
              <a:rPr lang="en-US" b="1" dirty="0"/>
              <a:t>Example: </a:t>
            </a:r>
          </a:p>
          <a:p>
            <a:r>
              <a:rPr lang="en-US" dirty="0"/>
              <a:t>&lt;u&gt;Hello&lt;/u&gt;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92500" lnSpcReduction="10000"/>
          </a:bodyPr>
          <a:lstStyle/>
          <a:p>
            <a:pPr algn="ctr"/>
            <a:r>
              <a:rPr lang="en-US" sz="3000" dirty="0">
                <a:solidFill>
                  <a:srgbClr val="FF0000"/>
                </a:solidFill>
              </a:rPr>
              <a:t>IMAGES</a:t>
            </a:r>
          </a:p>
          <a:p>
            <a:endParaRPr lang="en-US" dirty="0"/>
          </a:p>
          <a:p>
            <a:r>
              <a:rPr lang="en-US" dirty="0"/>
              <a:t>&lt;</a:t>
            </a:r>
            <a:r>
              <a:rPr lang="en-US" dirty="0" err="1"/>
              <a:t>img</a:t>
            </a:r>
            <a:r>
              <a:rPr lang="en-US" dirty="0"/>
              <a:t>&gt; tag is used to display an image in the web page. </a:t>
            </a:r>
          </a:p>
          <a:p>
            <a:r>
              <a:rPr lang="en-US" dirty="0"/>
              <a:t> It is strongly recommended to place the image file in the same folder, where the html file is present. For example, if the html file is present within "c:\html" folder, we have to place the image file either in the "c:\html" folder itself or in any subfolder of the "c:\html" folder. </a:t>
            </a:r>
          </a:p>
          <a:p>
            <a:r>
              <a:rPr lang="en-US" dirty="0"/>
              <a:t>It is an unpaired tag. </a:t>
            </a:r>
          </a:p>
          <a:p>
            <a:r>
              <a:rPr lang="en-US" b="1" dirty="0"/>
              <a:t>Syntax: </a:t>
            </a:r>
          </a:p>
          <a:p>
            <a:r>
              <a:rPr lang="en-US" dirty="0"/>
              <a:t>&lt;</a:t>
            </a:r>
            <a:r>
              <a:rPr lang="en-US" dirty="0" err="1"/>
              <a:t>img</a:t>
            </a:r>
            <a:r>
              <a:rPr lang="en-US" dirty="0"/>
              <a:t> </a:t>
            </a:r>
            <a:r>
              <a:rPr lang="en-US" dirty="0" err="1"/>
              <a:t>src</a:t>
            </a:r>
            <a:r>
              <a:rPr lang="en-US" dirty="0"/>
              <a:t>="image path here"&gt; </a:t>
            </a:r>
          </a:p>
          <a:p>
            <a:r>
              <a:rPr lang="en-US" b="1" dirty="0"/>
              <a:t>Example: </a:t>
            </a:r>
          </a:p>
          <a:p>
            <a:r>
              <a:rPr lang="en-US" dirty="0"/>
              <a:t>&lt;</a:t>
            </a:r>
            <a:r>
              <a:rPr lang="en-US" dirty="0" err="1"/>
              <a:t>img</a:t>
            </a:r>
            <a:r>
              <a:rPr lang="en-US" dirty="0"/>
              <a:t> </a:t>
            </a:r>
            <a:r>
              <a:rPr lang="en-US" dirty="0" err="1"/>
              <a:t>src</a:t>
            </a:r>
            <a:r>
              <a:rPr lang="en-US" dirty="0"/>
              <a:t>="img1.jpg" width="200px" height="130px" title="this is tooltip"&gt;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fontScale="77500" lnSpcReduction="20000"/>
          </a:bodyPr>
          <a:lstStyle/>
          <a:p>
            <a:r>
              <a:rPr lang="en-US" b="1" dirty="0"/>
              <a:t>Attributes: </a:t>
            </a:r>
            <a:endParaRPr lang="en-US" dirty="0"/>
          </a:p>
          <a:p>
            <a:r>
              <a:rPr lang="en-US" dirty="0"/>
              <a:t>1. </a:t>
            </a:r>
            <a:r>
              <a:rPr lang="en-US" dirty="0" err="1"/>
              <a:t>src</a:t>
            </a:r>
            <a:r>
              <a:rPr lang="en-US" dirty="0"/>
              <a:t>: • It is used to specify path of the image file. If the image file and html file both are in the same folder, no need to specify the full path of the image. </a:t>
            </a:r>
          </a:p>
          <a:p>
            <a:endParaRPr lang="en-US" dirty="0"/>
          </a:p>
          <a:p>
            <a:r>
              <a:rPr lang="en-US" dirty="0"/>
              <a:t>2. width: • It is used to specify width (horizontal size) of the image. It represents the value in the form of pixels. A pixel is a small "dot" (.) on the screen. </a:t>
            </a:r>
          </a:p>
          <a:p>
            <a:endParaRPr lang="en-US" dirty="0"/>
          </a:p>
          <a:p>
            <a:r>
              <a:rPr lang="en-US" dirty="0"/>
              <a:t>3. height • It is used to specify height (vertical size) of the image. </a:t>
            </a:r>
          </a:p>
          <a:p>
            <a:endParaRPr lang="en-US" dirty="0"/>
          </a:p>
          <a:p>
            <a:r>
              <a:rPr lang="en-US" dirty="0"/>
              <a:t>4. title • It is used to specify the tooltip (that appears when the user places mouse pointer on the image). </a:t>
            </a:r>
          </a:p>
          <a:p>
            <a:endParaRPr lang="en-US" dirty="0"/>
          </a:p>
          <a:p>
            <a:r>
              <a:rPr lang="en-US" dirty="0"/>
              <a:t>5. alt • It is used to specify the alternate text (that appears when the image is not loaded in the browser at run time). It is strongly recommended to use "alt" for every &lt;</a:t>
            </a:r>
            <a:r>
              <a:rPr lang="en-US" dirty="0" err="1"/>
              <a:t>img</a:t>
            </a:r>
            <a:r>
              <a:rPr lang="en-US" dirty="0"/>
              <a:t>&gt; </a:t>
            </a:r>
          </a:p>
          <a:p>
            <a:r>
              <a:rPr lang="en-US" dirty="0"/>
              <a:t>tag in real-time, because, if the image is not loaded, at least the "alt" text appears to the user. </a:t>
            </a:r>
          </a:p>
          <a:p>
            <a:endParaRPr lang="en-US" dirty="0"/>
          </a:p>
          <a:p>
            <a:endParaRPr lang="en-US" dirty="0"/>
          </a:p>
          <a:p>
            <a:endParaRPr lang="en-US"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57200" y="1219200"/>
            <a:ext cx="8229600" cy="5029200"/>
          </a:xfrm>
          <a:prstGeom prst="rect">
            <a:avLst/>
          </a:prstGeom>
          <a:noFill/>
          <a:ln w="9525">
            <a:noFill/>
            <a:miter lim="800000"/>
            <a:headEnd/>
            <a:tailEnd/>
          </a:ln>
          <a:effectLst/>
        </p:spPr>
      </p:pic>
      <p:sp>
        <p:nvSpPr>
          <p:cNvPr id="5" name="Rectangle 4"/>
          <p:cNvSpPr/>
          <p:nvPr/>
        </p:nvSpPr>
        <p:spPr>
          <a:xfrm>
            <a:off x="4050094" y="533400"/>
            <a:ext cx="1043812" cy="369332"/>
          </a:xfrm>
          <a:prstGeom prst="rect">
            <a:avLst/>
          </a:prstGeom>
        </p:spPr>
        <p:txBody>
          <a:bodyPr wrap="square">
            <a:spAutoFit/>
          </a:bodyPr>
          <a:lstStyle/>
          <a:p>
            <a:r>
              <a:rPr lang="en-US" dirty="0">
                <a:solidFill>
                  <a:srgbClr val="FF0000"/>
                </a:solidFill>
              </a:rPr>
              <a:t>Example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lnSpcReduction="20000"/>
          </a:bodyPr>
          <a:lstStyle/>
          <a:p>
            <a:pPr>
              <a:buNone/>
            </a:pPr>
            <a:r>
              <a:rPr lang="en-US" dirty="0">
                <a:solidFill>
                  <a:srgbClr val="FF0000"/>
                </a:solidFill>
              </a:rPr>
              <a:t>HTML Comment Tags</a:t>
            </a:r>
          </a:p>
          <a:p>
            <a:r>
              <a:rPr lang="en-US" dirty="0"/>
              <a:t>You can add comments to your HTML source by using the following syntax:</a:t>
            </a:r>
          </a:p>
          <a:p>
            <a:r>
              <a:rPr lang="en-US" dirty="0"/>
              <a:t>&lt;!-- Write your comments here --&gt;</a:t>
            </a:r>
          </a:p>
          <a:p>
            <a:r>
              <a:rPr lang="en-US" dirty="0"/>
              <a:t>Notice that there is an exclamation point (!) in the start tag, but not in the end tag.</a:t>
            </a:r>
          </a:p>
          <a:p>
            <a:r>
              <a:rPr lang="en-US" b="1" dirty="0"/>
              <a:t>Note:</a:t>
            </a:r>
            <a:r>
              <a:rPr lang="en-US" dirty="0"/>
              <a:t> Comments are not displayed by the browser, but they can help document your HTML source code.</a:t>
            </a:r>
          </a:p>
          <a:p>
            <a:r>
              <a:rPr lang="en-US" dirty="0"/>
              <a:t>With comments you can place notifications and reminders in your HTML code:</a:t>
            </a:r>
          </a:p>
          <a:p>
            <a:r>
              <a:rPr lang="en-US" dirty="0">
                <a:solidFill>
                  <a:srgbClr val="FF0000"/>
                </a:solidFill>
              </a:rPr>
              <a:t>Example</a:t>
            </a:r>
          </a:p>
          <a:p>
            <a:r>
              <a:rPr lang="en-US" dirty="0"/>
              <a:t>&lt;!-- This is a comment --&gt;</a:t>
            </a:r>
            <a:br>
              <a:rPr lang="en-US" dirty="0"/>
            </a:br>
            <a:br>
              <a:rPr lang="en-US" dirty="0"/>
            </a:br>
            <a:r>
              <a:rPr lang="en-US" dirty="0"/>
              <a:t>&lt;p&gt;This is a paragraph.&lt;/p&gt;</a:t>
            </a:r>
            <a:br>
              <a:rPr lang="en-US" dirty="0"/>
            </a:br>
            <a:br>
              <a:rPr lang="en-US" dirty="0"/>
            </a:br>
            <a:r>
              <a:rPr lang="en-US" dirty="0"/>
              <a:t>&lt;!-- Remember to add more information here --&gt;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fontScale="92500" lnSpcReduction="20000"/>
          </a:bodyPr>
          <a:lstStyle/>
          <a:p>
            <a:r>
              <a:rPr lang="en-US" b="1" dirty="0">
                <a:solidFill>
                  <a:srgbClr val="FF0000"/>
                </a:solidFill>
              </a:rPr>
              <a:t>Hyperlinks </a:t>
            </a:r>
            <a:endParaRPr lang="en-US" dirty="0"/>
          </a:p>
          <a:p>
            <a:r>
              <a:rPr lang="en-US" dirty="0"/>
              <a:t>&lt;a&gt; tag is used to create a hyperlink. When the user clicks on the hyperlink, the specified web page or web site or file will be opened. </a:t>
            </a:r>
          </a:p>
          <a:p>
            <a:r>
              <a:rPr lang="en-US" dirty="0"/>
              <a:t>The web basically contains links to other pages, so it is very common to use &lt;a&gt; tag in real-time. </a:t>
            </a:r>
          </a:p>
          <a:p>
            <a:r>
              <a:rPr lang="en-US" dirty="0"/>
              <a:t> By default, every browser provides built-in style for each hyperlink, i.e. blue color + hand symbol for mouse cursor + underline. We can customize this style by using CSS. </a:t>
            </a:r>
          </a:p>
          <a:p>
            <a:r>
              <a:rPr lang="en-US" dirty="0"/>
              <a:t>It  is a paired tag. </a:t>
            </a:r>
          </a:p>
          <a:p>
            <a:endParaRPr lang="en-US" dirty="0"/>
          </a:p>
          <a:p>
            <a:r>
              <a:rPr lang="en-US" b="1" dirty="0"/>
              <a:t>Syntax: </a:t>
            </a:r>
          </a:p>
          <a:p>
            <a:r>
              <a:rPr lang="en-US" dirty="0"/>
              <a:t>&lt;a </a:t>
            </a:r>
            <a:r>
              <a:rPr lang="en-US" dirty="0" err="1"/>
              <a:t>href</a:t>
            </a:r>
            <a:r>
              <a:rPr lang="en-US" dirty="0"/>
              <a:t>="target </a:t>
            </a:r>
            <a:r>
              <a:rPr lang="en-US" dirty="0" err="1"/>
              <a:t>url</a:t>
            </a:r>
            <a:r>
              <a:rPr lang="en-US" dirty="0"/>
              <a:t> here"&gt;link text here&lt;/a&gt; </a:t>
            </a:r>
          </a:p>
          <a:p>
            <a:r>
              <a:rPr lang="en-US" b="1" dirty="0"/>
              <a:t>Example: </a:t>
            </a:r>
          </a:p>
          <a:p>
            <a:r>
              <a:rPr lang="pt-BR" dirty="0"/>
              <a:t>&lt;a href="http://www.google.com"&gt;Google&lt;/a&gt; </a:t>
            </a:r>
            <a:endParaRPr lang="en-US"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pPr>
              <a:buNone/>
            </a:pPr>
            <a:r>
              <a:rPr lang="en-US" b="1" dirty="0">
                <a:solidFill>
                  <a:srgbClr val="FF0000"/>
                </a:solidFill>
              </a:rPr>
              <a:t>CSS (Cascading style sheets)</a:t>
            </a:r>
          </a:p>
          <a:p>
            <a:pPr>
              <a:buNone/>
            </a:pPr>
            <a:endParaRPr lang="en-US" dirty="0">
              <a:solidFill>
                <a:srgbClr val="FF0000"/>
              </a:solidFill>
            </a:endParaRPr>
          </a:p>
          <a:p>
            <a:pPr>
              <a:buFont typeface="Wingdings" pitchFamily="2" charset="2"/>
              <a:buChar char="Ø"/>
            </a:pPr>
            <a:r>
              <a:rPr lang="en-US" dirty="0"/>
              <a:t>Style sheet Introduction</a:t>
            </a:r>
          </a:p>
          <a:p>
            <a:pPr>
              <a:buFont typeface="Wingdings" pitchFamily="2" charset="2"/>
              <a:buChar char="Ø"/>
            </a:pPr>
            <a:r>
              <a:rPr lang="en-US" dirty="0"/>
              <a:t>Why we use style sheets</a:t>
            </a:r>
          </a:p>
          <a:p>
            <a:pPr>
              <a:buFont typeface="Wingdings" pitchFamily="2" charset="2"/>
              <a:buChar char="Ø"/>
            </a:pPr>
            <a:r>
              <a:rPr lang="en-US" dirty="0"/>
              <a:t>Types of CSS</a:t>
            </a:r>
          </a:p>
          <a:p>
            <a:pPr>
              <a:buFont typeface="Wingdings" pitchFamily="2" charset="2"/>
              <a:buChar char="Ø"/>
            </a:pPr>
            <a:r>
              <a:rPr lang="en-US" dirty="0"/>
              <a:t> Various selectors</a:t>
            </a:r>
          </a:p>
          <a:p>
            <a:pPr>
              <a:buFont typeface="Wingdings" pitchFamily="2" charset="2"/>
              <a:buChar char="Ø"/>
            </a:pPr>
            <a:r>
              <a:rPr lang="en-US" dirty="0"/>
              <a:t> Properties</a:t>
            </a:r>
          </a:p>
          <a:p>
            <a:pPr>
              <a:buFont typeface="Wingdings" pitchFamily="2" charset="2"/>
              <a:buChar char="Ø"/>
            </a:pPr>
            <a:r>
              <a:rPr lang="en-US" dirty="0"/>
              <a:t> Values of each property</a:t>
            </a:r>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lstStyle/>
          <a:p>
            <a:r>
              <a:rPr lang="en-US" b="1" dirty="0"/>
              <a:t>Attributes: </a:t>
            </a:r>
          </a:p>
          <a:p>
            <a:r>
              <a:rPr lang="en-US" dirty="0"/>
              <a:t>1. </a:t>
            </a:r>
            <a:r>
              <a:rPr lang="en-US" dirty="0" err="1"/>
              <a:t>href</a:t>
            </a:r>
            <a:r>
              <a:rPr lang="en-US" dirty="0"/>
              <a:t>:  It is used to specify the address of web page or web site that is to be opened when the user clicks on the hyperlink. It can contain address of an internet web site, local html file, local other type of file such as </a:t>
            </a:r>
            <a:r>
              <a:rPr lang="en-US" dirty="0" err="1"/>
              <a:t>pdf</a:t>
            </a:r>
            <a:r>
              <a:rPr lang="en-US" dirty="0"/>
              <a:t> or word document, image file etc. </a:t>
            </a:r>
          </a:p>
          <a:p>
            <a:endParaRPr lang="en-US" dirty="0"/>
          </a:p>
          <a:p>
            <a:r>
              <a:rPr lang="en-US" dirty="0"/>
              <a:t>2. target="_blank":  It is used to open the target web page or web site in a separate browser tab.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r>
              <a:rPr lang="en-US" sz="2800" dirty="0">
                <a:solidFill>
                  <a:srgbClr val="FF0000"/>
                </a:solidFill>
              </a:rPr>
              <a:t>Example on internet links</a:t>
            </a:r>
          </a:p>
        </p:txBody>
      </p:sp>
      <p:pic>
        <p:nvPicPr>
          <p:cNvPr id="2050" name="Picture 2"/>
          <p:cNvPicPr>
            <a:picLocks noGrp="1" noChangeAspect="1" noChangeArrowheads="1"/>
          </p:cNvPicPr>
          <p:nvPr>
            <p:ph idx="1"/>
          </p:nvPr>
        </p:nvPicPr>
        <p:blipFill>
          <a:blip r:embed="rId2"/>
          <a:srcRect/>
          <a:stretch>
            <a:fillRect/>
          </a:stretch>
        </p:blipFill>
        <p:spPr bwMode="auto">
          <a:xfrm>
            <a:off x="990600" y="1143000"/>
            <a:ext cx="7467600" cy="48768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ormAutofit/>
          </a:bodyPr>
          <a:lstStyle/>
          <a:p>
            <a:r>
              <a:rPr lang="en-US" sz="3200" dirty="0">
                <a:solidFill>
                  <a:srgbClr val="FF0000"/>
                </a:solidFill>
              </a:rPr>
              <a:t>Example on target</a:t>
            </a:r>
          </a:p>
        </p:txBody>
      </p:sp>
      <p:pic>
        <p:nvPicPr>
          <p:cNvPr id="3074" name="Picture 2"/>
          <p:cNvPicPr>
            <a:picLocks noGrp="1" noChangeAspect="1" noChangeArrowheads="1"/>
          </p:cNvPicPr>
          <p:nvPr>
            <p:ph idx="1"/>
          </p:nvPr>
        </p:nvPicPr>
        <p:blipFill>
          <a:blip r:embed="rId2"/>
          <a:srcRect/>
          <a:stretch>
            <a:fillRect/>
          </a:stretch>
        </p:blipFill>
        <p:spPr bwMode="auto">
          <a:xfrm>
            <a:off x="1328737" y="1066800"/>
            <a:ext cx="6486525" cy="57912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92500" lnSpcReduction="20000"/>
          </a:bodyPr>
          <a:lstStyle/>
          <a:p>
            <a:pPr>
              <a:buNone/>
            </a:pPr>
            <a:r>
              <a:rPr lang="en-US" dirty="0">
                <a:solidFill>
                  <a:srgbClr val="FF0000"/>
                </a:solidFill>
              </a:rPr>
              <a:t>Page navigation</a:t>
            </a:r>
            <a:r>
              <a:rPr lang="en-US" dirty="0"/>
              <a:t>:</a:t>
            </a:r>
          </a:p>
          <a:p>
            <a:pPr>
              <a:buNone/>
            </a:pPr>
            <a:r>
              <a:rPr lang="en-US" dirty="0">
                <a:solidFill>
                  <a:srgbClr val="FF0000"/>
                </a:solidFill>
              </a:rPr>
              <a:t>Us.html</a:t>
            </a:r>
          </a:p>
          <a:p>
            <a:pPr>
              <a:buNone/>
            </a:pPr>
            <a:r>
              <a:rPr lang="en-US" dirty="0"/>
              <a:t>&lt;!</a:t>
            </a:r>
            <a:r>
              <a:rPr lang="en-US" dirty="0" err="1"/>
              <a:t>doctype</a:t>
            </a:r>
            <a:r>
              <a:rPr lang="en-US" dirty="0"/>
              <a:t> html&gt;</a:t>
            </a:r>
          </a:p>
          <a:p>
            <a:pPr>
              <a:buNone/>
            </a:pPr>
            <a:r>
              <a:rPr lang="en-US" dirty="0"/>
              <a:t>&lt;html&gt;</a:t>
            </a:r>
          </a:p>
          <a:p>
            <a:pPr>
              <a:buNone/>
            </a:pPr>
            <a:r>
              <a:rPr lang="en-US" dirty="0"/>
              <a:t>&lt;head&gt;</a:t>
            </a:r>
          </a:p>
          <a:p>
            <a:pPr>
              <a:buNone/>
            </a:pPr>
            <a:r>
              <a:rPr lang="en-US" dirty="0"/>
              <a:t>&lt;title&gt;this is hypertext example</a:t>
            </a:r>
          </a:p>
          <a:p>
            <a:pPr>
              <a:buNone/>
            </a:pPr>
            <a:r>
              <a:rPr lang="en-US" dirty="0"/>
              <a:t>&lt;/title&gt;</a:t>
            </a:r>
          </a:p>
          <a:p>
            <a:pPr>
              <a:buNone/>
            </a:pPr>
            <a:r>
              <a:rPr lang="en-US" dirty="0"/>
              <a:t>&lt;/head&gt;</a:t>
            </a:r>
          </a:p>
          <a:p>
            <a:pPr>
              <a:buNone/>
            </a:pPr>
            <a:r>
              <a:rPr lang="en-US" dirty="0"/>
              <a:t>&lt;body&gt;</a:t>
            </a:r>
          </a:p>
          <a:p>
            <a:pPr>
              <a:buNone/>
            </a:pPr>
            <a:r>
              <a:rPr lang="en-US" dirty="0"/>
              <a:t>&lt;h1&gt;US&lt;/h1&gt;</a:t>
            </a:r>
          </a:p>
          <a:p>
            <a:pPr>
              <a:buNone/>
            </a:pPr>
            <a:r>
              <a:rPr lang="en-US" dirty="0"/>
              <a:t>&lt;a </a:t>
            </a:r>
            <a:r>
              <a:rPr lang="en-US" dirty="0" err="1"/>
              <a:t>href</a:t>
            </a:r>
            <a:r>
              <a:rPr lang="en-US" dirty="0"/>
              <a:t>="us.html"&gt;US&lt;/a&gt;</a:t>
            </a:r>
          </a:p>
          <a:p>
            <a:pPr>
              <a:buNone/>
            </a:pPr>
            <a:r>
              <a:rPr lang="en-US" dirty="0"/>
              <a:t>&lt;a </a:t>
            </a:r>
            <a:r>
              <a:rPr lang="en-US" dirty="0" err="1"/>
              <a:t>href</a:t>
            </a:r>
            <a:r>
              <a:rPr lang="en-US" dirty="0"/>
              <a:t>="uk.html"&gt;UK&lt;/a&gt;</a:t>
            </a:r>
          </a:p>
          <a:p>
            <a:pPr>
              <a:buNone/>
            </a:pPr>
            <a:r>
              <a:rPr lang="en-US" dirty="0"/>
              <a:t>&lt;a </a:t>
            </a:r>
            <a:r>
              <a:rPr lang="en-US" dirty="0" err="1"/>
              <a:t>href</a:t>
            </a:r>
            <a:r>
              <a:rPr lang="en-US" dirty="0"/>
              <a:t>="canada.html"&gt;CANADA&lt;/a&gt;</a:t>
            </a:r>
          </a:p>
          <a:p>
            <a:pPr>
              <a:buNone/>
            </a:pPr>
            <a:r>
              <a:rPr lang="en-US" dirty="0"/>
              <a:t>&lt;p&gt;This is US&lt;/p&gt;</a:t>
            </a:r>
          </a:p>
          <a:p>
            <a:pPr>
              <a:buNone/>
            </a:pPr>
            <a:r>
              <a:rPr lang="en-US" dirty="0"/>
              <a:t>&lt;/body&gt;</a:t>
            </a:r>
          </a:p>
          <a:p>
            <a:pPr>
              <a:buNone/>
            </a:pPr>
            <a:r>
              <a:rPr lang="en-US" dirty="0"/>
              <a:t>&lt;/html&gt;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92500" lnSpcReduction="20000"/>
          </a:bodyPr>
          <a:lstStyle/>
          <a:p>
            <a:pPr>
              <a:buNone/>
            </a:pPr>
            <a:r>
              <a:rPr lang="en-US" dirty="0">
                <a:solidFill>
                  <a:srgbClr val="FF0000"/>
                </a:solidFill>
              </a:rPr>
              <a:t>Uk.html</a:t>
            </a:r>
          </a:p>
          <a:p>
            <a:pPr>
              <a:buNone/>
            </a:pPr>
            <a:r>
              <a:rPr lang="en-US" dirty="0"/>
              <a:t>&lt;!</a:t>
            </a:r>
            <a:r>
              <a:rPr lang="en-US" dirty="0" err="1"/>
              <a:t>doctype</a:t>
            </a:r>
            <a:r>
              <a:rPr lang="en-US" dirty="0"/>
              <a:t> html&gt;</a:t>
            </a:r>
          </a:p>
          <a:p>
            <a:pPr>
              <a:buNone/>
            </a:pPr>
            <a:r>
              <a:rPr lang="en-US" dirty="0"/>
              <a:t>&lt;html&gt;</a:t>
            </a:r>
          </a:p>
          <a:p>
            <a:pPr>
              <a:buNone/>
            </a:pPr>
            <a:r>
              <a:rPr lang="en-US" dirty="0"/>
              <a:t>&lt;head&gt;</a:t>
            </a:r>
          </a:p>
          <a:p>
            <a:pPr>
              <a:buNone/>
            </a:pPr>
            <a:r>
              <a:rPr lang="en-US" dirty="0"/>
              <a:t>&lt;title&gt;this is hypertext example</a:t>
            </a:r>
          </a:p>
          <a:p>
            <a:pPr>
              <a:buNone/>
            </a:pPr>
            <a:r>
              <a:rPr lang="en-US" dirty="0"/>
              <a:t>&lt;/title&gt;</a:t>
            </a:r>
          </a:p>
          <a:p>
            <a:pPr>
              <a:buNone/>
            </a:pPr>
            <a:r>
              <a:rPr lang="en-US" dirty="0"/>
              <a:t>&lt;/head&gt;</a:t>
            </a:r>
          </a:p>
          <a:p>
            <a:pPr>
              <a:buNone/>
            </a:pPr>
            <a:r>
              <a:rPr lang="en-US" dirty="0"/>
              <a:t>&lt;body&gt;</a:t>
            </a:r>
          </a:p>
          <a:p>
            <a:pPr>
              <a:buNone/>
            </a:pPr>
            <a:r>
              <a:rPr lang="en-US" dirty="0"/>
              <a:t>&lt;h1&gt;</a:t>
            </a:r>
            <a:r>
              <a:rPr lang="en-US" dirty="0" err="1"/>
              <a:t>uk</a:t>
            </a:r>
            <a:r>
              <a:rPr lang="en-US" dirty="0"/>
              <a:t>&lt;/h1&gt;</a:t>
            </a:r>
          </a:p>
          <a:p>
            <a:pPr>
              <a:buNone/>
            </a:pPr>
            <a:r>
              <a:rPr lang="en-US" dirty="0"/>
              <a:t>&lt;a </a:t>
            </a:r>
            <a:r>
              <a:rPr lang="en-US" dirty="0" err="1"/>
              <a:t>href</a:t>
            </a:r>
            <a:r>
              <a:rPr lang="en-US" dirty="0"/>
              <a:t>="us.html"&gt;us&lt;/a&gt;</a:t>
            </a:r>
          </a:p>
          <a:p>
            <a:pPr>
              <a:buNone/>
            </a:pPr>
            <a:r>
              <a:rPr lang="en-US" dirty="0"/>
              <a:t>&lt;a </a:t>
            </a:r>
            <a:r>
              <a:rPr lang="en-US" dirty="0" err="1"/>
              <a:t>href</a:t>
            </a:r>
            <a:r>
              <a:rPr lang="en-US" dirty="0"/>
              <a:t>="uk.html"&gt;</a:t>
            </a:r>
            <a:r>
              <a:rPr lang="en-US" dirty="0" err="1"/>
              <a:t>uk</a:t>
            </a:r>
            <a:r>
              <a:rPr lang="en-US" dirty="0"/>
              <a:t>&lt;/a&gt;</a:t>
            </a:r>
          </a:p>
          <a:p>
            <a:pPr>
              <a:buNone/>
            </a:pPr>
            <a:r>
              <a:rPr lang="en-US" dirty="0"/>
              <a:t>&lt;a </a:t>
            </a:r>
            <a:r>
              <a:rPr lang="en-US" dirty="0" err="1"/>
              <a:t>href</a:t>
            </a:r>
            <a:r>
              <a:rPr lang="en-US" dirty="0"/>
              <a:t>="canada.html"&gt;</a:t>
            </a:r>
            <a:r>
              <a:rPr lang="en-US" dirty="0" err="1"/>
              <a:t>canada</a:t>
            </a:r>
            <a:r>
              <a:rPr lang="en-US" dirty="0"/>
              <a:t>&lt;/a&gt;</a:t>
            </a:r>
          </a:p>
          <a:p>
            <a:pPr>
              <a:buNone/>
            </a:pPr>
            <a:r>
              <a:rPr lang="en-US" dirty="0"/>
              <a:t>&lt;p&gt;this is </a:t>
            </a:r>
            <a:r>
              <a:rPr lang="en-US" dirty="0" err="1"/>
              <a:t>uk</a:t>
            </a:r>
            <a:r>
              <a:rPr lang="en-US" dirty="0"/>
              <a:t>&lt;/p&gt;</a:t>
            </a:r>
          </a:p>
          <a:p>
            <a:pPr>
              <a:buNone/>
            </a:pPr>
            <a:r>
              <a:rPr lang="en-US" dirty="0"/>
              <a:t>&lt;/body&gt;</a:t>
            </a:r>
          </a:p>
          <a:p>
            <a:pPr>
              <a:buNone/>
            </a:pPr>
            <a:r>
              <a:rPr lang="en-US" dirty="0"/>
              <a:t>&lt;/html&gt;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fontScale="92500" lnSpcReduction="20000"/>
          </a:bodyPr>
          <a:lstStyle/>
          <a:p>
            <a:pPr>
              <a:buNone/>
            </a:pPr>
            <a:r>
              <a:rPr lang="en-US" dirty="0">
                <a:solidFill>
                  <a:srgbClr val="FF0000"/>
                </a:solidFill>
              </a:rPr>
              <a:t>Canada.html</a:t>
            </a:r>
          </a:p>
          <a:p>
            <a:pPr>
              <a:buNone/>
            </a:pPr>
            <a:r>
              <a:rPr lang="en-US" dirty="0"/>
              <a:t>&lt;!</a:t>
            </a:r>
            <a:r>
              <a:rPr lang="en-US" dirty="0" err="1"/>
              <a:t>doctype</a:t>
            </a:r>
            <a:r>
              <a:rPr lang="en-US" dirty="0"/>
              <a:t> html&gt;</a:t>
            </a:r>
          </a:p>
          <a:p>
            <a:pPr>
              <a:buNone/>
            </a:pPr>
            <a:r>
              <a:rPr lang="en-US" dirty="0"/>
              <a:t>&lt;html&gt;</a:t>
            </a:r>
          </a:p>
          <a:p>
            <a:pPr>
              <a:buNone/>
            </a:pPr>
            <a:r>
              <a:rPr lang="en-US" dirty="0"/>
              <a:t>&lt;head&gt;</a:t>
            </a:r>
          </a:p>
          <a:p>
            <a:pPr>
              <a:buNone/>
            </a:pPr>
            <a:r>
              <a:rPr lang="en-US" dirty="0"/>
              <a:t>&lt;title&gt;this is hypertext example</a:t>
            </a:r>
          </a:p>
          <a:p>
            <a:pPr>
              <a:buNone/>
            </a:pPr>
            <a:r>
              <a:rPr lang="en-US" dirty="0"/>
              <a:t>&lt;/title&gt;</a:t>
            </a:r>
          </a:p>
          <a:p>
            <a:pPr>
              <a:buNone/>
            </a:pPr>
            <a:r>
              <a:rPr lang="en-US" dirty="0"/>
              <a:t>&lt;/head&gt;</a:t>
            </a:r>
          </a:p>
          <a:p>
            <a:pPr>
              <a:buNone/>
            </a:pPr>
            <a:r>
              <a:rPr lang="en-US" dirty="0"/>
              <a:t>&lt;body&gt;</a:t>
            </a:r>
          </a:p>
          <a:p>
            <a:pPr>
              <a:buNone/>
            </a:pPr>
            <a:r>
              <a:rPr lang="en-US" dirty="0"/>
              <a:t>&lt;h1&gt;</a:t>
            </a:r>
            <a:r>
              <a:rPr lang="en-US" dirty="0" err="1"/>
              <a:t>canada</a:t>
            </a:r>
            <a:r>
              <a:rPr lang="en-US" dirty="0"/>
              <a:t>&lt;/h1&gt;</a:t>
            </a:r>
          </a:p>
          <a:p>
            <a:pPr>
              <a:buNone/>
            </a:pPr>
            <a:r>
              <a:rPr lang="en-US" dirty="0"/>
              <a:t>&lt;a </a:t>
            </a:r>
            <a:r>
              <a:rPr lang="en-US" dirty="0" err="1"/>
              <a:t>href</a:t>
            </a:r>
            <a:r>
              <a:rPr lang="en-US" dirty="0"/>
              <a:t>="us.html"&gt;us&lt;/a&gt;</a:t>
            </a:r>
          </a:p>
          <a:p>
            <a:pPr>
              <a:buNone/>
            </a:pPr>
            <a:r>
              <a:rPr lang="en-US" dirty="0"/>
              <a:t>&lt;a </a:t>
            </a:r>
            <a:r>
              <a:rPr lang="en-US" dirty="0" err="1"/>
              <a:t>href</a:t>
            </a:r>
            <a:r>
              <a:rPr lang="en-US" dirty="0"/>
              <a:t>="uk.html"&gt;</a:t>
            </a:r>
            <a:r>
              <a:rPr lang="en-US" dirty="0" err="1"/>
              <a:t>uk</a:t>
            </a:r>
            <a:r>
              <a:rPr lang="en-US" dirty="0"/>
              <a:t>&lt;/a&gt;</a:t>
            </a:r>
          </a:p>
          <a:p>
            <a:pPr>
              <a:buNone/>
            </a:pPr>
            <a:r>
              <a:rPr lang="en-US" dirty="0"/>
              <a:t>&lt;a </a:t>
            </a:r>
            <a:r>
              <a:rPr lang="en-US" dirty="0" err="1"/>
              <a:t>href</a:t>
            </a:r>
            <a:r>
              <a:rPr lang="en-US" dirty="0"/>
              <a:t>="canada.html"&gt;</a:t>
            </a:r>
            <a:r>
              <a:rPr lang="en-US" dirty="0" err="1"/>
              <a:t>canada</a:t>
            </a:r>
            <a:r>
              <a:rPr lang="en-US" dirty="0"/>
              <a:t>&lt;/a&gt;</a:t>
            </a:r>
          </a:p>
          <a:p>
            <a:pPr>
              <a:buNone/>
            </a:pPr>
            <a:r>
              <a:rPr lang="en-US" dirty="0"/>
              <a:t>&lt;p&gt;this is </a:t>
            </a:r>
            <a:r>
              <a:rPr lang="en-US" dirty="0" err="1"/>
              <a:t>canada</a:t>
            </a:r>
            <a:r>
              <a:rPr lang="en-US" dirty="0"/>
              <a:t> &lt;/p&gt;</a:t>
            </a:r>
          </a:p>
          <a:p>
            <a:pPr>
              <a:buNone/>
            </a:pPr>
            <a:r>
              <a:rPr lang="en-US" dirty="0"/>
              <a:t>&lt;/body&gt;</a:t>
            </a:r>
          </a:p>
          <a:p>
            <a:pPr>
              <a:buNone/>
            </a:pPr>
            <a:r>
              <a:rPr lang="en-US" dirty="0"/>
              <a:t>&lt;/html&gt;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dirty="0">
                <a:solidFill>
                  <a:srgbClr val="FF0000"/>
                </a:solidFill>
              </a:rPr>
              <a:t>LIST TAG</a:t>
            </a:r>
          </a:p>
        </p:txBody>
      </p:sp>
      <p:sp>
        <p:nvSpPr>
          <p:cNvPr id="3" name="Content Placeholder 2"/>
          <p:cNvSpPr>
            <a:spLocks noGrp="1"/>
          </p:cNvSpPr>
          <p:nvPr>
            <p:ph idx="1"/>
          </p:nvPr>
        </p:nvSpPr>
        <p:spPr>
          <a:xfrm>
            <a:off x="457200" y="1219200"/>
            <a:ext cx="8229600" cy="5105400"/>
          </a:xfrm>
        </p:spPr>
        <p:txBody>
          <a:bodyPr>
            <a:normAutofit/>
          </a:bodyPr>
          <a:lstStyle/>
          <a:p>
            <a:pPr>
              <a:buNone/>
            </a:pPr>
            <a:r>
              <a:rPr lang="en-US" b="1" dirty="0"/>
              <a:t>Unordered List </a:t>
            </a:r>
            <a:endParaRPr lang="en-US" dirty="0"/>
          </a:p>
          <a:p>
            <a:pPr>
              <a:buNone/>
            </a:pPr>
            <a:r>
              <a:rPr lang="en-US" dirty="0"/>
              <a:t>• &lt;</a:t>
            </a:r>
            <a:r>
              <a:rPr lang="en-US" dirty="0" err="1"/>
              <a:t>ul</a:t>
            </a:r>
            <a:r>
              <a:rPr lang="en-US" dirty="0"/>
              <a:t>&gt; tag is used to display the list of items with bullets. </a:t>
            </a:r>
          </a:p>
          <a:p>
            <a:pPr>
              <a:buNone/>
            </a:pPr>
            <a:r>
              <a:rPr lang="en-US" dirty="0"/>
              <a:t>• UL stands for “Un-Ordered List”. </a:t>
            </a:r>
          </a:p>
          <a:p>
            <a:pPr>
              <a:buNone/>
            </a:pPr>
            <a:r>
              <a:rPr lang="en-US" dirty="0"/>
              <a:t>• Inside &lt;</a:t>
            </a:r>
            <a:r>
              <a:rPr lang="en-US" dirty="0" err="1"/>
              <a:t>ul</a:t>
            </a:r>
            <a:r>
              <a:rPr lang="en-US" dirty="0"/>
              <a:t>&gt; tag, you should place one or more &lt;</a:t>
            </a:r>
            <a:r>
              <a:rPr lang="en-US" dirty="0" err="1"/>
              <a:t>li</a:t>
            </a:r>
            <a:r>
              <a:rPr lang="en-US" dirty="0"/>
              <a:t>&gt; tags. &lt;</a:t>
            </a:r>
            <a:r>
              <a:rPr lang="en-US" dirty="0" err="1"/>
              <a:t>li</a:t>
            </a:r>
            <a:r>
              <a:rPr lang="en-US" dirty="0"/>
              <a:t>&gt; tag stands for "List Item", which represents a single item in the list. </a:t>
            </a:r>
          </a:p>
          <a:p>
            <a:pPr>
              <a:buNone/>
            </a:pPr>
            <a:r>
              <a:rPr lang="en-US" dirty="0"/>
              <a:t>• Use &lt;</a:t>
            </a:r>
            <a:r>
              <a:rPr lang="en-US" dirty="0" err="1"/>
              <a:t>ul</a:t>
            </a:r>
            <a:r>
              <a:rPr lang="en-US" dirty="0"/>
              <a:t>&gt; tag if you want to display any names such as person names, country names, city names etc. </a:t>
            </a:r>
          </a:p>
          <a:p>
            <a:pPr>
              <a:buNone/>
            </a:pPr>
            <a:r>
              <a:rPr lang="en-US" dirty="0"/>
              <a:t>• It is a paired tag. </a:t>
            </a:r>
          </a:p>
          <a:p>
            <a:pPr>
              <a:buNone/>
            </a:pPr>
            <a:endParaRPr lang="en-US" dirty="0"/>
          </a:p>
        </p:txBody>
      </p:sp>
      <p:pic>
        <p:nvPicPr>
          <p:cNvPr id="4098" name="Picture 2"/>
          <p:cNvPicPr>
            <a:picLocks noChangeAspect="1" noChangeArrowheads="1"/>
          </p:cNvPicPr>
          <p:nvPr/>
        </p:nvPicPr>
        <p:blipFill>
          <a:blip r:embed="rId2"/>
          <a:srcRect/>
          <a:stretch>
            <a:fillRect/>
          </a:stretch>
        </p:blipFill>
        <p:spPr bwMode="auto">
          <a:xfrm>
            <a:off x="4562475" y="3424238"/>
            <a:ext cx="19050" cy="9525"/>
          </a:xfrm>
          <a:prstGeom prst="rect">
            <a:avLst/>
          </a:prstGeom>
          <a:noFill/>
          <a:ln w="9525">
            <a:noFill/>
            <a:miter lim="800000"/>
            <a:headEnd/>
            <a:tailEnd/>
          </a:ln>
          <a:effectLst/>
        </p:spPr>
      </p:pic>
      <p:pic>
        <p:nvPicPr>
          <p:cNvPr id="4099" name="Picture 3"/>
          <p:cNvPicPr>
            <a:picLocks noChangeAspect="1" noChangeArrowheads="1"/>
          </p:cNvPicPr>
          <p:nvPr/>
        </p:nvPicPr>
        <p:blipFill>
          <a:blip r:embed="rId2"/>
          <a:srcRect/>
          <a:stretch>
            <a:fillRect/>
          </a:stretch>
        </p:blipFill>
        <p:spPr bwMode="auto">
          <a:xfrm>
            <a:off x="4562475" y="3424238"/>
            <a:ext cx="19050" cy="952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fontScale="92500" lnSpcReduction="20000"/>
          </a:bodyPr>
          <a:lstStyle/>
          <a:p>
            <a:pPr>
              <a:buNone/>
            </a:pPr>
            <a:r>
              <a:rPr lang="en-US" b="1" dirty="0"/>
              <a:t>us.html </a:t>
            </a:r>
          </a:p>
          <a:p>
            <a:pPr>
              <a:buNone/>
            </a:pPr>
            <a:r>
              <a:rPr lang="en-US" b="1" dirty="0"/>
              <a:t>Unordered List </a:t>
            </a:r>
          </a:p>
          <a:p>
            <a:pPr>
              <a:buNone/>
            </a:pPr>
            <a:r>
              <a:rPr lang="en-US" b="1" dirty="0"/>
              <a:t>Syntax: </a:t>
            </a:r>
          </a:p>
          <a:p>
            <a:pPr>
              <a:buNone/>
            </a:pPr>
            <a:r>
              <a:rPr lang="en-US" dirty="0"/>
              <a:t>&lt;</a:t>
            </a:r>
            <a:r>
              <a:rPr lang="en-US" dirty="0" err="1"/>
              <a:t>ul</a:t>
            </a:r>
            <a:r>
              <a:rPr lang="en-US" dirty="0"/>
              <a:t>&gt; </a:t>
            </a:r>
          </a:p>
          <a:p>
            <a:pPr>
              <a:buNone/>
            </a:pPr>
            <a:r>
              <a:rPr lang="en-US" dirty="0"/>
              <a:t>&lt;</a:t>
            </a:r>
            <a:r>
              <a:rPr lang="en-US" dirty="0" err="1"/>
              <a:t>li</a:t>
            </a:r>
            <a:r>
              <a:rPr lang="en-US" dirty="0"/>
              <a:t>&gt;text here&lt;/</a:t>
            </a:r>
            <a:r>
              <a:rPr lang="en-US" dirty="0" err="1"/>
              <a:t>li</a:t>
            </a:r>
            <a:r>
              <a:rPr lang="en-US" dirty="0"/>
              <a:t>&gt; </a:t>
            </a:r>
          </a:p>
          <a:p>
            <a:pPr>
              <a:buNone/>
            </a:pPr>
            <a:r>
              <a:rPr lang="en-US" dirty="0"/>
              <a:t>&lt;</a:t>
            </a:r>
            <a:r>
              <a:rPr lang="en-US" dirty="0" err="1"/>
              <a:t>li</a:t>
            </a:r>
            <a:r>
              <a:rPr lang="en-US" dirty="0"/>
              <a:t>&gt;text here&lt;/</a:t>
            </a:r>
            <a:r>
              <a:rPr lang="en-US" dirty="0" err="1"/>
              <a:t>li</a:t>
            </a:r>
            <a:r>
              <a:rPr lang="en-US" dirty="0"/>
              <a:t>&gt; </a:t>
            </a:r>
          </a:p>
          <a:p>
            <a:pPr>
              <a:buNone/>
            </a:pPr>
            <a:r>
              <a:rPr lang="en-US" dirty="0"/>
              <a:t>… </a:t>
            </a:r>
          </a:p>
          <a:p>
            <a:pPr>
              <a:buNone/>
            </a:pPr>
            <a:r>
              <a:rPr lang="en-US" dirty="0"/>
              <a:t>&lt;/</a:t>
            </a:r>
            <a:r>
              <a:rPr lang="en-US" dirty="0" err="1"/>
              <a:t>ul</a:t>
            </a:r>
            <a:r>
              <a:rPr lang="en-US" dirty="0"/>
              <a:t>&gt; </a:t>
            </a:r>
          </a:p>
          <a:p>
            <a:pPr>
              <a:buNone/>
            </a:pPr>
            <a:r>
              <a:rPr lang="en-US" b="1" dirty="0"/>
              <a:t>Example: </a:t>
            </a:r>
          </a:p>
          <a:p>
            <a:pPr>
              <a:buNone/>
            </a:pPr>
            <a:r>
              <a:rPr lang="en-US" dirty="0"/>
              <a:t>&lt;</a:t>
            </a:r>
            <a:r>
              <a:rPr lang="en-US" dirty="0" err="1"/>
              <a:t>ul</a:t>
            </a:r>
            <a:r>
              <a:rPr lang="en-US" dirty="0"/>
              <a:t>&gt; </a:t>
            </a:r>
          </a:p>
          <a:p>
            <a:pPr>
              <a:buNone/>
            </a:pPr>
            <a:r>
              <a:rPr lang="en-US" dirty="0"/>
              <a:t>&lt;</a:t>
            </a:r>
            <a:r>
              <a:rPr lang="en-US" dirty="0" err="1"/>
              <a:t>li</a:t>
            </a:r>
            <a:r>
              <a:rPr lang="en-US" dirty="0"/>
              <a:t>&gt;India&lt;/</a:t>
            </a:r>
            <a:r>
              <a:rPr lang="en-US" dirty="0" err="1"/>
              <a:t>li</a:t>
            </a:r>
            <a:r>
              <a:rPr lang="en-US" dirty="0"/>
              <a:t>&gt; </a:t>
            </a:r>
          </a:p>
          <a:p>
            <a:pPr>
              <a:buNone/>
            </a:pPr>
            <a:r>
              <a:rPr lang="en-US" dirty="0"/>
              <a:t>&lt;</a:t>
            </a:r>
            <a:r>
              <a:rPr lang="en-US" dirty="0" err="1"/>
              <a:t>li</a:t>
            </a:r>
            <a:r>
              <a:rPr lang="en-US" dirty="0"/>
              <a:t>&gt;UK&lt;/</a:t>
            </a:r>
            <a:r>
              <a:rPr lang="en-US" dirty="0" err="1"/>
              <a:t>li</a:t>
            </a:r>
            <a:r>
              <a:rPr lang="en-US" dirty="0"/>
              <a:t>&gt; </a:t>
            </a:r>
          </a:p>
          <a:p>
            <a:pPr>
              <a:buNone/>
            </a:pPr>
            <a:r>
              <a:rPr lang="en-US" dirty="0"/>
              <a:t>&lt;</a:t>
            </a:r>
            <a:r>
              <a:rPr lang="en-US" dirty="0" err="1"/>
              <a:t>li</a:t>
            </a:r>
            <a:r>
              <a:rPr lang="en-US" dirty="0"/>
              <a:t>&gt;US&lt;/</a:t>
            </a:r>
            <a:r>
              <a:rPr lang="en-US" dirty="0" err="1"/>
              <a:t>li</a:t>
            </a:r>
            <a:r>
              <a:rPr lang="en-US" dirty="0"/>
              <a:t>&gt; </a:t>
            </a:r>
          </a:p>
          <a:p>
            <a:pPr>
              <a:buNone/>
            </a:pPr>
            <a:r>
              <a:rPr lang="en-US" dirty="0"/>
              <a:t>&lt;/</a:t>
            </a:r>
            <a:r>
              <a:rPr lang="en-US" dirty="0" err="1"/>
              <a:t>ul</a:t>
            </a:r>
            <a:r>
              <a:rPr lang="en-US" dirty="0"/>
              <a:t>&gt; </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a:bodyPr>
          <a:lstStyle/>
          <a:p>
            <a:r>
              <a:rPr lang="en-US" sz="2000" dirty="0">
                <a:solidFill>
                  <a:srgbClr val="FF0000"/>
                </a:solidFill>
              </a:rPr>
              <a:t>EXAMPLE ON UI</a:t>
            </a:r>
          </a:p>
        </p:txBody>
      </p:sp>
      <p:pic>
        <p:nvPicPr>
          <p:cNvPr id="5122" name="Picture 2"/>
          <p:cNvPicPr>
            <a:picLocks noGrp="1" noChangeAspect="1" noChangeArrowheads="1"/>
          </p:cNvPicPr>
          <p:nvPr>
            <p:ph idx="1"/>
          </p:nvPr>
        </p:nvPicPr>
        <p:blipFill>
          <a:blip r:embed="rId2"/>
          <a:srcRect/>
          <a:stretch>
            <a:fillRect/>
          </a:stretch>
        </p:blipFill>
        <p:spPr bwMode="auto">
          <a:xfrm>
            <a:off x="1524000" y="1447800"/>
            <a:ext cx="5410200" cy="4406106"/>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rmAutofit/>
          </a:bodyPr>
          <a:lstStyle/>
          <a:p>
            <a:r>
              <a:rPr lang="en-US" sz="2400" dirty="0">
                <a:solidFill>
                  <a:srgbClr val="FF0000"/>
                </a:solidFill>
              </a:rPr>
              <a:t>Ordered list:</a:t>
            </a:r>
          </a:p>
        </p:txBody>
      </p:sp>
      <p:sp>
        <p:nvSpPr>
          <p:cNvPr id="3" name="Content Placeholder 2"/>
          <p:cNvSpPr>
            <a:spLocks noGrp="1"/>
          </p:cNvSpPr>
          <p:nvPr>
            <p:ph idx="1"/>
          </p:nvPr>
        </p:nvSpPr>
        <p:spPr>
          <a:xfrm>
            <a:off x="457200" y="1219200"/>
            <a:ext cx="8229600" cy="5105400"/>
          </a:xfrm>
        </p:spPr>
        <p:txBody>
          <a:bodyPr>
            <a:normAutofit/>
          </a:bodyPr>
          <a:lstStyle/>
          <a:p>
            <a:pPr>
              <a:buNone/>
            </a:pPr>
            <a:r>
              <a:rPr lang="en-US" dirty="0"/>
              <a:t>OL stands for “Ordered List”. </a:t>
            </a:r>
          </a:p>
          <a:p>
            <a:pPr>
              <a:buNone/>
            </a:pPr>
            <a:r>
              <a:rPr lang="en-US" dirty="0"/>
              <a:t>• It is used to display the list of items with numbers. </a:t>
            </a:r>
          </a:p>
          <a:p>
            <a:pPr>
              <a:buNone/>
            </a:pPr>
            <a:r>
              <a:rPr lang="en-US" dirty="0"/>
              <a:t>• Inside &lt;</a:t>
            </a:r>
            <a:r>
              <a:rPr lang="en-US" dirty="0" err="1"/>
              <a:t>ol</a:t>
            </a:r>
            <a:r>
              <a:rPr lang="en-US" dirty="0"/>
              <a:t>&gt; tag, you should place one or more &lt;</a:t>
            </a:r>
            <a:r>
              <a:rPr lang="en-US" dirty="0" err="1"/>
              <a:t>li</a:t>
            </a:r>
            <a:r>
              <a:rPr lang="en-US" dirty="0"/>
              <a:t>&gt; tags. The &lt;</a:t>
            </a:r>
            <a:r>
              <a:rPr lang="en-US" dirty="0" err="1"/>
              <a:t>li</a:t>
            </a:r>
            <a:r>
              <a:rPr lang="en-US" dirty="0"/>
              <a:t>&gt; tag represents a single item in the list. </a:t>
            </a:r>
          </a:p>
          <a:p>
            <a:pPr>
              <a:buNone/>
            </a:pPr>
            <a:r>
              <a:rPr lang="en-US" dirty="0"/>
              <a:t>• Use &lt;</a:t>
            </a:r>
            <a:r>
              <a:rPr lang="en-US" dirty="0" err="1"/>
              <a:t>ol</a:t>
            </a:r>
            <a:r>
              <a:rPr lang="en-US" dirty="0"/>
              <a:t>&gt; tag if you want to display names with numbers. For example, list of academic subjects (in order). </a:t>
            </a:r>
          </a:p>
          <a:p>
            <a:pPr>
              <a:buNone/>
            </a:pPr>
            <a:r>
              <a:rPr lang="en-US" dirty="0"/>
              <a:t>• It is a paired tag. </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b="1" dirty="0" err="1">
                <a:solidFill>
                  <a:srgbClr val="FF0000"/>
                </a:solidFill>
              </a:rPr>
              <a:t>Javascript</a:t>
            </a:r>
            <a:endParaRPr lang="en-US" dirty="0">
              <a:solidFill>
                <a:srgbClr val="FF0000"/>
              </a:solidFill>
            </a:endParaRPr>
          </a:p>
          <a:p>
            <a:pPr>
              <a:buFont typeface="Wingdings" pitchFamily="2" charset="2"/>
              <a:buChar char="§"/>
            </a:pPr>
            <a:r>
              <a:rPr lang="en-US" dirty="0"/>
              <a:t> Introduction</a:t>
            </a:r>
          </a:p>
          <a:p>
            <a:pPr>
              <a:buFont typeface="Wingdings" pitchFamily="2" charset="2"/>
              <a:buChar char="§"/>
            </a:pPr>
            <a:r>
              <a:rPr lang="en-US" dirty="0"/>
              <a:t>Variables</a:t>
            </a:r>
          </a:p>
          <a:p>
            <a:pPr>
              <a:buFont typeface="Wingdings" pitchFamily="2" charset="2"/>
              <a:buChar char="§"/>
            </a:pPr>
            <a:r>
              <a:rPr lang="en-US" dirty="0" err="1"/>
              <a:t>DataTypes</a:t>
            </a:r>
            <a:endParaRPr lang="en-US" dirty="0"/>
          </a:p>
          <a:p>
            <a:pPr>
              <a:buFont typeface="Wingdings" pitchFamily="2" charset="2"/>
              <a:buChar char="§"/>
            </a:pPr>
            <a:r>
              <a:rPr lang="en-US" dirty="0"/>
              <a:t>Operators</a:t>
            </a:r>
          </a:p>
          <a:p>
            <a:pPr>
              <a:buFont typeface="Wingdings" pitchFamily="2" charset="2"/>
              <a:buChar char="§"/>
            </a:pPr>
            <a:r>
              <a:rPr lang="en-US" dirty="0"/>
              <a:t>Control Structures</a:t>
            </a:r>
          </a:p>
          <a:p>
            <a:pPr>
              <a:buFont typeface="Wingdings" pitchFamily="2" charset="2"/>
              <a:buChar char="§"/>
            </a:pPr>
            <a:r>
              <a:rPr lang="en-US" dirty="0"/>
              <a:t>Functions</a:t>
            </a:r>
          </a:p>
          <a:p>
            <a:pPr>
              <a:buFont typeface="Wingdings" pitchFamily="2" charset="2"/>
              <a:buChar char="§"/>
            </a:pPr>
            <a:r>
              <a:rPr lang="en-US" dirty="0"/>
              <a:t>Dialogue Boxes</a:t>
            </a:r>
          </a:p>
          <a:p>
            <a:pPr>
              <a:buFont typeface="Wingdings" pitchFamily="2" charset="2"/>
              <a:buChar char="§"/>
            </a:pPr>
            <a:r>
              <a:rPr lang="en-US" dirty="0"/>
              <a:t>HTML integration with </a:t>
            </a:r>
            <a:r>
              <a:rPr lang="en-US" dirty="0" err="1"/>
              <a:t>Javascript</a:t>
            </a:r>
            <a:endParaRPr lang="en-US" dirty="0"/>
          </a:p>
          <a:p>
            <a:pPr>
              <a:buFont typeface="Wingdings" pitchFamily="2" charset="2"/>
              <a:buChar char="§"/>
            </a:pPr>
            <a:r>
              <a:rPr lang="en-US" dirty="0"/>
              <a:t>Validations using </a:t>
            </a:r>
            <a:r>
              <a:rPr lang="en-US" dirty="0" err="1"/>
              <a:t>Javascript</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lnSpcReduction="10000"/>
          </a:bodyPr>
          <a:lstStyle/>
          <a:p>
            <a:pPr>
              <a:buNone/>
            </a:pPr>
            <a:r>
              <a:rPr lang="en-US" b="1" dirty="0"/>
              <a:t>Syntax: </a:t>
            </a:r>
          </a:p>
          <a:p>
            <a:pPr>
              <a:buNone/>
            </a:pPr>
            <a:r>
              <a:rPr lang="en-US" dirty="0"/>
              <a:t>&lt;</a:t>
            </a:r>
            <a:r>
              <a:rPr lang="en-US" dirty="0" err="1"/>
              <a:t>ol</a:t>
            </a:r>
            <a:r>
              <a:rPr lang="en-US" dirty="0"/>
              <a:t>&gt; </a:t>
            </a:r>
          </a:p>
          <a:p>
            <a:pPr>
              <a:buNone/>
            </a:pPr>
            <a:r>
              <a:rPr lang="en-US" dirty="0"/>
              <a:t>&lt;</a:t>
            </a:r>
            <a:r>
              <a:rPr lang="en-US" dirty="0" err="1"/>
              <a:t>li</a:t>
            </a:r>
            <a:r>
              <a:rPr lang="en-US" dirty="0"/>
              <a:t>&gt;text here&lt;/</a:t>
            </a:r>
            <a:r>
              <a:rPr lang="en-US" dirty="0" err="1"/>
              <a:t>li</a:t>
            </a:r>
            <a:r>
              <a:rPr lang="en-US" dirty="0"/>
              <a:t>&gt; </a:t>
            </a:r>
          </a:p>
          <a:p>
            <a:pPr>
              <a:buNone/>
            </a:pPr>
            <a:r>
              <a:rPr lang="en-US" dirty="0"/>
              <a:t>&lt;</a:t>
            </a:r>
            <a:r>
              <a:rPr lang="en-US" dirty="0" err="1"/>
              <a:t>li</a:t>
            </a:r>
            <a:r>
              <a:rPr lang="en-US" dirty="0"/>
              <a:t>&gt;text here&lt;/</a:t>
            </a:r>
            <a:r>
              <a:rPr lang="en-US" dirty="0" err="1"/>
              <a:t>li</a:t>
            </a:r>
            <a:r>
              <a:rPr lang="en-US" dirty="0"/>
              <a:t>&gt; </a:t>
            </a:r>
          </a:p>
          <a:p>
            <a:pPr>
              <a:buNone/>
            </a:pPr>
            <a:r>
              <a:rPr lang="en-US" dirty="0"/>
              <a:t>… </a:t>
            </a:r>
          </a:p>
          <a:p>
            <a:pPr>
              <a:buNone/>
            </a:pPr>
            <a:r>
              <a:rPr lang="en-US" dirty="0"/>
              <a:t>&lt;/</a:t>
            </a:r>
            <a:r>
              <a:rPr lang="en-US" dirty="0" err="1"/>
              <a:t>ol</a:t>
            </a:r>
            <a:r>
              <a:rPr lang="en-US" dirty="0"/>
              <a:t>&gt; </a:t>
            </a:r>
          </a:p>
          <a:p>
            <a:pPr>
              <a:buNone/>
            </a:pPr>
            <a:r>
              <a:rPr lang="en-US" b="1" dirty="0"/>
              <a:t>Example: </a:t>
            </a:r>
          </a:p>
          <a:p>
            <a:pPr>
              <a:buNone/>
            </a:pPr>
            <a:r>
              <a:rPr lang="en-US" dirty="0"/>
              <a:t>&lt;</a:t>
            </a:r>
            <a:r>
              <a:rPr lang="en-US" dirty="0" err="1"/>
              <a:t>ol</a:t>
            </a:r>
            <a:r>
              <a:rPr lang="en-US" dirty="0"/>
              <a:t>&gt; </a:t>
            </a:r>
          </a:p>
          <a:p>
            <a:pPr>
              <a:buNone/>
            </a:pPr>
            <a:r>
              <a:rPr lang="en-US" dirty="0"/>
              <a:t>&lt;</a:t>
            </a:r>
            <a:r>
              <a:rPr lang="en-US" dirty="0" err="1"/>
              <a:t>li</a:t>
            </a:r>
            <a:r>
              <a:rPr lang="en-US" dirty="0"/>
              <a:t>&gt;India&lt;/</a:t>
            </a:r>
            <a:r>
              <a:rPr lang="en-US" dirty="0" err="1"/>
              <a:t>li</a:t>
            </a:r>
            <a:r>
              <a:rPr lang="en-US" dirty="0"/>
              <a:t>&gt; </a:t>
            </a:r>
          </a:p>
          <a:p>
            <a:pPr>
              <a:buNone/>
            </a:pPr>
            <a:r>
              <a:rPr lang="en-US" dirty="0"/>
              <a:t>&lt;</a:t>
            </a:r>
            <a:r>
              <a:rPr lang="en-US" dirty="0" err="1"/>
              <a:t>li</a:t>
            </a:r>
            <a:r>
              <a:rPr lang="en-US" dirty="0"/>
              <a:t>&gt;UK&lt;/</a:t>
            </a:r>
            <a:r>
              <a:rPr lang="en-US" dirty="0" err="1"/>
              <a:t>li</a:t>
            </a:r>
            <a:r>
              <a:rPr lang="en-US" dirty="0"/>
              <a:t>&gt; </a:t>
            </a:r>
          </a:p>
          <a:p>
            <a:pPr>
              <a:buNone/>
            </a:pPr>
            <a:r>
              <a:rPr lang="en-US" dirty="0"/>
              <a:t>&lt;</a:t>
            </a:r>
            <a:r>
              <a:rPr lang="en-US" dirty="0" err="1"/>
              <a:t>li</a:t>
            </a:r>
            <a:r>
              <a:rPr lang="en-US" dirty="0"/>
              <a:t>&gt;US&lt;/</a:t>
            </a:r>
            <a:r>
              <a:rPr lang="en-US" dirty="0" err="1"/>
              <a:t>li</a:t>
            </a:r>
            <a:r>
              <a:rPr lang="en-US" dirty="0"/>
              <a:t>&gt; </a:t>
            </a:r>
          </a:p>
          <a:p>
            <a:pPr>
              <a:buNone/>
            </a:pPr>
            <a:r>
              <a:rPr lang="en-US" dirty="0"/>
              <a:t>&lt;/</a:t>
            </a:r>
            <a:r>
              <a:rPr lang="en-US" dirty="0" err="1"/>
              <a:t>ol</a:t>
            </a:r>
            <a:r>
              <a:rPr lang="en-US" dirty="0"/>
              <a:t>&gt;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557"/>
            <a:ext cx="8229600" cy="514644"/>
          </a:xfrm>
        </p:spPr>
        <p:txBody>
          <a:bodyPr>
            <a:normAutofit/>
          </a:bodyPr>
          <a:lstStyle/>
          <a:p>
            <a:r>
              <a:rPr lang="en-US" sz="2800" dirty="0">
                <a:solidFill>
                  <a:srgbClr val="FF0000"/>
                </a:solidFill>
              </a:rPr>
              <a:t>Definition list</a:t>
            </a:r>
          </a:p>
        </p:txBody>
      </p:sp>
      <p:sp>
        <p:nvSpPr>
          <p:cNvPr id="3" name="Content Placeholder 2"/>
          <p:cNvSpPr>
            <a:spLocks noGrp="1"/>
          </p:cNvSpPr>
          <p:nvPr>
            <p:ph idx="1"/>
          </p:nvPr>
        </p:nvSpPr>
        <p:spPr>
          <a:xfrm>
            <a:off x="457200" y="1371600"/>
            <a:ext cx="8229600" cy="4953000"/>
          </a:xfrm>
        </p:spPr>
        <p:txBody>
          <a:bodyPr>
            <a:normAutofit lnSpcReduction="10000"/>
          </a:bodyPr>
          <a:lstStyle/>
          <a:p>
            <a:pPr>
              <a:buNone/>
            </a:pPr>
            <a:endParaRPr lang="en-US" dirty="0"/>
          </a:p>
          <a:p>
            <a:pPr>
              <a:buNone/>
            </a:pPr>
            <a:r>
              <a:rPr lang="en-US" dirty="0"/>
              <a:t>DL stands for “Definition List”. </a:t>
            </a:r>
          </a:p>
          <a:p>
            <a:pPr>
              <a:buNone/>
            </a:pPr>
            <a:r>
              <a:rPr lang="en-US" dirty="0"/>
              <a:t>• &lt;dl&gt; tag is used to display a collection of definitions. </a:t>
            </a:r>
          </a:p>
          <a:p>
            <a:pPr>
              <a:buNone/>
            </a:pPr>
            <a:r>
              <a:rPr lang="en-US" dirty="0"/>
              <a:t>• Inside &lt;dl&gt; tag, you should place one or more &lt;</a:t>
            </a:r>
            <a:r>
              <a:rPr lang="en-US" dirty="0" err="1"/>
              <a:t>dt</a:t>
            </a:r>
            <a:r>
              <a:rPr lang="en-US" dirty="0"/>
              <a:t>&gt; and &lt;</a:t>
            </a:r>
            <a:r>
              <a:rPr lang="en-US" dirty="0" err="1"/>
              <a:t>dd</a:t>
            </a:r>
            <a:r>
              <a:rPr lang="en-US" dirty="0"/>
              <a:t>&gt; tags. </a:t>
            </a:r>
          </a:p>
          <a:p>
            <a:pPr>
              <a:buNone/>
            </a:pPr>
            <a:r>
              <a:rPr lang="en-US" dirty="0"/>
              <a:t>• It is a paired tag. </a:t>
            </a:r>
          </a:p>
          <a:p>
            <a:pPr>
              <a:buNone/>
            </a:pPr>
            <a:r>
              <a:rPr lang="en-US" dirty="0"/>
              <a:t>• &lt;</a:t>
            </a:r>
            <a:r>
              <a:rPr lang="en-US" dirty="0" err="1"/>
              <a:t>dt</a:t>
            </a:r>
            <a:r>
              <a:rPr lang="en-US" dirty="0"/>
              <a:t>&gt; and &lt;</a:t>
            </a:r>
            <a:r>
              <a:rPr lang="en-US" dirty="0" err="1"/>
              <a:t>dd</a:t>
            </a:r>
            <a:r>
              <a:rPr lang="en-US" dirty="0"/>
              <a:t>&gt; tags are also paired tags. DT stands for "Definition Title". </a:t>
            </a:r>
          </a:p>
          <a:p>
            <a:pPr>
              <a:buNone/>
            </a:pPr>
            <a:r>
              <a:rPr lang="en-US" dirty="0"/>
              <a:t>• &lt;</a:t>
            </a:r>
            <a:r>
              <a:rPr lang="en-US" dirty="0" err="1"/>
              <a:t>dt</a:t>
            </a:r>
            <a:r>
              <a:rPr lang="en-US" dirty="0"/>
              <a:t>&gt; is used to specify definition title. </a:t>
            </a:r>
          </a:p>
          <a:p>
            <a:pPr>
              <a:buNone/>
            </a:pPr>
            <a:r>
              <a:rPr lang="en-US" dirty="0"/>
              <a:t>• &lt;</a:t>
            </a:r>
            <a:r>
              <a:rPr lang="en-US" dirty="0" err="1"/>
              <a:t>dd</a:t>
            </a:r>
            <a:r>
              <a:rPr lang="en-US" dirty="0"/>
              <a:t>&gt; is used to specify actual definition. DD stands for "Definition Data".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382000" cy="5638800"/>
          </a:xfrm>
        </p:spPr>
        <p:txBody>
          <a:bodyPr>
            <a:normAutofit fontScale="92500" lnSpcReduction="20000"/>
          </a:bodyPr>
          <a:lstStyle/>
          <a:p>
            <a:pPr>
              <a:buNone/>
            </a:pPr>
            <a:r>
              <a:rPr lang="en-US" b="1" dirty="0"/>
              <a:t>Syntax: </a:t>
            </a:r>
          </a:p>
          <a:p>
            <a:pPr>
              <a:buNone/>
            </a:pPr>
            <a:r>
              <a:rPr lang="en-US" dirty="0"/>
              <a:t>&lt;dl&gt; </a:t>
            </a:r>
          </a:p>
          <a:p>
            <a:pPr>
              <a:buNone/>
            </a:pPr>
            <a:r>
              <a:rPr lang="en-US" dirty="0"/>
              <a:t>&lt;</a:t>
            </a:r>
            <a:r>
              <a:rPr lang="en-US" dirty="0" err="1"/>
              <a:t>dt</a:t>
            </a:r>
            <a:r>
              <a:rPr lang="en-US" dirty="0"/>
              <a:t>&gt;title here&lt;/</a:t>
            </a:r>
            <a:r>
              <a:rPr lang="en-US" dirty="0" err="1"/>
              <a:t>dt</a:t>
            </a:r>
            <a:r>
              <a:rPr lang="en-US" dirty="0"/>
              <a:t>&gt; </a:t>
            </a:r>
          </a:p>
          <a:p>
            <a:pPr>
              <a:buNone/>
            </a:pPr>
            <a:r>
              <a:rPr lang="en-US" dirty="0"/>
              <a:t>&lt;</a:t>
            </a:r>
            <a:r>
              <a:rPr lang="en-US" dirty="0" err="1"/>
              <a:t>dd</a:t>
            </a:r>
            <a:r>
              <a:rPr lang="en-US" dirty="0"/>
              <a:t>&gt;definition here&lt;/</a:t>
            </a:r>
            <a:r>
              <a:rPr lang="en-US" dirty="0" err="1"/>
              <a:t>dd</a:t>
            </a:r>
            <a:r>
              <a:rPr lang="en-US" dirty="0"/>
              <a:t>&gt; </a:t>
            </a:r>
          </a:p>
          <a:p>
            <a:pPr>
              <a:buNone/>
            </a:pPr>
            <a:r>
              <a:rPr lang="en-US" dirty="0"/>
              <a:t>&lt;</a:t>
            </a:r>
            <a:r>
              <a:rPr lang="en-US" dirty="0" err="1"/>
              <a:t>dt</a:t>
            </a:r>
            <a:r>
              <a:rPr lang="en-US" dirty="0"/>
              <a:t>&gt;title here&lt;/</a:t>
            </a:r>
            <a:r>
              <a:rPr lang="en-US" dirty="0" err="1"/>
              <a:t>dt</a:t>
            </a:r>
            <a:r>
              <a:rPr lang="en-US" dirty="0"/>
              <a:t>&gt; </a:t>
            </a:r>
          </a:p>
          <a:p>
            <a:pPr>
              <a:buNone/>
            </a:pPr>
            <a:r>
              <a:rPr lang="en-US" dirty="0"/>
              <a:t>&lt;</a:t>
            </a:r>
            <a:r>
              <a:rPr lang="en-US" dirty="0" err="1"/>
              <a:t>dd</a:t>
            </a:r>
            <a:r>
              <a:rPr lang="en-US" dirty="0"/>
              <a:t>&gt;definition here&lt;/</a:t>
            </a:r>
            <a:r>
              <a:rPr lang="en-US" dirty="0" err="1"/>
              <a:t>dd</a:t>
            </a:r>
            <a:r>
              <a:rPr lang="en-US" dirty="0"/>
              <a:t>&gt; </a:t>
            </a:r>
          </a:p>
          <a:p>
            <a:pPr>
              <a:buNone/>
            </a:pPr>
            <a:r>
              <a:rPr lang="en-US" dirty="0"/>
              <a:t>… </a:t>
            </a:r>
          </a:p>
          <a:p>
            <a:pPr>
              <a:buNone/>
            </a:pPr>
            <a:r>
              <a:rPr lang="en-US" dirty="0"/>
              <a:t>&lt;/dl&gt; </a:t>
            </a:r>
          </a:p>
          <a:p>
            <a:pPr>
              <a:buNone/>
            </a:pPr>
            <a:r>
              <a:rPr lang="en-US" b="1" dirty="0"/>
              <a:t>Example: </a:t>
            </a:r>
          </a:p>
          <a:p>
            <a:pPr>
              <a:buNone/>
            </a:pPr>
            <a:r>
              <a:rPr lang="en-US" dirty="0"/>
              <a:t>&lt;dl&gt; </a:t>
            </a:r>
          </a:p>
          <a:p>
            <a:pPr>
              <a:buNone/>
            </a:pPr>
            <a:r>
              <a:rPr lang="en-US" dirty="0"/>
              <a:t>&lt;</a:t>
            </a:r>
            <a:r>
              <a:rPr lang="en-US" dirty="0" err="1"/>
              <a:t>dt</a:t>
            </a:r>
            <a:r>
              <a:rPr lang="en-US" dirty="0"/>
              <a:t>&gt;Computer&lt;/</a:t>
            </a:r>
            <a:r>
              <a:rPr lang="en-US" dirty="0" err="1"/>
              <a:t>dt</a:t>
            </a:r>
            <a:r>
              <a:rPr lang="en-US" dirty="0"/>
              <a:t>&gt; </a:t>
            </a:r>
          </a:p>
          <a:p>
            <a:pPr>
              <a:buNone/>
            </a:pPr>
            <a:r>
              <a:rPr lang="en-US" dirty="0"/>
              <a:t>&lt;</a:t>
            </a:r>
            <a:r>
              <a:rPr lang="en-US" dirty="0" err="1"/>
              <a:t>dd</a:t>
            </a:r>
            <a:r>
              <a:rPr lang="en-US" dirty="0"/>
              <a:t>&gt;Computer definition here&lt;/</a:t>
            </a:r>
            <a:r>
              <a:rPr lang="en-US" dirty="0" err="1"/>
              <a:t>dd</a:t>
            </a:r>
            <a:r>
              <a:rPr lang="en-US" dirty="0"/>
              <a:t>&gt; </a:t>
            </a:r>
          </a:p>
          <a:p>
            <a:pPr>
              <a:buNone/>
            </a:pPr>
            <a:r>
              <a:rPr lang="en-US" dirty="0"/>
              <a:t>&lt;</a:t>
            </a:r>
            <a:r>
              <a:rPr lang="en-US" dirty="0" err="1"/>
              <a:t>dt</a:t>
            </a:r>
            <a:r>
              <a:rPr lang="en-US" dirty="0"/>
              <a:t>&gt;Car&lt;/</a:t>
            </a:r>
            <a:r>
              <a:rPr lang="en-US" dirty="0" err="1"/>
              <a:t>dt</a:t>
            </a:r>
            <a:r>
              <a:rPr lang="en-US" dirty="0"/>
              <a:t>&gt; </a:t>
            </a:r>
          </a:p>
          <a:p>
            <a:pPr>
              <a:buNone/>
            </a:pPr>
            <a:r>
              <a:rPr lang="en-US" dirty="0"/>
              <a:t>&lt;</a:t>
            </a:r>
            <a:r>
              <a:rPr lang="en-US" dirty="0" err="1"/>
              <a:t>dd</a:t>
            </a:r>
            <a:r>
              <a:rPr lang="en-US" dirty="0"/>
              <a:t>&gt;Car definition here&lt;/</a:t>
            </a:r>
            <a:r>
              <a:rPr lang="en-US" dirty="0" err="1"/>
              <a:t>dd</a:t>
            </a:r>
            <a:r>
              <a:rPr lang="en-US" dirty="0"/>
              <a:t>&gt; </a:t>
            </a:r>
          </a:p>
          <a:p>
            <a:pPr>
              <a:buNone/>
            </a:pPr>
            <a:r>
              <a:rPr lang="en-US" dirty="0"/>
              <a:t>&lt;/dl&gt; </a:t>
            </a:r>
          </a:p>
          <a:p>
            <a:pPr>
              <a:buNone/>
            </a:pPr>
            <a:endParaRPr lang="en-US" dirty="0"/>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rmAutofit fontScale="90000"/>
          </a:bodyPr>
          <a:lstStyle/>
          <a:p>
            <a:r>
              <a:rPr lang="en-US" dirty="0"/>
              <a:t>TABLE</a:t>
            </a:r>
          </a:p>
        </p:txBody>
      </p:sp>
      <p:sp>
        <p:nvSpPr>
          <p:cNvPr id="3" name="Content Placeholder 2"/>
          <p:cNvSpPr>
            <a:spLocks noGrp="1"/>
          </p:cNvSpPr>
          <p:nvPr>
            <p:ph idx="1"/>
          </p:nvPr>
        </p:nvSpPr>
        <p:spPr>
          <a:xfrm>
            <a:off x="457200" y="838200"/>
            <a:ext cx="8229600" cy="5486400"/>
          </a:xfrm>
        </p:spPr>
        <p:txBody>
          <a:bodyPr>
            <a:normAutofit fontScale="85000" lnSpcReduction="10000"/>
          </a:bodyPr>
          <a:lstStyle/>
          <a:p>
            <a:pPr>
              <a:buNone/>
            </a:pPr>
            <a:r>
              <a:rPr lang="en-US" dirty="0">
                <a:solidFill>
                  <a:srgbClr val="FF0000"/>
                </a:solidFill>
              </a:rPr>
              <a:t>Table Tag:</a:t>
            </a:r>
          </a:p>
          <a:p>
            <a:pPr>
              <a:buNone/>
            </a:pPr>
            <a:r>
              <a:rPr lang="en-US" dirty="0"/>
              <a:t>&lt;table&gt; tag is used to display table type of data in the web page. </a:t>
            </a:r>
          </a:p>
          <a:p>
            <a:pPr>
              <a:buNone/>
            </a:pPr>
            <a:r>
              <a:rPr lang="en-US" dirty="0"/>
              <a:t>• A table is a collection of rows. Each row is a collection of cells. </a:t>
            </a:r>
          </a:p>
          <a:p>
            <a:pPr>
              <a:buNone/>
            </a:pPr>
            <a:r>
              <a:rPr lang="en-US" dirty="0"/>
              <a:t>• A table is represented as &lt;table&gt; tag; A row is represented as &lt;</a:t>
            </a:r>
            <a:r>
              <a:rPr lang="en-US" dirty="0" err="1"/>
              <a:t>tr</a:t>
            </a:r>
            <a:r>
              <a:rPr lang="en-US" dirty="0"/>
              <a:t>&gt;; A cell is represented as &lt;td&gt;. </a:t>
            </a:r>
          </a:p>
          <a:p>
            <a:pPr>
              <a:buNone/>
            </a:pPr>
            <a:r>
              <a:rPr lang="en-US" dirty="0"/>
              <a:t>• Inside the &lt;table&gt; tag, we have to use &lt;</a:t>
            </a:r>
            <a:r>
              <a:rPr lang="en-US" dirty="0" err="1"/>
              <a:t>tr</a:t>
            </a:r>
            <a:r>
              <a:rPr lang="en-US" dirty="0"/>
              <a:t>&gt;; Inside the &lt;</a:t>
            </a:r>
            <a:r>
              <a:rPr lang="en-US" dirty="0" err="1"/>
              <a:t>tr</a:t>
            </a:r>
            <a:r>
              <a:rPr lang="en-US" dirty="0"/>
              <a:t>&gt; tag, we have to use &lt;td&gt;. </a:t>
            </a:r>
          </a:p>
          <a:p>
            <a:pPr>
              <a:buNone/>
            </a:pPr>
            <a:r>
              <a:rPr lang="en-US" dirty="0"/>
              <a:t>• If the cell is representing the column heading, you can use &lt;</a:t>
            </a:r>
            <a:r>
              <a:rPr lang="en-US" dirty="0" err="1"/>
              <a:t>th</a:t>
            </a:r>
            <a:r>
              <a:rPr lang="en-US" dirty="0"/>
              <a:t>&gt; tag, instead of &lt;td&gt; tag. </a:t>
            </a:r>
          </a:p>
          <a:p>
            <a:pPr>
              <a:buNone/>
            </a:pPr>
            <a:r>
              <a:rPr lang="en-US" dirty="0"/>
              <a:t>• &lt;caption&gt; tag is used to specify a title for the table. </a:t>
            </a:r>
          </a:p>
          <a:p>
            <a:pPr>
              <a:buNone/>
            </a:pPr>
            <a:r>
              <a:rPr lang="en-US" dirty="0"/>
              <a:t>• “</a:t>
            </a:r>
            <a:r>
              <a:rPr lang="en-US" dirty="0" err="1"/>
              <a:t>tr</a:t>
            </a:r>
            <a:r>
              <a:rPr lang="en-US" dirty="0"/>
              <a:t>” stands for “Table row”. </a:t>
            </a:r>
          </a:p>
          <a:p>
            <a:pPr>
              <a:buNone/>
            </a:pPr>
            <a:r>
              <a:rPr lang="en-US" dirty="0"/>
              <a:t>• “td” stands for “Table data”. </a:t>
            </a:r>
          </a:p>
          <a:p>
            <a:pPr>
              <a:buNone/>
            </a:pPr>
            <a:r>
              <a:rPr lang="en-US" dirty="0"/>
              <a:t>• “</a:t>
            </a:r>
            <a:r>
              <a:rPr lang="en-US" dirty="0" err="1"/>
              <a:t>th</a:t>
            </a:r>
            <a:r>
              <a:rPr lang="en-US" dirty="0"/>
              <a:t>” stands for “Table header”. </a:t>
            </a:r>
          </a:p>
          <a:p>
            <a:pPr>
              <a:buNone/>
            </a:pPr>
            <a:r>
              <a:rPr lang="en-US" dirty="0"/>
              <a:t>• &lt;table&gt;, &lt;</a:t>
            </a:r>
            <a:r>
              <a:rPr lang="en-US" dirty="0" err="1"/>
              <a:t>tr</a:t>
            </a:r>
            <a:r>
              <a:rPr lang="en-US" dirty="0"/>
              <a:t>&gt;, &lt;</a:t>
            </a:r>
            <a:r>
              <a:rPr lang="en-US" dirty="0" err="1"/>
              <a:t>th</a:t>
            </a:r>
            <a:r>
              <a:rPr lang="en-US" dirty="0"/>
              <a:t>&gt;, &lt;td&gt; and &lt;caption&gt; tags are paired tags. </a:t>
            </a:r>
          </a:p>
          <a:p>
            <a:pPr>
              <a:buNone/>
            </a:pPr>
            <a:endParaRPr lang="en-US" dirty="0"/>
          </a:p>
          <a:p>
            <a:pPr>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77500" lnSpcReduction="20000"/>
          </a:bodyPr>
          <a:lstStyle/>
          <a:p>
            <a:pPr>
              <a:buNone/>
            </a:pPr>
            <a:r>
              <a:rPr lang="en-US" b="1" dirty="0"/>
              <a:t>Syntax: </a:t>
            </a:r>
          </a:p>
          <a:p>
            <a:pPr>
              <a:buNone/>
            </a:pPr>
            <a:r>
              <a:rPr lang="en-US" dirty="0"/>
              <a:t>&lt;table&gt; </a:t>
            </a:r>
          </a:p>
          <a:p>
            <a:pPr>
              <a:buNone/>
            </a:pPr>
            <a:r>
              <a:rPr lang="en-US" dirty="0"/>
              <a:t>&lt;</a:t>
            </a:r>
            <a:r>
              <a:rPr lang="en-US" dirty="0" err="1"/>
              <a:t>tr</a:t>
            </a:r>
            <a:r>
              <a:rPr lang="en-US" dirty="0"/>
              <a:t>&gt; </a:t>
            </a:r>
          </a:p>
          <a:p>
            <a:pPr>
              <a:buNone/>
            </a:pPr>
            <a:r>
              <a:rPr lang="en-US" dirty="0"/>
              <a:t>&lt;td&gt;data here&lt;/td&gt; </a:t>
            </a:r>
          </a:p>
          <a:p>
            <a:pPr>
              <a:buNone/>
            </a:pPr>
            <a:r>
              <a:rPr lang="en-US" dirty="0"/>
              <a:t>&lt;td&gt;data here&lt;/td&gt; </a:t>
            </a:r>
          </a:p>
          <a:p>
            <a:pPr>
              <a:buNone/>
            </a:pPr>
            <a:r>
              <a:rPr lang="en-US" dirty="0"/>
              <a:t>… </a:t>
            </a:r>
          </a:p>
          <a:p>
            <a:pPr>
              <a:buNone/>
            </a:pPr>
            <a:r>
              <a:rPr lang="en-US" dirty="0"/>
              <a:t>&lt;/</a:t>
            </a:r>
            <a:r>
              <a:rPr lang="en-US" dirty="0" err="1"/>
              <a:t>tr</a:t>
            </a:r>
            <a:r>
              <a:rPr lang="en-US" dirty="0"/>
              <a:t>&gt; </a:t>
            </a:r>
          </a:p>
          <a:p>
            <a:pPr>
              <a:buNone/>
            </a:pPr>
            <a:r>
              <a:rPr lang="en-US" dirty="0"/>
              <a:t>… </a:t>
            </a:r>
          </a:p>
          <a:p>
            <a:pPr>
              <a:buNone/>
            </a:pPr>
            <a:r>
              <a:rPr lang="en-US" dirty="0"/>
              <a:t>&lt;/table&gt; </a:t>
            </a:r>
          </a:p>
          <a:p>
            <a:pPr>
              <a:buNone/>
            </a:pPr>
            <a:r>
              <a:rPr lang="en-US" b="1" dirty="0"/>
              <a:t>Example: </a:t>
            </a:r>
          </a:p>
          <a:p>
            <a:pPr>
              <a:buNone/>
            </a:pPr>
            <a:r>
              <a:rPr lang="en-US" dirty="0"/>
              <a:t>&lt;table border="1"&gt; </a:t>
            </a:r>
          </a:p>
          <a:p>
            <a:pPr>
              <a:buNone/>
            </a:pPr>
            <a:r>
              <a:rPr lang="en-US" dirty="0"/>
              <a:t>&lt;</a:t>
            </a:r>
            <a:r>
              <a:rPr lang="en-US" dirty="0" err="1"/>
              <a:t>tr</a:t>
            </a:r>
            <a:r>
              <a:rPr lang="en-US" dirty="0"/>
              <a:t>&gt; </a:t>
            </a:r>
          </a:p>
          <a:p>
            <a:pPr>
              <a:buNone/>
            </a:pPr>
            <a:r>
              <a:rPr lang="en-US" dirty="0"/>
              <a:t>&lt;td&gt;One&lt;/td&gt; </a:t>
            </a:r>
          </a:p>
          <a:p>
            <a:pPr>
              <a:buNone/>
            </a:pPr>
            <a:r>
              <a:rPr lang="en-US" dirty="0"/>
              <a:t>&lt;td&gt;Two&lt;/td&gt; </a:t>
            </a:r>
          </a:p>
          <a:p>
            <a:pPr>
              <a:buNone/>
            </a:pPr>
            <a:r>
              <a:rPr lang="en-US" dirty="0"/>
              <a:t>&lt;/</a:t>
            </a:r>
            <a:r>
              <a:rPr lang="en-US" dirty="0" err="1"/>
              <a:t>tr</a:t>
            </a:r>
            <a:r>
              <a:rPr lang="en-US" dirty="0"/>
              <a:t>&gt; </a:t>
            </a:r>
          </a:p>
          <a:p>
            <a:pPr>
              <a:buNone/>
            </a:pPr>
            <a:r>
              <a:rPr lang="en-US" dirty="0"/>
              <a:t>&lt;</a:t>
            </a:r>
            <a:r>
              <a:rPr lang="en-US" dirty="0" err="1"/>
              <a:t>tr</a:t>
            </a:r>
            <a:r>
              <a:rPr lang="en-US" dirty="0"/>
              <a:t>&gt; </a:t>
            </a:r>
          </a:p>
          <a:p>
            <a:pPr>
              <a:buNone/>
            </a:pPr>
            <a:r>
              <a:rPr lang="en-US" dirty="0"/>
              <a:t>&lt;td&gt;Three&lt;/td&gt; </a:t>
            </a:r>
          </a:p>
          <a:p>
            <a:pPr>
              <a:buNone/>
            </a:pPr>
            <a:r>
              <a:rPr lang="en-US" dirty="0"/>
              <a:t>&lt;td&gt;Four&lt;/td&gt;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pPr>
              <a:buNone/>
            </a:pPr>
            <a:r>
              <a:rPr lang="en-US" dirty="0"/>
              <a:t>&lt;/</a:t>
            </a:r>
            <a:r>
              <a:rPr lang="en-US" dirty="0" err="1"/>
              <a:t>tr</a:t>
            </a:r>
            <a:r>
              <a:rPr lang="en-US" dirty="0"/>
              <a:t>&gt; </a:t>
            </a:r>
          </a:p>
          <a:p>
            <a:pPr>
              <a:buNone/>
            </a:pPr>
            <a:r>
              <a:rPr lang="en-US" dirty="0"/>
              <a:t>&lt;</a:t>
            </a:r>
            <a:r>
              <a:rPr lang="en-US" dirty="0" err="1"/>
              <a:t>tr</a:t>
            </a:r>
            <a:r>
              <a:rPr lang="en-US" dirty="0"/>
              <a:t>&gt; </a:t>
            </a:r>
          </a:p>
          <a:p>
            <a:pPr>
              <a:buNone/>
            </a:pPr>
            <a:r>
              <a:rPr lang="en-US" dirty="0"/>
              <a:t>&lt;td&gt;Five&lt;/td&gt; </a:t>
            </a:r>
          </a:p>
          <a:p>
            <a:pPr>
              <a:buNone/>
            </a:pPr>
            <a:r>
              <a:rPr lang="en-US" dirty="0"/>
              <a:t>&lt;td&gt;Six&lt;/td&gt; </a:t>
            </a:r>
          </a:p>
          <a:p>
            <a:pPr>
              <a:buNone/>
            </a:pPr>
            <a:r>
              <a:rPr lang="en-US" dirty="0"/>
              <a:t>&lt;/</a:t>
            </a:r>
            <a:r>
              <a:rPr lang="en-US" dirty="0" err="1"/>
              <a:t>tr</a:t>
            </a:r>
            <a:r>
              <a:rPr lang="en-US" dirty="0"/>
              <a:t>&gt; </a:t>
            </a:r>
          </a:p>
          <a:p>
            <a:pPr>
              <a:buNone/>
            </a:pPr>
            <a:r>
              <a:rPr lang="en-US" dirty="0"/>
              <a:t>&lt;/table&gt;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HTML Entities </a:t>
            </a:r>
            <a:endParaRPr lang="en-US" dirty="0">
              <a:solidFill>
                <a:srgbClr val="FF0000"/>
              </a:solidFill>
            </a:endParaRPr>
          </a:p>
        </p:txBody>
      </p:sp>
      <p:sp>
        <p:nvSpPr>
          <p:cNvPr id="3" name="Content Placeholder 2"/>
          <p:cNvSpPr>
            <a:spLocks noGrp="1"/>
          </p:cNvSpPr>
          <p:nvPr>
            <p:ph idx="1"/>
          </p:nvPr>
        </p:nvSpPr>
        <p:spPr/>
        <p:txBody>
          <a:bodyPr/>
          <a:lstStyle/>
          <a:p>
            <a:endParaRPr lang="en-US" dirty="0"/>
          </a:p>
          <a:p>
            <a:r>
              <a:rPr lang="en-US" dirty="0"/>
              <a:t>HTML Entities are pre-defined codes for displaying special symbols within the web page. </a:t>
            </a:r>
          </a:p>
          <a:p>
            <a:r>
              <a:rPr lang="en-US" dirty="0"/>
              <a:t> HTML Entities are case sensitive. These must be used in lower case only. </a:t>
            </a:r>
          </a:p>
          <a:p>
            <a:endParaRPr lang="en-US" dirty="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066800" y="990600"/>
            <a:ext cx="6781800" cy="5120481"/>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a:t>DIV tag</a:t>
            </a:r>
          </a:p>
        </p:txBody>
      </p:sp>
      <p:sp>
        <p:nvSpPr>
          <p:cNvPr id="3" name="Content Placeholder 2"/>
          <p:cNvSpPr>
            <a:spLocks noGrp="1"/>
          </p:cNvSpPr>
          <p:nvPr>
            <p:ph idx="1"/>
          </p:nvPr>
        </p:nvSpPr>
        <p:spPr>
          <a:xfrm>
            <a:off x="457200" y="1371600"/>
            <a:ext cx="8229600" cy="4953000"/>
          </a:xfrm>
        </p:spPr>
        <p:txBody>
          <a:bodyPr>
            <a:normAutofit fontScale="77500" lnSpcReduction="20000"/>
          </a:bodyPr>
          <a:lstStyle/>
          <a:p>
            <a:endParaRPr lang="en-US" dirty="0"/>
          </a:p>
          <a:p>
            <a:r>
              <a:rPr lang="en-US" dirty="0"/>
              <a:t>&lt;div&gt; is a container. </a:t>
            </a:r>
          </a:p>
          <a:p>
            <a:r>
              <a:rPr lang="en-US" dirty="0"/>
              <a:t>• Inside &lt;div&gt; tag you can place any content like normal text or any other html tags. </a:t>
            </a:r>
          </a:p>
          <a:p>
            <a:r>
              <a:rPr lang="en-US" dirty="0"/>
              <a:t>• When you want to divide your web page as no. of parts, each part is represented as &lt;div&gt; tag. </a:t>
            </a:r>
          </a:p>
          <a:p>
            <a:r>
              <a:rPr lang="en-US" dirty="0"/>
              <a:t>• &lt;div&gt; is a paired tag. </a:t>
            </a:r>
          </a:p>
          <a:p>
            <a:endParaRPr lang="en-US" dirty="0"/>
          </a:p>
          <a:p>
            <a:r>
              <a:rPr lang="en-US" b="1" dirty="0"/>
              <a:t>Syntax: </a:t>
            </a:r>
          </a:p>
          <a:p>
            <a:r>
              <a:rPr lang="en-US" dirty="0"/>
              <a:t>&lt;div&gt; </a:t>
            </a:r>
          </a:p>
          <a:p>
            <a:r>
              <a:rPr lang="en-US" dirty="0"/>
              <a:t>Your content here </a:t>
            </a:r>
          </a:p>
          <a:p>
            <a:r>
              <a:rPr lang="en-US" dirty="0"/>
              <a:t>&lt;/div&gt; </a:t>
            </a:r>
          </a:p>
          <a:p>
            <a:r>
              <a:rPr lang="en-US" b="1" dirty="0"/>
              <a:t>Example: </a:t>
            </a:r>
          </a:p>
          <a:p>
            <a:r>
              <a:rPr lang="en-US" dirty="0"/>
              <a:t>&lt;div&gt; </a:t>
            </a:r>
          </a:p>
          <a:p>
            <a:r>
              <a:rPr lang="en-US" dirty="0"/>
              <a:t>Hello </a:t>
            </a:r>
          </a:p>
          <a:p>
            <a:r>
              <a:rPr lang="en-US" dirty="0"/>
              <a:t>&lt;/div&gt; </a:t>
            </a:r>
          </a:p>
          <a:p>
            <a:pPr>
              <a:buNone/>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Autofit/>
          </a:bodyPr>
          <a:lstStyle/>
          <a:p>
            <a:pPr>
              <a:buNone/>
            </a:pPr>
            <a:r>
              <a:rPr lang="en-US" sz="1400" dirty="0"/>
              <a:t>&lt;!</a:t>
            </a:r>
            <a:r>
              <a:rPr lang="en-US" sz="1400" dirty="0" err="1"/>
              <a:t>doctype</a:t>
            </a:r>
            <a:r>
              <a:rPr lang="en-US" sz="1400" dirty="0"/>
              <a:t> html&gt;</a:t>
            </a:r>
          </a:p>
          <a:p>
            <a:pPr>
              <a:buNone/>
            </a:pPr>
            <a:r>
              <a:rPr lang="en-US" sz="1400" dirty="0"/>
              <a:t>&lt;html&gt;</a:t>
            </a:r>
          </a:p>
          <a:p>
            <a:pPr>
              <a:buNone/>
            </a:pPr>
            <a:r>
              <a:rPr lang="en-US" sz="1400" dirty="0"/>
              <a:t>&lt;head&gt;</a:t>
            </a:r>
          </a:p>
          <a:p>
            <a:pPr>
              <a:buNone/>
            </a:pPr>
            <a:r>
              <a:rPr lang="en-US" sz="1400" dirty="0"/>
              <a:t>&lt;title&gt;table</a:t>
            </a:r>
          </a:p>
          <a:p>
            <a:pPr>
              <a:buNone/>
            </a:pPr>
            <a:r>
              <a:rPr lang="en-US" sz="1400" dirty="0"/>
              <a:t>&lt;/title&gt;</a:t>
            </a:r>
          </a:p>
          <a:p>
            <a:pPr>
              <a:buNone/>
            </a:pPr>
            <a:r>
              <a:rPr lang="en-US" sz="1400" dirty="0"/>
              <a:t>&lt;/head&gt;</a:t>
            </a:r>
          </a:p>
          <a:p>
            <a:pPr>
              <a:buNone/>
            </a:pPr>
            <a:r>
              <a:rPr lang="en-US" sz="1400" dirty="0"/>
              <a:t>&lt;body &gt;</a:t>
            </a:r>
          </a:p>
          <a:p>
            <a:pPr>
              <a:buNone/>
            </a:pPr>
            <a:endParaRPr lang="en-US" sz="1400" dirty="0"/>
          </a:p>
          <a:p>
            <a:pPr>
              <a:buNone/>
            </a:pPr>
            <a:r>
              <a:rPr lang="en-US" sz="1400" dirty="0"/>
              <a:t>&lt;div align='left' style='background-</a:t>
            </a:r>
            <a:r>
              <a:rPr lang="en-US" sz="1400" dirty="0" err="1"/>
              <a:t>color:red</a:t>
            </a:r>
            <a:r>
              <a:rPr lang="en-US" sz="1400" dirty="0"/>
              <a:t>; width:100%;height:100px'&gt;&lt;h1&gt;this is my </a:t>
            </a:r>
          </a:p>
          <a:p>
            <a:pPr>
              <a:buNone/>
            </a:pPr>
            <a:endParaRPr lang="en-US" sz="1400" dirty="0"/>
          </a:p>
          <a:p>
            <a:pPr>
              <a:buNone/>
            </a:pPr>
            <a:r>
              <a:rPr lang="en-US" sz="1400" dirty="0"/>
              <a:t>1st div tag&lt;/h1&gt;</a:t>
            </a:r>
          </a:p>
          <a:p>
            <a:pPr>
              <a:buNone/>
            </a:pPr>
            <a:r>
              <a:rPr lang="en-US" sz="1400" dirty="0"/>
              <a:t>&lt;/div&gt;</a:t>
            </a:r>
          </a:p>
          <a:p>
            <a:pPr>
              <a:buNone/>
            </a:pPr>
            <a:r>
              <a:rPr lang="en-US" sz="1400" dirty="0"/>
              <a:t>&lt;div align='center' style='background-</a:t>
            </a:r>
            <a:r>
              <a:rPr lang="en-US" sz="1400" dirty="0" err="1"/>
              <a:t>color:white</a:t>
            </a:r>
            <a:r>
              <a:rPr lang="en-US" sz="1400" dirty="0"/>
              <a:t>; width:100%;height:100px'&gt;&lt;h1&gt;this is </a:t>
            </a:r>
          </a:p>
          <a:p>
            <a:pPr>
              <a:buNone/>
            </a:pPr>
            <a:endParaRPr lang="en-US" sz="1400" dirty="0"/>
          </a:p>
          <a:p>
            <a:pPr>
              <a:buNone/>
            </a:pPr>
            <a:r>
              <a:rPr lang="en-US" sz="1400" dirty="0"/>
              <a:t>my 2nd div tag&lt;/h1&gt;</a:t>
            </a:r>
          </a:p>
          <a:p>
            <a:pPr>
              <a:buNone/>
            </a:pPr>
            <a:r>
              <a:rPr lang="en-US" sz="1400" dirty="0"/>
              <a:t>&lt;/div&gt;</a:t>
            </a:r>
          </a:p>
          <a:p>
            <a:pPr>
              <a:buNone/>
            </a:pPr>
            <a:r>
              <a:rPr lang="en-US" sz="1400" dirty="0"/>
              <a:t>&lt;/div&gt;</a:t>
            </a:r>
          </a:p>
          <a:p>
            <a:pPr>
              <a:buNone/>
            </a:pPr>
            <a:r>
              <a:rPr lang="en-US" sz="1400" dirty="0"/>
              <a:t>&lt;div align='right' style='background-</a:t>
            </a:r>
            <a:r>
              <a:rPr lang="en-US" sz="1400" dirty="0" err="1"/>
              <a:t>color:green</a:t>
            </a:r>
            <a:r>
              <a:rPr lang="en-US" sz="1400" dirty="0"/>
              <a:t>; width:100%;height:100px'&gt;&lt;h1&gt;this is my </a:t>
            </a:r>
          </a:p>
          <a:p>
            <a:pPr>
              <a:buNone/>
            </a:pPr>
            <a:endParaRPr lang="en-US" sz="1400" dirty="0"/>
          </a:p>
          <a:p>
            <a:pPr>
              <a:buNone/>
            </a:pPr>
            <a:r>
              <a:rPr lang="en-US" sz="1400" dirty="0"/>
              <a:t>3rd div tag&lt;/h1&gt;</a:t>
            </a:r>
          </a:p>
          <a:p>
            <a:pPr>
              <a:buNone/>
            </a:pPr>
            <a:r>
              <a:rPr lang="en-US" sz="1400" dirty="0"/>
              <a:t>&lt;/div&gt;</a:t>
            </a:r>
          </a:p>
          <a:p>
            <a:pPr>
              <a:buNone/>
            </a:pPr>
            <a:r>
              <a:rPr lang="en-US" sz="1400" dirty="0"/>
              <a:t>&lt;/div&gt;</a:t>
            </a:r>
          </a:p>
          <a:p>
            <a:pPr>
              <a:buNone/>
            </a:pPr>
            <a:r>
              <a:rPr lang="en-US" sz="1400" dirty="0"/>
              <a:t>&lt;/body&gt;</a:t>
            </a:r>
          </a:p>
          <a:p>
            <a:pPr>
              <a:buNone/>
            </a:pPr>
            <a:r>
              <a:rPr lang="en-US" sz="1400" dirty="0"/>
              <a:t>&lt;/html&gt;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a:bodyPr>
          <a:lstStyle/>
          <a:p>
            <a:pPr>
              <a:buNone/>
            </a:pPr>
            <a:r>
              <a:rPr lang="en-US" b="1" dirty="0">
                <a:solidFill>
                  <a:srgbClr val="FF0000"/>
                </a:solidFill>
              </a:rPr>
              <a:t>    </a:t>
            </a:r>
            <a:r>
              <a:rPr lang="en-US" b="1" dirty="0" err="1">
                <a:solidFill>
                  <a:srgbClr val="FF0000"/>
                </a:solidFill>
              </a:rPr>
              <a:t>jQuery</a:t>
            </a:r>
            <a:br>
              <a:rPr lang="en-US" dirty="0"/>
            </a:br>
            <a:r>
              <a:rPr lang="en-US" dirty="0"/>
              <a:t>• Intro to </a:t>
            </a:r>
            <a:r>
              <a:rPr lang="en-US" dirty="0" err="1"/>
              <a:t>jQuery</a:t>
            </a:r>
            <a:br>
              <a:rPr lang="en-US" dirty="0"/>
            </a:br>
            <a:r>
              <a:rPr lang="en-US" dirty="0"/>
              <a:t>• Need of </a:t>
            </a:r>
            <a:r>
              <a:rPr lang="en-US" dirty="0" err="1"/>
              <a:t>jQuery</a:t>
            </a:r>
            <a:r>
              <a:rPr lang="en-US" dirty="0"/>
              <a:t> in real web sites</a:t>
            </a:r>
            <a:br>
              <a:rPr lang="en-US" dirty="0"/>
            </a:br>
            <a:r>
              <a:rPr lang="en-US" dirty="0"/>
              <a:t>• Advantages of </a:t>
            </a:r>
            <a:r>
              <a:rPr lang="en-US" dirty="0" err="1"/>
              <a:t>jQuery</a:t>
            </a:r>
            <a:br>
              <a:rPr lang="en-US" dirty="0"/>
            </a:br>
            <a:r>
              <a:rPr lang="en-US" dirty="0"/>
              <a:t>• </a:t>
            </a:r>
            <a:r>
              <a:rPr lang="en-US" dirty="0" err="1"/>
              <a:t>jQuery</a:t>
            </a:r>
            <a:r>
              <a:rPr lang="en-US" dirty="0"/>
              <a:t> versions</a:t>
            </a:r>
          </a:p>
          <a:p>
            <a:pPr>
              <a:buNone/>
            </a:pPr>
            <a:r>
              <a:rPr lang="en-US" dirty="0"/>
              <a:t>    </a:t>
            </a:r>
            <a:r>
              <a:rPr lang="en-US" dirty="0" err="1"/>
              <a:t>jQuery</a:t>
            </a:r>
            <a:r>
              <a:rPr lang="en-US" dirty="0"/>
              <a:t> Examples</a:t>
            </a:r>
          </a:p>
          <a:p>
            <a:pPr>
              <a:buNone/>
            </a:pPr>
            <a:r>
              <a:rPr lang="en-US" b="1" dirty="0">
                <a:solidFill>
                  <a:srgbClr val="FF0000"/>
                </a:solidFill>
              </a:rPr>
              <a:t>     </a:t>
            </a:r>
          </a:p>
          <a:p>
            <a:pPr>
              <a:buNone/>
            </a:pPr>
            <a:r>
              <a:rPr lang="en-US" b="1" dirty="0">
                <a:solidFill>
                  <a:srgbClr val="FF0000"/>
                </a:solidFill>
              </a:rPr>
              <a:t>    </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 tag</a:t>
            </a:r>
          </a:p>
        </p:txBody>
      </p:sp>
      <p:sp>
        <p:nvSpPr>
          <p:cNvPr id="3" name="Content Placeholder 2"/>
          <p:cNvSpPr>
            <a:spLocks noGrp="1"/>
          </p:cNvSpPr>
          <p:nvPr>
            <p:ph idx="1"/>
          </p:nvPr>
        </p:nvSpPr>
        <p:spPr/>
        <p:txBody>
          <a:bodyPr>
            <a:normAutofit fontScale="92500" lnSpcReduction="10000"/>
          </a:bodyPr>
          <a:lstStyle/>
          <a:p>
            <a:endParaRPr lang="en-US" dirty="0"/>
          </a:p>
          <a:p>
            <a:r>
              <a:rPr lang="en-US" dirty="0"/>
              <a:t>&lt;span&gt; represents a small amount of text, for which you can apply some special formatting. </a:t>
            </a:r>
          </a:p>
          <a:p>
            <a:r>
              <a:rPr lang="en-US" dirty="0"/>
              <a:t>• &lt;span&gt; tag doesn't provide any style by default, but we can apply style to the span tag, by using CSS. </a:t>
            </a:r>
          </a:p>
          <a:p>
            <a:r>
              <a:rPr lang="en-US" dirty="0"/>
              <a:t>• &lt;span&gt; is a paired tag. </a:t>
            </a:r>
          </a:p>
          <a:p>
            <a:endParaRPr lang="en-US" dirty="0"/>
          </a:p>
          <a:p>
            <a:r>
              <a:rPr lang="en-US" b="1" dirty="0"/>
              <a:t>Syntax: </a:t>
            </a:r>
          </a:p>
          <a:p>
            <a:r>
              <a:rPr lang="en-US" dirty="0"/>
              <a:t>&lt;span&gt;Your content here&lt;/span&gt; </a:t>
            </a:r>
          </a:p>
          <a:p>
            <a:r>
              <a:rPr lang="en-US" b="1" dirty="0"/>
              <a:t>Example: </a:t>
            </a:r>
          </a:p>
          <a:p>
            <a:r>
              <a:rPr lang="en-US" dirty="0"/>
              <a:t>&lt;span&gt;Hello&lt;/span&gt;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92500" lnSpcReduction="10000"/>
          </a:bodyPr>
          <a:lstStyle/>
          <a:p>
            <a:pPr>
              <a:buNone/>
            </a:pPr>
            <a:r>
              <a:rPr lang="en-US" dirty="0"/>
              <a:t>&lt;!</a:t>
            </a:r>
            <a:r>
              <a:rPr lang="en-US" dirty="0" err="1"/>
              <a:t>doctype</a:t>
            </a:r>
            <a:r>
              <a:rPr lang="en-US" dirty="0"/>
              <a:t> html&gt;</a:t>
            </a:r>
          </a:p>
          <a:p>
            <a:pPr>
              <a:buNone/>
            </a:pPr>
            <a:r>
              <a:rPr lang="en-US" dirty="0"/>
              <a:t>&lt;html&gt;</a:t>
            </a:r>
          </a:p>
          <a:p>
            <a:pPr>
              <a:buNone/>
            </a:pPr>
            <a:r>
              <a:rPr lang="en-US" dirty="0"/>
              <a:t>&lt;head&gt;</a:t>
            </a:r>
          </a:p>
          <a:p>
            <a:pPr>
              <a:buNone/>
            </a:pPr>
            <a:r>
              <a:rPr lang="en-US" dirty="0"/>
              <a:t>&lt;title&gt;table</a:t>
            </a:r>
          </a:p>
          <a:p>
            <a:pPr>
              <a:buNone/>
            </a:pPr>
            <a:r>
              <a:rPr lang="en-US" dirty="0"/>
              <a:t>&lt;/title&gt;</a:t>
            </a:r>
          </a:p>
          <a:p>
            <a:pPr>
              <a:buNone/>
            </a:pPr>
            <a:r>
              <a:rPr lang="en-US" dirty="0"/>
              <a:t>&lt;/head&gt;</a:t>
            </a:r>
          </a:p>
          <a:p>
            <a:pPr>
              <a:buNone/>
            </a:pPr>
            <a:r>
              <a:rPr lang="en-US" dirty="0"/>
              <a:t>&lt;body &gt;</a:t>
            </a:r>
          </a:p>
          <a:p>
            <a:pPr>
              <a:buNone/>
            </a:pPr>
            <a:r>
              <a:rPr lang="en-US" dirty="0"/>
              <a:t>&lt;span style='</a:t>
            </a:r>
            <a:r>
              <a:rPr lang="en-US" dirty="0" err="1"/>
              <a:t>color:orange</a:t>
            </a:r>
            <a:r>
              <a:rPr lang="en-US" dirty="0"/>
              <a:t>'&gt;this is html&lt;/span&gt;</a:t>
            </a:r>
          </a:p>
          <a:p>
            <a:pPr>
              <a:buNone/>
            </a:pPr>
            <a:r>
              <a:rPr lang="en-US" dirty="0"/>
              <a:t>&lt;span style='</a:t>
            </a:r>
            <a:r>
              <a:rPr lang="en-US" dirty="0" err="1"/>
              <a:t>color:yellow</a:t>
            </a:r>
            <a:r>
              <a:rPr lang="en-US" dirty="0"/>
              <a:t>'&gt;this is html&lt;/span&gt;</a:t>
            </a:r>
          </a:p>
          <a:p>
            <a:pPr>
              <a:buNone/>
            </a:pPr>
            <a:endParaRPr lang="en-US" dirty="0"/>
          </a:p>
          <a:p>
            <a:pPr>
              <a:buNone/>
            </a:pPr>
            <a:r>
              <a:rPr lang="en-US" dirty="0"/>
              <a:t>&lt;span style='</a:t>
            </a:r>
            <a:r>
              <a:rPr lang="en-US" dirty="0" err="1"/>
              <a:t>color:green</a:t>
            </a:r>
            <a:r>
              <a:rPr lang="en-US" dirty="0"/>
              <a:t>'&gt;this is html&lt;/span&gt;</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609600"/>
          </a:xfrm>
        </p:spPr>
        <p:txBody>
          <a:bodyPr>
            <a:normAutofit/>
          </a:bodyPr>
          <a:lstStyle/>
          <a:p>
            <a:pPr algn="ctr"/>
            <a:r>
              <a:rPr lang="en-US" sz="3600" dirty="0">
                <a:solidFill>
                  <a:srgbClr val="FF0000"/>
                </a:solidFill>
              </a:rPr>
              <a:t>HTML FORMS</a:t>
            </a:r>
          </a:p>
        </p:txBody>
      </p:sp>
      <p:sp>
        <p:nvSpPr>
          <p:cNvPr id="3" name="Content Placeholder 2"/>
          <p:cNvSpPr>
            <a:spLocks noGrp="1"/>
          </p:cNvSpPr>
          <p:nvPr>
            <p:ph idx="1"/>
          </p:nvPr>
        </p:nvSpPr>
        <p:spPr>
          <a:xfrm>
            <a:off x="457200" y="1295400"/>
            <a:ext cx="8229600" cy="5029200"/>
          </a:xfrm>
        </p:spPr>
        <p:txBody>
          <a:bodyPr>
            <a:normAutofit fontScale="70000" lnSpcReduction="20000"/>
          </a:bodyPr>
          <a:lstStyle/>
          <a:p>
            <a:pPr fontAlgn="base">
              <a:lnSpc>
                <a:spcPct val="120000"/>
              </a:lnSpc>
            </a:pPr>
            <a:r>
              <a:rPr lang="en-US" b="1" dirty="0"/>
              <a:t>What is HTML Form :</a:t>
            </a:r>
            <a:br>
              <a:rPr lang="en-US" dirty="0"/>
            </a:br>
            <a:r>
              <a:rPr lang="en-US" dirty="0"/>
              <a:t>HTML Form is a document which stores information of a user on a web server using interactive controls. </a:t>
            </a:r>
          </a:p>
          <a:p>
            <a:pPr fontAlgn="base">
              <a:lnSpc>
                <a:spcPct val="120000"/>
              </a:lnSpc>
            </a:pPr>
            <a:r>
              <a:rPr lang="en-US" dirty="0"/>
              <a:t>An HTML form contains different kind of information such as username, password, contact number, email id etc.</a:t>
            </a:r>
          </a:p>
          <a:p>
            <a:pPr fontAlgn="base">
              <a:lnSpc>
                <a:spcPct val="120000"/>
              </a:lnSpc>
            </a:pPr>
            <a:br>
              <a:rPr lang="en-US" dirty="0"/>
            </a:br>
            <a:r>
              <a:rPr lang="en-US" dirty="0"/>
              <a:t>The elements used in an HTML form are check box, input box, radio buttons, submit buttons etc. </a:t>
            </a:r>
          </a:p>
          <a:p>
            <a:pPr fontAlgn="base">
              <a:lnSpc>
                <a:spcPct val="120000"/>
              </a:lnSpc>
            </a:pPr>
            <a:r>
              <a:rPr lang="en-US" dirty="0"/>
              <a:t>Using these elements the information of an user is submitted on a web server.</a:t>
            </a:r>
          </a:p>
          <a:p>
            <a:pPr fontAlgn="base">
              <a:lnSpc>
                <a:spcPct val="120000"/>
              </a:lnSpc>
            </a:pPr>
            <a:r>
              <a:rPr lang="en-US" dirty="0"/>
              <a:t>The </a:t>
            </a:r>
            <a:r>
              <a:rPr lang="en-US" b="1" dirty="0"/>
              <a:t>form</a:t>
            </a:r>
            <a:r>
              <a:rPr lang="en-US" dirty="0"/>
              <a:t> tag is used to create an HTML form.</a:t>
            </a:r>
          </a:p>
          <a:p>
            <a:pPr>
              <a:lnSpc>
                <a:spcPct val="120000"/>
              </a:lnSpc>
              <a:buNone/>
            </a:pPr>
            <a:br>
              <a:rPr lang="en-US" dirty="0"/>
            </a:br>
            <a:endParaRPr lang="en-US" dirty="0"/>
          </a:p>
          <a:p>
            <a:pPr fontAlgn="base">
              <a:lnSpc>
                <a:spcPct val="120000"/>
              </a:lnSpc>
            </a:pPr>
            <a:endParaRPr lang="en-US" dirty="0"/>
          </a:p>
          <a:p>
            <a:pPr fontAlgn="base">
              <a:lnSpc>
                <a:spcPct val="120000"/>
              </a:lnSpc>
            </a:pPr>
            <a:endParaRPr lang="en-US" dirty="0"/>
          </a:p>
          <a:p>
            <a:pPr>
              <a:lnSpc>
                <a:spcPct val="120000"/>
              </a:lnSpc>
              <a:buNone/>
            </a:pPr>
            <a:br>
              <a:rPr lang="en-US" dirty="0"/>
            </a:b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153400" cy="5486400"/>
          </a:xfrm>
        </p:spPr>
        <p:txBody>
          <a:bodyPr>
            <a:normAutofit fontScale="85000" lnSpcReduction="20000"/>
          </a:bodyPr>
          <a:lstStyle/>
          <a:p>
            <a:pPr>
              <a:buNone/>
            </a:pPr>
            <a:r>
              <a:rPr lang="en-US" dirty="0"/>
              <a:t>&lt;!DOCTYPE html&gt; </a:t>
            </a:r>
          </a:p>
          <a:p>
            <a:pPr>
              <a:buNone/>
            </a:pPr>
            <a:r>
              <a:rPr lang="en-US" dirty="0"/>
              <a:t>&lt;html&gt; </a:t>
            </a:r>
          </a:p>
          <a:p>
            <a:pPr>
              <a:buNone/>
            </a:pPr>
            <a:r>
              <a:rPr lang="en-US" dirty="0"/>
              <a:t>&lt;body&gt; </a:t>
            </a:r>
          </a:p>
          <a:p>
            <a:pPr>
              <a:buNone/>
            </a:pPr>
            <a:endParaRPr lang="en-US" dirty="0"/>
          </a:p>
          <a:p>
            <a:pPr>
              <a:buNone/>
            </a:pPr>
            <a:r>
              <a:rPr lang="en-US" dirty="0"/>
              <a:t>&lt;form&gt;</a:t>
            </a:r>
          </a:p>
          <a:p>
            <a:pPr>
              <a:buNone/>
            </a:pPr>
            <a:r>
              <a:rPr lang="en-US" dirty="0"/>
              <a:t>&lt;label&gt;username&lt;/label&gt;</a:t>
            </a:r>
          </a:p>
          <a:p>
            <a:pPr>
              <a:buNone/>
            </a:pPr>
            <a:r>
              <a:rPr lang="en-US" dirty="0"/>
              <a:t>&lt;input type ="text" name="</a:t>
            </a:r>
            <a:r>
              <a:rPr lang="en-US" dirty="0" err="1"/>
              <a:t>uname</a:t>
            </a:r>
            <a:r>
              <a:rPr lang="en-US" dirty="0"/>
              <a:t>"&gt;&lt;</a:t>
            </a:r>
            <a:r>
              <a:rPr lang="en-US" dirty="0" err="1"/>
              <a:t>br</a:t>
            </a:r>
            <a:r>
              <a:rPr lang="en-US" dirty="0"/>
              <a:t>&gt;&lt;</a:t>
            </a:r>
            <a:r>
              <a:rPr lang="en-US" dirty="0" err="1"/>
              <a:t>br</a:t>
            </a:r>
            <a:r>
              <a:rPr lang="en-US" dirty="0"/>
              <a:t>&gt;</a:t>
            </a:r>
          </a:p>
          <a:p>
            <a:pPr>
              <a:buNone/>
            </a:pPr>
            <a:endParaRPr lang="en-US" dirty="0"/>
          </a:p>
          <a:p>
            <a:pPr>
              <a:buNone/>
            </a:pPr>
            <a:r>
              <a:rPr lang="en-US" dirty="0"/>
              <a:t>&lt;</a:t>
            </a:r>
            <a:r>
              <a:rPr lang="en-US" dirty="0" err="1"/>
              <a:t>lable</a:t>
            </a:r>
            <a:r>
              <a:rPr lang="en-US" dirty="0"/>
              <a:t>&gt;password&lt;/label&gt;</a:t>
            </a:r>
          </a:p>
          <a:p>
            <a:pPr>
              <a:buNone/>
            </a:pPr>
            <a:r>
              <a:rPr lang="en-US" dirty="0"/>
              <a:t>&lt;input type="password" name="</a:t>
            </a:r>
            <a:r>
              <a:rPr lang="en-US" dirty="0" err="1"/>
              <a:t>pwd</a:t>
            </a:r>
            <a:r>
              <a:rPr lang="en-US" dirty="0"/>
              <a:t>"&gt;&lt;</a:t>
            </a:r>
            <a:r>
              <a:rPr lang="en-US" dirty="0" err="1"/>
              <a:t>br</a:t>
            </a:r>
            <a:r>
              <a:rPr lang="en-US" dirty="0"/>
              <a:t>&gt;</a:t>
            </a:r>
          </a:p>
          <a:p>
            <a:pPr>
              <a:buNone/>
            </a:pPr>
            <a:r>
              <a:rPr lang="en-US" dirty="0"/>
              <a:t>&lt;input type="submit" value="submit"&gt;</a:t>
            </a:r>
          </a:p>
          <a:p>
            <a:pPr>
              <a:buNone/>
            </a:pPr>
            <a:r>
              <a:rPr lang="en-US" dirty="0"/>
              <a:t>&lt;/form&gt;</a:t>
            </a:r>
          </a:p>
          <a:p>
            <a:pPr>
              <a:buNone/>
            </a:pPr>
            <a:r>
              <a:rPr lang="en-US" dirty="0"/>
              <a:t> </a:t>
            </a:r>
          </a:p>
          <a:p>
            <a:pPr>
              <a:buNone/>
            </a:pPr>
            <a:endParaRPr lang="en-US" dirty="0"/>
          </a:p>
          <a:p>
            <a:pPr>
              <a:buNone/>
            </a:pPr>
            <a:r>
              <a:rPr lang="en-US" dirty="0"/>
              <a:t>&lt;/body&gt; </a:t>
            </a:r>
          </a:p>
          <a:p>
            <a:pPr>
              <a:buNone/>
            </a:pPr>
            <a:r>
              <a:rPr lang="en-US" dirty="0"/>
              <a:t>&lt;/html&gt; </a:t>
            </a:r>
          </a:p>
          <a:p>
            <a:pPr>
              <a:buNone/>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9600" dirty="0">
                <a:solidFill>
                  <a:srgbClr val="FF0000"/>
                </a:solidFill>
              </a:rPr>
              <a:t>CSS</a:t>
            </a:r>
          </a:p>
          <a:p>
            <a:pPr algn="ctr">
              <a:buNone/>
            </a:pPr>
            <a:r>
              <a:rPr lang="en-US" sz="5400" b="1" dirty="0">
                <a:solidFill>
                  <a:srgbClr val="FF0000"/>
                </a:solidFill>
              </a:rPr>
              <a:t>(C</a:t>
            </a:r>
            <a:r>
              <a:rPr lang="en-US" sz="5400" dirty="0">
                <a:solidFill>
                  <a:srgbClr val="FF0000"/>
                </a:solidFill>
              </a:rPr>
              <a:t>ascading </a:t>
            </a:r>
            <a:r>
              <a:rPr lang="en-US" sz="5400" b="1" dirty="0">
                <a:solidFill>
                  <a:srgbClr val="FF0000"/>
                </a:solidFill>
              </a:rPr>
              <a:t>S</a:t>
            </a:r>
            <a:r>
              <a:rPr lang="en-US" sz="5400" dirty="0">
                <a:solidFill>
                  <a:srgbClr val="FF0000"/>
                </a:solidFill>
              </a:rPr>
              <a:t>tyle </a:t>
            </a:r>
            <a:r>
              <a:rPr lang="en-US" sz="5400" b="1" dirty="0">
                <a:solidFill>
                  <a:srgbClr val="FF0000"/>
                </a:solidFill>
              </a:rPr>
              <a:t>S</a:t>
            </a:r>
            <a:r>
              <a:rPr lang="en-US" sz="5400" dirty="0">
                <a:solidFill>
                  <a:srgbClr val="FF0000"/>
                </a:solidFill>
              </a:rPr>
              <a:t>heets)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pPr>
              <a:buNone/>
            </a:pPr>
            <a:r>
              <a:rPr lang="en-US" b="1" dirty="0">
                <a:solidFill>
                  <a:srgbClr val="FF0000"/>
                </a:solidFill>
              </a:rPr>
              <a:t>What is CSS?</a:t>
            </a:r>
          </a:p>
          <a:p>
            <a:endParaRPr lang="en-US" dirty="0"/>
          </a:p>
          <a:p>
            <a:r>
              <a:rPr lang="en-US" dirty="0"/>
              <a:t>CSS stands for “Cascading Style Sheet”. </a:t>
            </a:r>
          </a:p>
          <a:p>
            <a:r>
              <a:rPr lang="en-US" dirty="0"/>
              <a:t>• CSS is a “styling language”, which is used to apply styles to the html elements in the web page. </a:t>
            </a:r>
          </a:p>
          <a:p>
            <a:r>
              <a:rPr lang="en-US" dirty="0"/>
              <a:t>• CSS styles include with backgrounds, colors, margins, borders, </a:t>
            </a:r>
            <a:r>
              <a:rPr lang="en-US" dirty="0" err="1"/>
              <a:t>paddings</a:t>
            </a:r>
            <a:r>
              <a:rPr lang="en-US" dirty="0"/>
              <a:t>, alignments etc. </a:t>
            </a:r>
          </a:p>
          <a:p>
            <a:r>
              <a:rPr lang="en-US" dirty="0"/>
              <a:t>• A CSS style can overlap other CSS style; that's why it is called as "cascading" style sheets. </a:t>
            </a:r>
          </a:p>
          <a:p>
            <a:r>
              <a:rPr lang="en-US" dirty="0"/>
              <a:t>CSS </a:t>
            </a:r>
            <a:r>
              <a:rPr lang="en-US" b="1" dirty="0"/>
              <a:t>saves a lot of work</a:t>
            </a:r>
            <a:r>
              <a:rPr lang="en-US" dirty="0"/>
              <a:t>. It can control the layout of multiple web pages all at once</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Syntax of CSS : </a:t>
            </a:r>
            <a:br>
              <a:rPr lang="en-US" dirty="0"/>
            </a:br>
            <a:endParaRPr lang="en-US" dirty="0"/>
          </a:p>
        </p:txBody>
      </p:sp>
      <p:pic>
        <p:nvPicPr>
          <p:cNvPr id="1027" name="Picture 3"/>
          <p:cNvPicPr>
            <a:picLocks noGrp="1" noChangeAspect="1" noChangeArrowheads="1"/>
          </p:cNvPicPr>
          <p:nvPr>
            <p:ph idx="1"/>
          </p:nvPr>
        </p:nvPicPr>
        <p:blipFill>
          <a:blip r:embed="rId2"/>
          <a:srcRect/>
          <a:stretch>
            <a:fillRect/>
          </a:stretch>
        </p:blipFill>
        <p:spPr bwMode="auto">
          <a:xfrm>
            <a:off x="1143000" y="2133600"/>
            <a:ext cx="4591050" cy="2358231"/>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92500" lnSpcReduction="10000"/>
          </a:bodyPr>
          <a:lstStyle/>
          <a:p>
            <a:pPr>
              <a:buNone/>
            </a:pPr>
            <a:endParaRPr lang="en-US" dirty="0"/>
          </a:p>
          <a:p>
            <a:pPr>
              <a:buNone/>
            </a:pPr>
            <a:r>
              <a:rPr lang="en-US" b="1" dirty="0">
                <a:solidFill>
                  <a:srgbClr val="FF0000"/>
                </a:solidFill>
              </a:rPr>
              <a:t>CSS Basic Selectors </a:t>
            </a:r>
            <a:endParaRPr lang="en-US" dirty="0">
              <a:solidFill>
                <a:srgbClr val="FF0000"/>
              </a:solidFill>
            </a:endParaRPr>
          </a:p>
          <a:p>
            <a:pPr>
              <a:buNone/>
            </a:pPr>
            <a:r>
              <a:rPr lang="en-US" dirty="0"/>
              <a:t>• “Select” is a syntax to select the desired elements. </a:t>
            </a:r>
          </a:p>
          <a:p>
            <a:pPr>
              <a:buNone/>
            </a:pPr>
            <a:r>
              <a:rPr lang="en-US" dirty="0"/>
              <a:t>• CSS supports many selectors. The most important </a:t>
            </a:r>
            <a:r>
              <a:rPr lang="en-US" dirty="0" err="1"/>
              <a:t>css</a:t>
            </a:r>
            <a:r>
              <a:rPr lang="en-US" dirty="0"/>
              <a:t> selectors are: </a:t>
            </a:r>
          </a:p>
          <a:p>
            <a:pPr>
              <a:buNone/>
            </a:pPr>
            <a:r>
              <a:rPr lang="en-US" dirty="0"/>
              <a:t>1. Tag Selector </a:t>
            </a:r>
          </a:p>
          <a:p>
            <a:pPr>
              <a:buNone/>
            </a:pPr>
            <a:r>
              <a:rPr lang="en-US" dirty="0"/>
              <a:t>2. ID Selector </a:t>
            </a:r>
          </a:p>
          <a:p>
            <a:pPr>
              <a:buNone/>
            </a:pPr>
            <a:endParaRPr lang="en-US" dirty="0"/>
          </a:p>
          <a:p>
            <a:pPr>
              <a:buNone/>
            </a:pPr>
            <a:r>
              <a:rPr lang="en-US" b="1" dirty="0"/>
              <a:t>1. Tag Selector </a:t>
            </a:r>
          </a:p>
          <a:p>
            <a:pPr>
              <a:buNone/>
            </a:pPr>
            <a:r>
              <a:rPr lang="en-US" dirty="0"/>
              <a:t>• The “tag selector” selects all the instances of specific tag. </a:t>
            </a:r>
          </a:p>
          <a:p>
            <a:pPr>
              <a:buNone/>
            </a:pPr>
            <a:r>
              <a:rPr lang="en-US" dirty="0"/>
              <a:t>• Use tag selector to select multiple </a:t>
            </a:r>
            <a:r>
              <a:rPr lang="en-US" dirty="0" err="1"/>
              <a:t>elemens</a:t>
            </a:r>
            <a:r>
              <a:rPr lang="en-US" dirty="0"/>
              <a:t>. </a:t>
            </a:r>
          </a:p>
          <a:p>
            <a:pPr>
              <a:buNone/>
            </a:pPr>
            <a:endParaRPr lang="en-US" dirty="0"/>
          </a:p>
          <a:p>
            <a:pPr>
              <a:buNone/>
            </a:pPr>
            <a:r>
              <a:rPr lang="en-US" b="1" dirty="0"/>
              <a:t>Syntax: </a:t>
            </a:r>
            <a:r>
              <a:rPr lang="en-US" b="1" dirty="0" err="1"/>
              <a:t>tagname</a:t>
            </a:r>
            <a:r>
              <a:rPr lang="en-US" b="1" dirty="0"/>
              <a:t> </a:t>
            </a:r>
          </a:p>
          <a:p>
            <a:pPr>
              <a:buNone/>
            </a:pPr>
            <a:r>
              <a:rPr lang="en-US" b="1" dirty="0"/>
              <a:t>Example: p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Grp="1" noChangeAspect="1" noChangeArrowheads="1"/>
          </p:cNvPicPr>
          <p:nvPr>
            <p:ph idx="1"/>
          </p:nvPr>
        </p:nvPicPr>
        <p:blipFill>
          <a:blip r:embed="rId2"/>
          <a:srcRect/>
          <a:stretch>
            <a:fillRect/>
          </a:stretch>
        </p:blipFill>
        <p:spPr bwMode="auto">
          <a:xfrm>
            <a:off x="1371600" y="920542"/>
            <a:ext cx="4905375" cy="4919077"/>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pPr>
              <a:buNone/>
            </a:pPr>
            <a:r>
              <a:rPr lang="en-US" b="1" dirty="0"/>
              <a:t>2. ID Selector </a:t>
            </a:r>
          </a:p>
          <a:p>
            <a:pPr>
              <a:buNone/>
            </a:pPr>
            <a:r>
              <a:rPr lang="en-US" dirty="0"/>
              <a:t>• The “id selector” selects a single tag, based on the “id”. </a:t>
            </a:r>
          </a:p>
          <a:p>
            <a:pPr>
              <a:buNone/>
            </a:pPr>
            <a:r>
              <a:rPr lang="en-US" dirty="0"/>
              <a:t>• “ID” is the “identification name”; it must be unique. </a:t>
            </a:r>
          </a:p>
          <a:p>
            <a:pPr>
              <a:buNone/>
            </a:pPr>
            <a:r>
              <a:rPr lang="en-US" dirty="0"/>
              <a:t>• Use ID selector to select a exact single element. </a:t>
            </a:r>
          </a:p>
          <a:p>
            <a:endParaRPr lang="en-US" dirty="0"/>
          </a:p>
          <a:p>
            <a:r>
              <a:rPr lang="en-US" dirty="0"/>
              <a:t>"#" is the symbol of "ID". </a:t>
            </a:r>
          </a:p>
          <a:p>
            <a:r>
              <a:rPr lang="en-US" b="1" dirty="0"/>
              <a:t>Syntax: #id </a:t>
            </a:r>
          </a:p>
          <a:p>
            <a:r>
              <a:rPr lang="en-US" b="1" dirty="0"/>
              <a:t>Example: #p1 </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85000" lnSpcReduction="10000"/>
          </a:bodyPr>
          <a:lstStyle/>
          <a:p>
            <a:pPr algn="ctr">
              <a:buNone/>
            </a:pPr>
            <a:r>
              <a:rPr lang="en-US" b="1" dirty="0"/>
              <a:t> </a:t>
            </a:r>
            <a:r>
              <a:rPr lang="en-US" sz="4800" b="1" dirty="0">
                <a:solidFill>
                  <a:srgbClr val="FF0000"/>
                </a:solidFill>
              </a:rPr>
              <a:t>What is web / internet?</a:t>
            </a:r>
          </a:p>
          <a:p>
            <a:pPr>
              <a:buNone/>
            </a:pPr>
            <a:r>
              <a:rPr lang="en-US" dirty="0"/>
              <a:t>    The </a:t>
            </a:r>
            <a:r>
              <a:rPr lang="en-US" b="1" dirty="0"/>
              <a:t>Internet</a:t>
            </a:r>
            <a:r>
              <a:rPr lang="en-US" dirty="0"/>
              <a:t> is a vast network that connects computers all over the world. Through the </a:t>
            </a:r>
            <a:r>
              <a:rPr lang="en-US" b="1" dirty="0"/>
              <a:t>Internet</a:t>
            </a:r>
            <a:r>
              <a:rPr lang="en-US" dirty="0"/>
              <a:t>, people can share information and communicate from anywhere with an </a:t>
            </a:r>
            <a:r>
              <a:rPr lang="en-US" b="1" dirty="0"/>
              <a:t>Internet</a:t>
            </a:r>
            <a:r>
              <a:rPr lang="en-US" dirty="0"/>
              <a:t> connection.</a:t>
            </a:r>
          </a:p>
          <a:p>
            <a:pPr>
              <a:buNone/>
            </a:pPr>
            <a:r>
              <a:rPr lang="en-US" dirty="0"/>
              <a:t>    </a:t>
            </a:r>
            <a:r>
              <a:rPr lang="en-US" dirty="0">
                <a:solidFill>
                  <a:srgbClr val="FF0000"/>
                </a:solidFill>
              </a:rPr>
              <a:t>What is web site</a:t>
            </a:r>
          </a:p>
          <a:p>
            <a:pPr>
              <a:buNone/>
            </a:pPr>
            <a:r>
              <a:rPr lang="en-US" dirty="0"/>
              <a:t>a set of related web pages located under a single domain name.</a:t>
            </a:r>
            <a:br>
              <a:rPr lang="en-US" dirty="0"/>
            </a:br>
            <a:r>
              <a:rPr lang="en-US" dirty="0">
                <a:solidFill>
                  <a:srgbClr val="FF0000"/>
                </a:solidFill>
              </a:rPr>
              <a:t>• What is web page</a:t>
            </a:r>
          </a:p>
          <a:p>
            <a:pPr>
              <a:buNone/>
            </a:pPr>
            <a:r>
              <a:rPr lang="en-US" b="1" dirty="0"/>
              <a:t>web page</a:t>
            </a:r>
            <a:r>
              <a:rPr lang="en-US" dirty="0"/>
              <a:t>. A document which can be displayed in a </a:t>
            </a:r>
            <a:r>
              <a:rPr lang="en-US" b="1" dirty="0"/>
              <a:t>web</a:t>
            </a:r>
            <a:r>
              <a:rPr lang="en-US" dirty="0"/>
              <a:t> browser such as Firefox, Google Chrome, Opera, Microsoft Internet Explorer or Edge, or Apple's Safari. </a:t>
            </a:r>
            <a:br>
              <a:rPr lang="en-US" dirty="0">
                <a:solidFill>
                  <a:srgbClr val="FF0000"/>
                </a:solidFill>
              </a:rPr>
            </a:br>
            <a:r>
              <a:rPr lang="en-US" dirty="0">
                <a:solidFill>
                  <a:srgbClr val="FF0000"/>
                </a:solidFill>
              </a:rPr>
              <a:t>• What is web browser</a:t>
            </a:r>
          </a:p>
          <a:p>
            <a:pPr>
              <a:buNone/>
            </a:pPr>
            <a:r>
              <a:rPr lang="en-US" dirty="0"/>
              <a:t>A </a:t>
            </a:r>
            <a:r>
              <a:rPr lang="en-US" b="1" dirty="0"/>
              <a:t>web browser</a:t>
            </a:r>
            <a:r>
              <a:rPr lang="en-US" dirty="0"/>
              <a:t> is a software application for accessing information on the World Wide Web. When a user requests a web page from a particular website,</a:t>
            </a:r>
            <a:br>
              <a:rPr lang="en-US" dirty="0">
                <a:solidFill>
                  <a:srgbClr val="FF0000"/>
                </a:solidFill>
              </a:rPr>
            </a:b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762000" y="914400"/>
            <a:ext cx="5667375" cy="5039519"/>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85000" lnSpcReduction="20000"/>
          </a:bodyPr>
          <a:lstStyle/>
          <a:p>
            <a:r>
              <a:rPr lang="en-US" dirty="0"/>
              <a:t>Why Use CSS?</a:t>
            </a:r>
          </a:p>
          <a:p>
            <a:r>
              <a:rPr lang="en-US" dirty="0"/>
              <a:t>CSS is used to define styles for your web pages, including the design, layout and variations in display for different devices and screen sizes.</a:t>
            </a:r>
          </a:p>
          <a:p>
            <a:r>
              <a:rPr lang="en-US" dirty="0"/>
              <a:t>CSS Example</a:t>
            </a:r>
          </a:p>
          <a:p>
            <a:r>
              <a:rPr lang="en-US" dirty="0" err="1"/>
              <a:t>bg</a:t>
            </a:r>
            <a:r>
              <a:rPr lang="en-US" dirty="0"/>
              <a:t>{</a:t>
            </a:r>
            <a:br>
              <a:rPr lang="en-US" dirty="0"/>
            </a:br>
            <a:r>
              <a:rPr lang="en-US" dirty="0"/>
              <a:t>  background-color: </a:t>
            </a:r>
            <a:r>
              <a:rPr lang="en-US" dirty="0" err="1"/>
              <a:t>lightblue</a:t>
            </a:r>
            <a:r>
              <a:rPr lang="en-US" dirty="0"/>
              <a:t>;</a:t>
            </a:r>
            <a:br>
              <a:rPr lang="en-US" dirty="0"/>
            </a:br>
            <a:r>
              <a:rPr lang="en-US" dirty="0"/>
              <a:t>}</a:t>
            </a:r>
            <a:br>
              <a:rPr lang="en-US" dirty="0"/>
            </a:br>
            <a:br>
              <a:rPr lang="en-US" dirty="0"/>
            </a:br>
            <a:r>
              <a:rPr lang="en-US" dirty="0"/>
              <a:t>h1 {</a:t>
            </a:r>
            <a:br>
              <a:rPr lang="en-US" dirty="0"/>
            </a:br>
            <a:r>
              <a:rPr lang="en-US" dirty="0"/>
              <a:t>  color: white;</a:t>
            </a:r>
            <a:br>
              <a:rPr lang="en-US" dirty="0"/>
            </a:br>
            <a:r>
              <a:rPr lang="en-US" dirty="0"/>
              <a:t>  text-align: center;</a:t>
            </a:r>
            <a:br>
              <a:rPr lang="en-US" dirty="0"/>
            </a:br>
            <a:r>
              <a:rPr lang="en-US" dirty="0"/>
              <a:t>}</a:t>
            </a:r>
            <a:br>
              <a:rPr lang="en-US" dirty="0"/>
            </a:br>
            <a:br>
              <a:rPr lang="en-US" dirty="0"/>
            </a:br>
            <a:r>
              <a:rPr lang="en-US" dirty="0"/>
              <a:t>p {</a:t>
            </a:r>
            <a:br>
              <a:rPr lang="en-US" dirty="0"/>
            </a:br>
            <a:r>
              <a:rPr lang="en-US" dirty="0"/>
              <a:t>  font-family: </a:t>
            </a:r>
            <a:r>
              <a:rPr lang="en-US" dirty="0" err="1"/>
              <a:t>verdana</a:t>
            </a:r>
            <a:r>
              <a:rPr lang="en-US" dirty="0"/>
              <a:t>;</a:t>
            </a:r>
            <a:br>
              <a:rPr lang="en-US" dirty="0"/>
            </a:br>
            <a:r>
              <a:rPr lang="en-US" dirty="0"/>
              <a:t>  font-size: 20px;</a:t>
            </a:r>
            <a:br>
              <a:rPr lang="en-US" dirty="0"/>
            </a:br>
            <a:r>
              <a:rPr lang="en-US" dirty="0"/>
              <a:t>}</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92500"/>
          </a:bodyPr>
          <a:lstStyle/>
          <a:p>
            <a:pPr>
              <a:buNone/>
            </a:pPr>
            <a:r>
              <a:rPr lang="en-US" dirty="0">
                <a:solidFill>
                  <a:srgbClr val="FF0000"/>
                </a:solidFill>
              </a:rPr>
              <a:t>CSS Solved a Big Problem</a:t>
            </a:r>
          </a:p>
          <a:p>
            <a:r>
              <a:rPr lang="en-US" dirty="0"/>
              <a:t>HTML was created to </a:t>
            </a:r>
            <a:r>
              <a:rPr lang="en-US" b="1" dirty="0"/>
              <a:t>describe the content</a:t>
            </a:r>
            <a:r>
              <a:rPr lang="en-US" dirty="0"/>
              <a:t> of a web page, like:</a:t>
            </a:r>
          </a:p>
          <a:p>
            <a:r>
              <a:rPr lang="en-US" dirty="0"/>
              <a:t>&lt;h1&gt;This is a heading&lt;/h1&gt;</a:t>
            </a:r>
          </a:p>
          <a:p>
            <a:r>
              <a:rPr lang="en-US" dirty="0"/>
              <a:t>&lt;p&gt;This is a paragraph.&lt;/p&gt;</a:t>
            </a:r>
          </a:p>
          <a:p>
            <a:r>
              <a:rPr lang="en-US" dirty="0"/>
              <a:t>When tags like &lt;font&gt;, and color attributes were added to the HTML 3.2 specification, it started a nightmare for web developers. Development of large websites, where fonts and color information were added to every single page, became a long and expensive process.</a:t>
            </a:r>
          </a:p>
          <a:p>
            <a:r>
              <a:rPr lang="en-US" dirty="0"/>
              <a:t>To solve this problem, the World Wide Web Consortium (W3C) created CSS.</a:t>
            </a:r>
          </a:p>
          <a:p>
            <a:r>
              <a:rPr lang="en-US" dirty="0"/>
              <a:t>CSS removed the style formatting from the HTML page!</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62500" lnSpcReduction="20000"/>
          </a:bodyPr>
          <a:lstStyle/>
          <a:p>
            <a:pPr>
              <a:buNone/>
            </a:pPr>
            <a:r>
              <a:rPr lang="en-US" sz="3800" dirty="0">
                <a:solidFill>
                  <a:srgbClr val="FF0000"/>
                </a:solidFill>
              </a:rPr>
              <a:t>CSS Syntax</a:t>
            </a:r>
          </a:p>
          <a:p>
            <a:r>
              <a:rPr lang="en-US" dirty="0"/>
              <a:t>A CSS rule-set consists of a selector and a declaration block:</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3200" dirty="0"/>
              <a:t>The selector points to the HTML element you want to style.</a:t>
            </a:r>
          </a:p>
          <a:p>
            <a:r>
              <a:rPr lang="en-US" sz="3200" dirty="0"/>
              <a:t>The declaration block contains one or more declarations separated by semicolons.</a:t>
            </a:r>
          </a:p>
          <a:p>
            <a:r>
              <a:rPr lang="en-US" sz="3200" dirty="0"/>
              <a:t>Each declaration includes a CSS property name and a value, separated by a colon.</a:t>
            </a:r>
          </a:p>
          <a:p>
            <a:r>
              <a:rPr lang="en-US" sz="3200" dirty="0"/>
              <a:t>Multiple CSS declarations are separated with semicolons, and declaration blocks are surrounded by curly braces.</a:t>
            </a:r>
          </a:p>
          <a:p>
            <a:pPr>
              <a:buNone/>
            </a:pPr>
            <a:br>
              <a:rPr lang="en-US" sz="3200" dirty="0"/>
            </a:br>
            <a:endParaRPr lang="en-US" sz="3200" dirty="0"/>
          </a:p>
        </p:txBody>
      </p:sp>
      <p:pic>
        <p:nvPicPr>
          <p:cNvPr id="37891" name="Picture 3" descr="D:\Capture3.PNG"/>
          <p:cNvPicPr>
            <a:picLocks noChangeAspect="1" noChangeArrowheads="1"/>
          </p:cNvPicPr>
          <p:nvPr/>
        </p:nvPicPr>
        <p:blipFill>
          <a:blip r:embed="rId2"/>
          <a:srcRect/>
          <a:stretch>
            <a:fillRect/>
          </a:stretch>
        </p:blipFill>
        <p:spPr bwMode="auto">
          <a:xfrm>
            <a:off x="1752600" y="1295400"/>
            <a:ext cx="5544324" cy="2133600"/>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305800" cy="5562600"/>
          </a:xfrm>
        </p:spPr>
        <p:txBody>
          <a:bodyPr/>
          <a:lstStyle/>
          <a:p>
            <a:endParaRPr lang="en-US" dirty="0"/>
          </a:p>
          <a:p>
            <a:endParaRPr lang="en-US" dirty="0"/>
          </a:p>
          <a:p>
            <a:endParaRPr lang="en-US" dirty="0"/>
          </a:p>
          <a:p>
            <a:endParaRPr lang="en-US" dirty="0"/>
          </a:p>
          <a:p>
            <a:endParaRPr lang="en-US" dirty="0"/>
          </a:p>
        </p:txBody>
      </p:sp>
      <p:sp>
        <p:nvSpPr>
          <p:cNvPr id="4" name="Rectangle 3"/>
          <p:cNvSpPr/>
          <p:nvPr/>
        </p:nvSpPr>
        <p:spPr>
          <a:xfrm>
            <a:off x="304800" y="838201"/>
            <a:ext cx="7848600" cy="5509200"/>
          </a:xfrm>
          <a:prstGeom prst="rect">
            <a:avLst/>
          </a:prstGeom>
        </p:spPr>
        <p:txBody>
          <a:bodyPr wrap="square">
            <a:spAutoFit/>
          </a:bodyPr>
          <a:lstStyle/>
          <a:p>
            <a:r>
              <a:rPr lang="en-US" sz="3200" b="1" dirty="0">
                <a:solidFill>
                  <a:srgbClr val="FF0000"/>
                </a:solidFill>
              </a:rPr>
              <a:t>color </a:t>
            </a:r>
            <a:endParaRPr lang="en-US" sz="2400" b="1" dirty="0">
              <a:solidFill>
                <a:srgbClr val="FF0000"/>
              </a:solidFill>
            </a:endParaRPr>
          </a:p>
          <a:p>
            <a:r>
              <a:rPr lang="en-US" sz="2400" dirty="0"/>
              <a:t>• This property specifies text color (font color) of the element. </a:t>
            </a:r>
          </a:p>
          <a:p>
            <a:r>
              <a:rPr lang="en-US" sz="2400" dirty="0"/>
              <a:t>• You can specify any color of your choice. </a:t>
            </a:r>
          </a:p>
          <a:p>
            <a:endParaRPr lang="en-US" sz="2400" dirty="0"/>
          </a:p>
          <a:p>
            <a:r>
              <a:rPr lang="en-US" sz="2400" b="1" dirty="0"/>
              <a:t>Syntax: color: </a:t>
            </a:r>
            <a:r>
              <a:rPr lang="en-US" sz="2400" b="1" dirty="0" err="1"/>
              <a:t>colorname</a:t>
            </a:r>
            <a:r>
              <a:rPr lang="en-US" sz="2400" b="1" dirty="0"/>
              <a:t>; </a:t>
            </a:r>
          </a:p>
          <a:p>
            <a:r>
              <a:rPr lang="en-US" sz="2400" b="1" dirty="0"/>
              <a:t>Example: color: green; </a:t>
            </a:r>
          </a:p>
          <a:p>
            <a:endParaRPr lang="en-US" sz="2400" b="1" dirty="0"/>
          </a:p>
          <a:p>
            <a:r>
              <a:rPr lang="en-US" sz="3200" b="1" dirty="0">
                <a:solidFill>
                  <a:srgbClr val="FF0000"/>
                </a:solidFill>
              </a:rPr>
              <a:t>background-color </a:t>
            </a:r>
          </a:p>
          <a:p>
            <a:r>
              <a:rPr lang="en-US" sz="2400" dirty="0"/>
              <a:t>• This property specifies background color of the element. </a:t>
            </a:r>
          </a:p>
          <a:p>
            <a:r>
              <a:rPr lang="en-US" sz="2400" dirty="0"/>
              <a:t>• You can set any color as background color. </a:t>
            </a:r>
          </a:p>
          <a:p>
            <a:endParaRPr lang="en-US" sz="2400" dirty="0"/>
          </a:p>
          <a:p>
            <a:r>
              <a:rPr lang="en-US" sz="2400" b="1" dirty="0"/>
              <a:t>Syntax: background-color: </a:t>
            </a:r>
            <a:r>
              <a:rPr lang="en-US" sz="2400" b="1" dirty="0" err="1"/>
              <a:t>colorname</a:t>
            </a:r>
            <a:r>
              <a:rPr lang="en-US" sz="2400" b="1" dirty="0"/>
              <a:t>; </a:t>
            </a:r>
          </a:p>
          <a:p>
            <a:r>
              <a:rPr lang="en-US" sz="2400" b="1" dirty="0"/>
              <a:t>Example: background-color: green; </a:t>
            </a:r>
            <a:endParaRPr lang="en-US"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5867400"/>
          </a:xfrm>
        </p:spPr>
        <p:txBody>
          <a:bodyPr>
            <a:normAutofit/>
          </a:bodyPr>
          <a:lstStyle/>
          <a:p>
            <a:pPr>
              <a:buNone/>
            </a:pPr>
            <a:r>
              <a:rPr lang="en-US" b="1" dirty="0"/>
              <a:t>font-family </a:t>
            </a:r>
          </a:p>
          <a:p>
            <a:r>
              <a:rPr lang="en-US" dirty="0"/>
              <a:t>This property specifies name of the font. You refer the font family names from notepad. </a:t>
            </a:r>
          </a:p>
          <a:p>
            <a:r>
              <a:rPr lang="en-US" dirty="0"/>
              <a:t>It is recommended to specify multiple font family names; if specified browser tries the subsequent font if the previous font is not found / not supported in the browser. </a:t>
            </a:r>
          </a:p>
          <a:p>
            <a:endParaRPr lang="en-US" dirty="0"/>
          </a:p>
          <a:p>
            <a:r>
              <a:rPr lang="en-US" b="1" dirty="0"/>
              <a:t>Syntax: font-family: “</a:t>
            </a:r>
            <a:r>
              <a:rPr lang="en-US" b="1" dirty="0" err="1"/>
              <a:t>fontname</a:t>
            </a:r>
            <a:r>
              <a:rPr lang="en-US" b="1" dirty="0"/>
              <a:t>”; </a:t>
            </a:r>
          </a:p>
          <a:p>
            <a:r>
              <a:rPr lang="en-US" b="1" dirty="0"/>
              <a:t>Example: font-family: “Arial”; </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842" y="562708"/>
            <a:ext cx="8095957" cy="5761892"/>
          </a:xfrm>
        </p:spPr>
        <p:txBody>
          <a:bodyPr>
            <a:normAutofit fontScale="85000" lnSpcReduction="20000"/>
          </a:bodyPr>
          <a:lstStyle/>
          <a:p>
            <a:pPr>
              <a:buNone/>
            </a:pPr>
            <a:r>
              <a:rPr lang="en-US" sz="3800" b="1" dirty="0"/>
              <a:t>font-size</a:t>
            </a:r>
            <a:endParaRPr lang="en-US" sz="3800" dirty="0"/>
          </a:p>
          <a:p>
            <a:r>
              <a:rPr lang="en-US" dirty="0"/>
              <a:t>This property specifies size of the font. </a:t>
            </a:r>
          </a:p>
          <a:p>
            <a:r>
              <a:rPr lang="en-US" dirty="0"/>
              <a:t>You can specify the font size in the form of pixels / percentage . </a:t>
            </a:r>
            <a:endParaRPr lang="en-US" b="1" dirty="0"/>
          </a:p>
          <a:p>
            <a:r>
              <a:rPr lang="en-US" b="1" dirty="0"/>
              <a:t>Syntax: font-size: pixels; </a:t>
            </a:r>
          </a:p>
          <a:p>
            <a:r>
              <a:rPr lang="en-US" b="1" dirty="0"/>
              <a:t>Example: font-size: 30px; </a:t>
            </a:r>
          </a:p>
          <a:p>
            <a:endParaRPr lang="en-US" b="1" dirty="0"/>
          </a:p>
          <a:p>
            <a:pPr>
              <a:buNone/>
            </a:pPr>
            <a:r>
              <a:rPr lang="en-US" sz="3400" b="1" dirty="0"/>
              <a:t>Font-weight </a:t>
            </a:r>
          </a:p>
          <a:p>
            <a:endParaRPr lang="en-US" dirty="0"/>
          </a:p>
          <a:p>
            <a:r>
              <a:rPr lang="en-US" dirty="0"/>
              <a:t>This property applies bold. </a:t>
            </a:r>
          </a:p>
          <a:p>
            <a:r>
              <a:rPr lang="en-US" dirty="0"/>
              <a:t>The default value is "normal". </a:t>
            </a:r>
          </a:p>
          <a:p>
            <a:r>
              <a:rPr lang="en-US" dirty="0"/>
              <a:t>If the value is "normal", the text appears normally. </a:t>
            </a:r>
          </a:p>
          <a:p>
            <a:r>
              <a:rPr lang="en-US" dirty="0"/>
              <a:t>If the value is "bold", the text appears thick (bold). </a:t>
            </a:r>
          </a:p>
          <a:p>
            <a:endParaRPr lang="en-US" dirty="0"/>
          </a:p>
          <a:p>
            <a:r>
              <a:rPr lang="en-US" b="1" dirty="0"/>
              <a:t>Syntax: font-weight: normal | bold; </a:t>
            </a:r>
          </a:p>
          <a:p>
            <a:r>
              <a:rPr lang="en-US" b="1" dirty="0"/>
              <a:t>Example: font-weight: bold; </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7963" y="689317"/>
            <a:ext cx="8278837" cy="5635283"/>
          </a:xfrm>
        </p:spPr>
        <p:txBody>
          <a:bodyPr>
            <a:normAutofit/>
          </a:bodyPr>
          <a:lstStyle/>
          <a:p>
            <a:r>
              <a:rPr lang="en-US" b="1" dirty="0"/>
              <a:t>font-style </a:t>
            </a:r>
            <a:endParaRPr lang="en-US" dirty="0"/>
          </a:p>
          <a:p>
            <a:endParaRPr lang="en-US" dirty="0"/>
          </a:p>
          <a:p>
            <a:r>
              <a:rPr lang="en-US" dirty="0"/>
              <a:t>This property applies italic. </a:t>
            </a:r>
          </a:p>
          <a:p>
            <a:r>
              <a:rPr lang="en-US" dirty="0"/>
              <a:t> The default value is "normal". </a:t>
            </a:r>
          </a:p>
          <a:p>
            <a:endParaRPr lang="en-US" dirty="0"/>
          </a:p>
          <a:p>
            <a:r>
              <a:rPr lang="en-US" dirty="0"/>
              <a:t>If the value is "normal", the text appears normally. </a:t>
            </a:r>
          </a:p>
          <a:p>
            <a:r>
              <a:rPr lang="en-US" dirty="0"/>
              <a:t> If the value is "italic", the text appears italic. </a:t>
            </a:r>
          </a:p>
          <a:p>
            <a:endParaRPr lang="en-US" dirty="0"/>
          </a:p>
          <a:p>
            <a:r>
              <a:rPr lang="en-US" b="1" dirty="0"/>
              <a:t>Syntax: font-style: normal | italic; </a:t>
            </a:r>
          </a:p>
          <a:p>
            <a:r>
              <a:rPr lang="en-US" b="1" dirty="0"/>
              <a:t>Example: font-style: italic; </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305800" cy="5562600"/>
          </a:xfrm>
        </p:spPr>
        <p:txBody>
          <a:bodyPr>
            <a:normAutofit fontScale="92500" lnSpcReduction="20000"/>
          </a:bodyPr>
          <a:lstStyle/>
          <a:p>
            <a:pPr>
              <a:buNone/>
            </a:pPr>
            <a:r>
              <a:rPr lang="en-US" sz="3400" b="1" dirty="0"/>
              <a:t>text-align </a:t>
            </a:r>
            <a:r>
              <a:rPr lang="en-US" dirty="0"/>
              <a:t> This property specifies alignment for the text. </a:t>
            </a:r>
          </a:p>
          <a:p>
            <a:r>
              <a:rPr lang="en-US" dirty="0"/>
              <a:t>The default value is "left". </a:t>
            </a:r>
            <a:endParaRPr lang="en-US" b="1" dirty="0"/>
          </a:p>
          <a:p>
            <a:r>
              <a:rPr lang="en-US" b="1" dirty="0"/>
              <a:t>Syntax: text-align: left | right | center | justify; </a:t>
            </a:r>
          </a:p>
          <a:p>
            <a:r>
              <a:rPr lang="en-US" b="1" dirty="0"/>
              <a:t>Example: text-align: left; </a:t>
            </a:r>
          </a:p>
          <a:p>
            <a:pPr>
              <a:buNone/>
            </a:pPr>
            <a:r>
              <a:rPr lang="en-US" b="1" dirty="0"/>
              <a:t>SPAN </a:t>
            </a:r>
          </a:p>
          <a:p>
            <a:r>
              <a:rPr lang="en-US" dirty="0"/>
              <a:t>&lt;span&gt; represents a small amount of text, for which you can apply some special formatting. </a:t>
            </a:r>
          </a:p>
          <a:p>
            <a:r>
              <a:rPr lang="en-US" dirty="0"/>
              <a:t> &lt;span&gt; is a paired tag. </a:t>
            </a:r>
          </a:p>
          <a:p>
            <a:r>
              <a:rPr lang="en-US" dirty="0"/>
              <a:t>&lt;span&gt; tag doesn't apply any style by default; but we can apply any style for it. </a:t>
            </a:r>
          </a:p>
          <a:p>
            <a:endParaRPr lang="en-US" dirty="0"/>
          </a:p>
          <a:p>
            <a:r>
              <a:rPr lang="en-US" b="1" dirty="0"/>
              <a:t>Syntax: </a:t>
            </a:r>
          </a:p>
          <a:p>
            <a:r>
              <a:rPr lang="en-US" dirty="0"/>
              <a:t>&lt;span&gt;Your content here&lt;/span&gt; </a:t>
            </a:r>
          </a:p>
          <a:p>
            <a:r>
              <a:rPr lang="en-US" b="1" dirty="0"/>
              <a:t>Example: </a:t>
            </a:r>
          </a:p>
          <a:p>
            <a:r>
              <a:rPr lang="en-US" dirty="0"/>
              <a:t>&lt;span&gt;Hello&lt;/span&gt;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368" y="703385"/>
            <a:ext cx="8194431" cy="5621215"/>
          </a:xfrm>
        </p:spPr>
        <p:txBody>
          <a:bodyPr>
            <a:normAutofit/>
          </a:bodyPr>
          <a:lstStyle/>
          <a:p>
            <a:pPr>
              <a:buNone/>
            </a:pPr>
            <a:r>
              <a:rPr lang="en-US" b="1" dirty="0"/>
              <a:t>background-image</a:t>
            </a:r>
            <a:endParaRPr lang="en-US" dirty="0"/>
          </a:p>
          <a:p>
            <a:r>
              <a:rPr lang="en-US" dirty="0"/>
              <a:t>This property specifies background image of the element. </a:t>
            </a:r>
          </a:p>
          <a:p>
            <a:r>
              <a:rPr lang="en-US" dirty="0"/>
              <a:t> It is recommended to place the background image file in the current folder. </a:t>
            </a:r>
          </a:p>
          <a:p>
            <a:endParaRPr lang="en-US" dirty="0"/>
          </a:p>
          <a:p>
            <a:pPr>
              <a:buNone/>
            </a:pPr>
            <a:r>
              <a:rPr lang="en-US" b="1" dirty="0"/>
              <a:t>background-image </a:t>
            </a:r>
          </a:p>
          <a:p>
            <a:pPr>
              <a:buNone/>
            </a:pPr>
            <a:r>
              <a:rPr lang="en-US" b="1" dirty="0"/>
              <a:t>Syntax: </a:t>
            </a:r>
          </a:p>
          <a:p>
            <a:r>
              <a:rPr lang="en-US" b="1" dirty="0"/>
              <a:t>background-</a:t>
            </a:r>
            <a:r>
              <a:rPr lang="en-US" b="1" dirty="0" err="1"/>
              <a:t>image:url</a:t>
            </a:r>
            <a:r>
              <a:rPr lang="en-US" b="1" dirty="0"/>
              <a:t>(‘</a:t>
            </a:r>
            <a:r>
              <a:rPr lang="en-US" b="1" dirty="0" err="1"/>
              <a:t>filename.extension</a:t>
            </a:r>
            <a:r>
              <a:rPr lang="en-US" b="1" dirty="0"/>
              <a:t>’); </a:t>
            </a:r>
          </a:p>
          <a:p>
            <a:r>
              <a:rPr lang="en-US" b="1" dirty="0"/>
              <a:t>Example: background-image: </a:t>
            </a:r>
            <a:r>
              <a:rPr lang="en-US" b="1" dirty="0" err="1"/>
              <a:t>url</a:t>
            </a:r>
            <a:r>
              <a:rPr lang="en-US" b="1" dirty="0"/>
              <a:t>(‘sample.jpg’);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92500" lnSpcReduction="20000"/>
          </a:bodyPr>
          <a:lstStyle/>
          <a:p>
            <a:pPr>
              <a:buNone/>
            </a:pPr>
            <a:br>
              <a:rPr lang="en-US" b="1" dirty="0"/>
            </a:br>
            <a:r>
              <a:rPr lang="en-US" b="1" dirty="0">
                <a:solidFill>
                  <a:srgbClr val="FF0000"/>
                </a:solidFill>
              </a:rPr>
              <a:t>HTML</a:t>
            </a:r>
            <a:r>
              <a:rPr lang="en-US" dirty="0">
                <a:solidFill>
                  <a:srgbClr val="FF0000"/>
                </a:solidFill>
              </a:rPr>
              <a:t> Introduction</a:t>
            </a:r>
          </a:p>
          <a:p>
            <a:pPr>
              <a:buFont typeface="Wingdings" pitchFamily="2" charset="2"/>
              <a:buChar char="§"/>
            </a:pPr>
            <a:r>
              <a:rPr lang="en-US" dirty="0"/>
              <a:t>HTML was developed by </a:t>
            </a:r>
            <a:r>
              <a:rPr lang="en-US" i="1" dirty="0"/>
              <a:t>Sir Tim Berners-Lee</a:t>
            </a:r>
            <a:r>
              <a:rPr lang="en-US" dirty="0"/>
              <a:t> in late </a:t>
            </a:r>
            <a:r>
              <a:rPr lang="en-US" i="1" dirty="0"/>
              <a:t>1991</a:t>
            </a:r>
            <a:r>
              <a:rPr lang="en-US" dirty="0"/>
              <a:t> but was not released officially, which was published in 1995 ‘s </a:t>
            </a:r>
          </a:p>
          <a:p>
            <a:pPr>
              <a:buFont typeface="Wingdings" pitchFamily="2" charset="2"/>
              <a:buChar char="§"/>
            </a:pPr>
            <a:r>
              <a:rPr lang="en-US" dirty="0"/>
              <a:t>HTML 2.0. HTML 4.01 was published in late 1999 and was a major version of HTML.</a:t>
            </a:r>
          </a:p>
          <a:p>
            <a:pPr>
              <a:buFont typeface="Wingdings" pitchFamily="2" charset="2"/>
              <a:buChar char="§"/>
            </a:pPr>
            <a:r>
              <a:rPr lang="en-US" dirty="0"/>
              <a:t>HTML5 is a markup language used for structuring and presenting content on the World Wide Web. It is the fifth and latest major version of HTML</a:t>
            </a:r>
          </a:p>
          <a:p>
            <a:pPr>
              <a:buFont typeface="Wingdings" pitchFamily="2" charset="2"/>
              <a:buChar char="§"/>
            </a:pPr>
            <a:r>
              <a:rPr lang="en-US" dirty="0"/>
              <a:t>HTML5 was first released in public-facing form on 22 January 2008, with a major update and "W3C Recommendation" status in October 2014.</a:t>
            </a:r>
          </a:p>
          <a:p>
            <a:pPr>
              <a:buFont typeface="Wingdings" pitchFamily="2" charset="2"/>
              <a:buChar char="§"/>
            </a:pPr>
            <a:r>
              <a:rPr lang="en-US" dirty="0"/>
              <a:t>The World Wide Web Consortium is the main international standards organization for the World Wide Web. Founded in 1994 and currently led by Tim Berners-Lee, the consortium is made up of member organizations that maintain full-time staff working together in the development of standards for the World Wide Web.</a:t>
            </a:r>
            <a:endParaRPr lang="en-US" dirty="0">
              <a:solidFill>
                <a:srgbClr val="FF0000"/>
              </a:solidFill>
            </a:endParaRPr>
          </a:p>
          <a:p>
            <a:endParaRPr lang="en-US" dirty="0"/>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572000"/>
          </a:xfrm>
        </p:spPr>
        <p:txBody>
          <a:bodyPr>
            <a:normAutofit/>
          </a:bodyPr>
          <a:lstStyle/>
          <a:p>
            <a:r>
              <a:rPr lang="en-US" b="1" dirty="0"/>
              <a:t>background-repeat</a:t>
            </a:r>
            <a:endParaRPr lang="en-US" dirty="0"/>
          </a:p>
          <a:p>
            <a:r>
              <a:rPr lang="en-US" dirty="0"/>
              <a:t>• This property specifies repeat mode of the background image. </a:t>
            </a:r>
          </a:p>
          <a:p>
            <a:r>
              <a:rPr lang="en-US" dirty="0"/>
              <a:t>• The default value is "repeat". </a:t>
            </a:r>
          </a:p>
          <a:p>
            <a:r>
              <a:rPr lang="en-US" dirty="0"/>
              <a:t>• If the value is "no-repeat", the background image will not be repeated; will be displayed only once at top left corner. </a:t>
            </a:r>
          </a:p>
          <a:p>
            <a:pPr>
              <a:buNone/>
            </a:pPr>
            <a:r>
              <a:rPr lang="en-US" b="1" dirty="0"/>
              <a:t>background-repeat </a:t>
            </a:r>
          </a:p>
          <a:p>
            <a:pPr>
              <a:buNone/>
            </a:pPr>
            <a:r>
              <a:rPr lang="en-US" b="1" dirty="0"/>
              <a:t>Syntax: background-repeat: repeat | no-repeat ;</a:t>
            </a:r>
          </a:p>
          <a:p>
            <a:r>
              <a:rPr lang="en-US" b="1" dirty="0"/>
              <a:t>Example: background-repeat: no-repeat;</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09600"/>
            <a:ext cx="8077200" cy="5715000"/>
          </a:xfrm>
        </p:spPr>
        <p:txBody>
          <a:bodyPr>
            <a:normAutofit lnSpcReduction="10000"/>
          </a:bodyPr>
          <a:lstStyle/>
          <a:p>
            <a:r>
              <a:rPr lang="en-US" b="1" dirty="0"/>
              <a:t>background-attachment </a:t>
            </a:r>
          </a:p>
          <a:p>
            <a:r>
              <a:rPr lang="en-US" dirty="0"/>
              <a:t> This property specifies whether the background image should be scrolled along with the text, when the user uses the scrollbars of the web page. </a:t>
            </a:r>
          </a:p>
          <a:p>
            <a:r>
              <a:rPr lang="en-US" dirty="0"/>
              <a:t>If the value is "scroll", the background image will be scrolled along with the text. </a:t>
            </a:r>
          </a:p>
          <a:p>
            <a:r>
              <a:rPr lang="en-US" dirty="0"/>
              <a:t> If the value is "fixed", the background image will not be scrolled along with the text; Only the text will be scrolled; background image will be constantly appears. </a:t>
            </a:r>
          </a:p>
          <a:p>
            <a:endParaRPr lang="en-US" dirty="0"/>
          </a:p>
          <a:p>
            <a:endParaRPr lang="en-US" b="1" dirty="0"/>
          </a:p>
          <a:p>
            <a:r>
              <a:rPr lang="en-US" b="1" dirty="0"/>
              <a:t>Syntax: background-attachment: scroll | fixed; </a:t>
            </a:r>
          </a:p>
          <a:p>
            <a:r>
              <a:rPr lang="en-US" b="1" dirty="0"/>
              <a:t>Example: background-attachment: scroll;</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0"/>
            <a:ext cx="8077200" cy="5867400"/>
          </a:xfrm>
        </p:spPr>
        <p:txBody>
          <a:bodyPr>
            <a:normAutofit fontScale="92500" lnSpcReduction="10000"/>
          </a:bodyPr>
          <a:lstStyle/>
          <a:p>
            <a:pPr>
              <a:buNone/>
            </a:pPr>
            <a:r>
              <a:rPr lang="en-US" b="1" dirty="0"/>
              <a:t>DIV</a:t>
            </a:r>
          </a:p>
          <a:p>
            <a:r>
              <a:rPr lang="en-US" dirty="0"/>
              <a:t>&lt;div&gt; is the most important tag of html. </a:t>
            </a:r>
          </a:p>
          <a:p>
            <a:r>
              <a:rPr lang="en-US" dirty="0"/>
              <a:t> &lt;div&gt; tag represents a division (part) of the page. </a:t>
            </a:r>
          </a:p>
          <a:p>
            <a:r>
              <a:rPr lang="en-US" dirty="0"/>
              <a:t> &lt;div&gt; is a container, in which you can place any other elements. </a:t>
            </a:r>
          </a:p>
          <a:p>
            <a:r>
              <a:rPr lang="en-US" dirty="0"/>
              <a:t>A web page can have any no. of &lt;div&gt; tags. </a:t>
            </a:r>
          </a:p>
          <a:p>
            <a:r>
              <a:rPr lang="en-US" dirty="0"/>
              <a:t> &lt;div&gt; is a paired tag. </a:t>
            </a:r>
          </a:p>
          <a:p>
            <a:r>
              <a:rPr lang="en-US" dirty="0"/>
              <a:t>&lt;div&gt; is a block level element. That means it occupies 100% of the width, by default. So the content next to the &lt;div&gt; tag, appears in the next line. </a:t>
            </a:r>
          </a:p>
          <a:p>
            <a:endParaRPr lang="en-US" dirty="0"/>
          </a:p>
          <a:p>
            <a:r>
              <a:rPr lang="en-US" b="1" dirty="0"/>
              <a:t>&lt;div&gt; tag </a:t>
            </a:r>
          </a:p>
          <a:p>
            <a:r>
              <a:rPr lang="en-US" dirty="0"/>
              <a:t> </a:t>
            </a:r>
            <a:r>
              <a:rPr lang="en-US" b="1" dirty="0"/>
              <a:t>Syntax: &lt;div&gt; any content &lt;/div&gt; </a:t>
            </a:r>
          </a:p>
          <a:p>
            <a:r>
              <a:rPr lang="en-US" b="1" dirty="0"/>
              <a:t>Example: &lt;div&gt; Hello &lt;/div&gt;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572000"/>
          </a:xfrm>
        </p:spPr>
        <p:txBody>
          <a:bodyPr>
            <a:normAutofit fontScale="85000" lnSpcReduction="10000"/>
          </a:bodyPr>
          <a:lstStyle/>
          <a:p>
            <a:r>
              <a:rPr lang="en-US" b="1" dirty="0"/>
              <a:t>width” property </a:t>
            </a:r>
          </a:p>
          <a:p>
            <a:endParaRPr lang="en-US" dirty="0"/>
          </a:p>
          <a:p>
            <a:r>
              <a:rPr lang="en-US" dirty="0"/>
              <a:t> This property specifies horizontal size of the element. </a:t>
            </a:r>
          </a:p>
          <a:p>
            <a:r>
              <a:rPr lang="en-US" dirty="0"/>
              <a:t>You can specify the value in the form of pixels or percentages. </a:t>
            </a:r>
          </a:p>
          <a:p>
            <a:r>
              <a:rPr lang="en-US" b="1" dirty="0"/>
              <a:t>Syntax: width: pixels; </a:t>
            </a:r>
          </a:p>
          <a:p>
            <a:r>
              <a:rPr lang="en-US" b="1" dirty="0"/>
              <a:t>Example: width: 200px; </a:t>
            </a:r>
          </a:p>
          <a:p>
            <a:endParaRPr lang="en-US" b="1" dirty="0"/>
          </a:p>
          <a:p>
            <a:r>
              <a:rPr lang="en-US" b="1" dirty="0"/>
              <a:t>“height” property </a:t>
            </a:r>
          </a:p>
          <a:p>
            <a:r>
              <a:rPr lang="en-US" dirty="0"/>
              <a:t>This property specifies vertical size of the element. </a:t>
            </a:r>
          </a:p>
          <a:p>
            <a:r>
              <a:rPr lang="en-US" dirty="0"/>
              <a:t>You can specify the value in the form of pixels or percentages. </a:t>
            </a:r>
          </a:p>
          <a:p>
            <a:r>
              <a:rPr lang="en-US" b="1" dirty="0"/>
              <a:t>Syntax: height: pixels; </a:t>
            </a:r>
          </a:p>
          <a:p>
            <a:r>
              <a:rPr lang="en-US" b="1" dirty="0"/>
              <a:t>Example: height: 100px;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410200"/>
          </a:xfrm>
        </p:spPr>
        <p:txBody>
          <a:bodyPr>
            <a:normAutofit fontScale="55000" lnSpcReduction="20000"/>
          </a:bodyPr>
          <a:lstStyle/>
          <a:p>
            <a:pPr>
              <a:buNone/>
            </a:pPr>
            <a:r>
              <a:rPr lang="en-US" sz="3400" b="1" dirty="0">
                <a:solidFill>
                  <a:srgbClr val="FF0000"/>
                </a:solidFill>
              </a:rPr>
              <a:t>CSS Animations</a:t>
            </a:r>
          </a:p>
          <a:p>
            <a:r>
              <a:rPr lang="en-US" sz="3200" dirty="0"/>
              <a:t>An animation lets an element gradually change from one style to another.</a:t>
            </a:r>
          </a:p>
          <a:p>
            <a:r>
              <a:rPr lang="en-US" sz="3200" dirty="0"/>
              <a:t>You can change as many CSS properties you want, as many times you want.</a:t>
            </a:r>
          </a:p>
          <a:p>
            <a:r>
              <a:rPr lang="en-US" sz="3200" dirty="0"/>
              <a:t>To use CSS animation, you must first specify some </a:t>
            </a:r>
            <a:r>
              <a:rPr lang="en-US" sz="3200" dirty="0" err="1"/>
              <a:t>keyframes</a:t>
            </a:r>
            <a:r>
              <a:rPr lang="en-US" sz="3200" dirty="0"/>
              <a:t> for the animation.</a:t>
            </a:r>
          </a:p>
          <a:p>
            <a:r>
              <a:rPr lang="en-US" sz="3200" dirty="0" err="1"/>
              <a:t>Keyframes</a:t>
            </a:r>
            <a:r>
              <a:rPr lang="en-US" sz="3200" dirty="0"/>
              <a:t> hold what styles the element will have at certain times.</a:t>
            </a:r>
          </a:p>
          <a:p>
            <a:pPr>
              <a:buNone/>
            </a:pPr>
            <a:br>
              <a:rPr lang="en-US" sz="3300" b="1" dirty="0">
                <a:solidFill>
                  <a:srgbClr val="FF0000"/>
                </a:solidFill>
              </a:rPr>
            </a:br>
            <a:r>
              <a:rPr lang="en-US" sz="3300" b="1" dirty="0">
                <a:solidFill>
                  <a:srgbClr val="FF0000"/>
                </a:solidFill>
              </a:rPr>
              <a:t>The @</a:t>
            </a:r>
            <a:r>
              <a:rPr lang="en-US" sz="3300" b="1" dirty="0" err="1">
                <a:solidFill>
                  <a:srgbClr val="FF0000"/>
                </a:solidFill>
              </a:rPr>
              <a:t>keyframes</a:t>
            </a:r>
            <a:r>
              <a:rPr lang="en-US" sz="3300" b="1" dirty="0">
                <a:solidFill>
                  <a:srgbClr val="FF0000"/>
                </a:solidFill>
              </a:rPr>
              <a:t> Rule</a:t>
            </a:r>
          </a:p>
          <a:p>
            <a:r>
              <a:rPr lang="en-US" sz="3600" dirty="0"/>
              <a:t>When you specify CSS styles inside the @</a:t>
            </a:r>
            <a:r>
              <a:rPr lang="en-US" sz="3600" dirty="0" err="1"/>
              <a:t>keyframes</a:t>
            </a:r>
            <a:r>
              <a:rPr lang="en-US" sz="3600" dirty="0"/>
              <a:t> rule, the animation will gradually change from the current style to the new style at certain times.</a:t>
            </a:r>
          </a:p>
          <a:p>
            <a:r>
              <a:rPr lang="en-US" sz="3600" dirty="0"/>
              <a:t>To get an animation to work, you must bind the animation to an element.</a:t>
            </a:r>
          </a:p>
          <a:p>
            <a:r>
              <a:rPr lang="en-US" sz="3600" dirty="0"/>
              <a:t>The following example binds the "example" animation to the &lt;div&gt; element. The animation will last for 4 seconds, and it will gradually change the background-color of the &lt;div&gt; element from "red" to "yellow":</a:t>
            </a:r>
            <a:br>
              <a:rPr lang="en-US" sz="3600" dirty="0"/>
            </a:br>
            <a:br>
              <a:rPr lang="en-US" dirty="0"/>
            </a:br>
            <a:br>
              <a:rPr lang="en-US" b="1" dirty="0">
                <a:solidFill>
                  <a:srgbClr val="FF0000"/>
                </a:solidFill>
              </a:rPr>
            </a:br>
            <a:br>
              <a:rPr lang="en-US" b="1" dirty="0">
                <a:solidFill>
                  <a:srgbClr val="FF0000"/>
                </a:solidFill>
              </a:rPr>
            </a:br>
            <a:endParaRPr lang="en-US" b="1" dirty="0">
              <a:solidFill>
                <a:srgbClr val="FF00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153400" cy="5791200"/>
          </a:xfrm>
        </p:spPr>
        <p:txBody>
          <a:bodyPr>
            <a:noAutofit/>
          </a:bodyPr>
          <a:lstStyle/>
          <a:p>
            <a:pPr>
              <a:buNone/>
            </a:pPr>
            <a:r>
              <a:rPr lang="en-US" sz="2000" dirty="0"/>
              <a:t>&lt;!DOCTYPE html&gt;</a:t>
            </a:r>
          </a:p>
          <a:p>
            <a:pPr>
              <a:buNone/>
            </a:pPr>
            <a:r>
              <a:rPr lang="en-US" sz="2000" dirty="0"/>
              <a:t>&lt;html&gt;</a:t>
            </a:r>
          </a:p>
          <a:p>
            <a:pPr>
              <a:buNone/>
            </a:pPr>
            <a:r>
              <a:rPr lang="en-US" sz="2000" dirty="0"/>
              <a:t>&lt;head&gt;</a:t>
            </a:r>
          </a:p>
          <a:p>
            <a:pPr>
              <a:buNone/>
            </a:pPr>
            <a:r>
              <a:rPr lang="en-US" sz="2000" dirty="0"/>
              <a:t>&lt;style&gt; </a:t>
            </a:r>
          </a:p>
          <a:p>
            <a:pPr>
              <a:buNone/>
            </a:pPr>
            <a:r>
              <a:rPr lang="en-US" sz="2000" dirty="0"/>
              <a:t>div {</a:t>
            </a:r>
          </a:p>
          <a:p>
            <a:pPr>
              <a:buNone/>
            </a:pPr>
            <a:r>
              <a:rPr lang="en-US" sz="2000" dirty="0"/>
              <a:t>  width: 100px;height: 100px;</a:t>
            </a:r>
          </a:p>
          <a:p>
            <a:pPr>
              <a:buNone/>
            </a:pPr>
            <a:r>
              <a:rPr lang="en-US" sz="2000" dirty="0"/>
              <a:t>  background-color: red;</a:t>
            </a:r>
          </a:p>
          <a:p>
            <a:pPr>
              <a:buNone/>
            </a:pPr>
            <a:r>
              <a:rPr lang="en-US" sz="2000" dirty="0"/>
              <a:t>  animation-name: example;</a:t>
            </a:r>
          </a:p>
          <a:p>
            <a:pPr>
              <a:buNone/>
            </a:pPr>
            <a:r>
              <a:rPr lang="en-US" sz="2000" dirty="0"/>
              <a:t>  animation-duration: 4s;</a:t>
            </a:r>
          </a:p>
          <a:p>
            <a:pPr>
              <a:buNone/>
            </a:pPr>
            <a:r>
              <a:rPr lang="en-US" sz="2000" dirty="0"/>
              <a:t>}</a:t>
            </a:r>
          </a:p>
          <a:p>
            <a:pPr>
              <a:buNone/>
            </a:pPr>
            <a:r>
              <a:rPr lang="en-US" sz="2000" dirty="0"/>
              <a:t>@</a:t>
            </a:r>
            <a:r>
              <a:rPr lang="en-US" sz="2000" dirty="0" err="1"/>
              <a:t>keyframes</a:t>
            </a:r>
            <a:r>
              <a:rPr lang="en-US" sz="2000" dirty="0"/>
              <a:t> example {</a:t>
            </a:r>
          </a:p>
          <a:p>
            <a:pPr>
              <a:buNone/>
            </a:pPr>
            <a:r>
              <a:rPr lang="en-US" sz="2000" dirty="0"/>
              <a:t>  from {background-color: red;}</a:t>
            </a:r>
          </a:p>
          <a:p>
            <a:pPr>
              <a:buNone/>
            </a:pPr>
            <a:r>
              <a:rPr lang="en-US" sz="2000" dirty="0"/>
              <a:t>  to {background-color: yellow;}</a:t>
            </a:r>
          </a:p>
          <a:p>
            <a:pPr>
              <a:buNone/>
            </a:pPr>
            <a:r>
              <a:rPr lang="en-US" sz="2000" dirty="0"/>
              <a:t>}</a:t>
            </a:r>
          </a:p>
          <a:p>
            <a:pPr>
              <a:buNone/>
            </a:pPr>
            <a:r>
              <a:rPr lang="en-US" sz="2000" dirty="0"/>
              <a:t>&lt;/style&gt;</a:t>
            </a:r>
          </a:p>
          <a:p>
            <a:pPr>
              <a:buNone/>
            </a:pPr>
            <a:r>
              <a:rPr lang="en-US" sz="2000" dirty="0"/>
              <a:t>&lt;/head&gt;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7696200" cy="5262979"/>
          </a:xfrm>
          <a:prstGeom prst="rect">
            <a:avLst/>
          </a:prstGeom>
        </p:spPr>
        <p:txBody>
          <a:bodyPr wrap="square">
            <a:spAutoFit/>
          </a:bodyPr>
          <a:lstStyle/>
          <a:p>
            <a:pPr>
              <a:buNone/>
            </a:pPr>
            <a:r>
              <a:rPr lang="en-US" sz="2800" dirty="0"/>
              <a:t>&lt;body&gt;</a:t>
            </a:r>
          </a:p>
          <a:p>
            <a:pPr>
              <a:buNone/>
            </a:pPr>
            <a:r>
              <a:rPr lang="en-US" sz="2800" dirty="0"/>
              <a:t>&lt;p&gt;&lt;b&gt;Note:&lt;/b&gt; This example does not work in Internet Explorer 9 and earlier versions.&lt;/p&gt;</a:t>
            </a:r>
          </a:p>
          <a:p>
            <a:pPr>
              <a:buNone/>
            </a:pPr>
            <a:endParaRPr lang="en-US" sz="2800" dirty="0"/>
          </a:p>
          <a:p>
            <a:pPr>
              <a:buNone/>
            </a:pPr>
            <a:r>
              <a:rPr lang="en-US" sz="2800" dirty="0"/>
              <a:t>&lt;div&gt;&lt;/div&gt;</a:t>
            </a:r>
          </a:p>
          <a:p>
            <a:pPr>
              <a:buNone/>
            </a:pPr>
            <a:endParaRPr lang="en-US" sz="2800" dirty="0"/>
          </a:p>
          <a:p>
            <a:pPr>
              <a:buNone/>
            </a:pPr>
            <a:r>
              <a:rPr lang="en-US" sz="2800" dirty="0"/>
              <a:t>&lt;p&gt;&lt;b&gt;Note:&lt;/b&gt; When an animation is finished, it changes back to its original style.&lt;/p&gt;</a:t>
            </a:r>
          </a:p>
          <a:p>
            <a:pPr>
              <a:buNone/>
            </a:pPr>
            <a:endParaRPr lang="en-US" sz="2800" dirty="0"/>
          </a:p>
          <a:p>
            <a:pPr>
              <a:buNone/>
            </a:pPr>
            <a:r>
              <a:rPr lang="en-US" sz="2800" dirty="0"/>
              <a:t>&lt;/body&gt;</a:t>
            </a:r>
          </a:p>
          <a:p>
            <a:pPr>
              <a:buNone/>
            </a:pPr>
            <a:r>
              <a:rPr lang="en-US" sz="2800" dirty="0"/>
              <a:t>&lt;/html&gt;</a:t>
            </a:r>
          </a:p>
          <a:p>
            <a:endParaRPr lang="en-US" sz="28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noAutofit/>
          </a:bodyPr>
          <a:lstStyle/>
          <a:p>
            <a:r>
              <a:rPr lang="en-US" sz="2400" b="1" dirty="0"/>
              <a:t>The Difference Between Inline, External and Internal CSS Styles</a:t>
            </a:r>
            <a:br>
              <a:rPr lang="en-US" sz="2400" b="1" dirty="0"/>
            </a:br>
            <a:endParaRPr lang="en-US" sz="2400" dirty="0"/>
          </a:p>
        </p:txBody>
      </p:sp>
      <p:sp>
        <p:nvSpPr>
          <p:cNvPr id="3" name="Content Placeholder 2"/>
          <p:cNvSpPr>
            <a:spLocks noGrp="1"/>
          </p:cNvSpPr>
          <p:nvPr>
            <p:ph idx="1"/>
          </p:nvPr>
        </p:nvSpPr>
        <p:spPr>
          <a:xfrm>
            <a:off x="457200" y="1143000"/>
            <a:ext cx="8229600" cy="5181600"/>
          </a:xfrm>
        </p:spPr>
        <p:txBody>
          <a:bodyPr>
            <a:normAutofit fontScale="92500"/>
          </a:bodyPr>
          <a:lstStyle/>
          <a:p>
            <a:r>
              <a:rPr lang="en-US" b="1" dirty="0"/>
              <a:t>Internal CSS</a:t>
            </a:r>
          </a:p>
          <a:p>
            <a:r>
              <a:rPr lang="en-US" dirty="0"/>
              <a:t>Internal or embedded CSS requires you to add </a:t>
            </a:r>
            <a:r>
              <a:rPr lang="en-US" b="1" dirty="0"/>
              <a:t>&lt;style&gt;</a:t>
            </a:r>
            <a:r>
              <a:rPr lang="en-US" dirty="0"/>
              <a:t> tag in the </a:t>
            </a:r>
            <a:r>
              <a:rPr lang="en-US" b="1" dirty="0"/>
              <a:t>&lt;head&gt;</a:t>
            </a:r>
            <a:r>
              <a:rPr lang="en-US" dirty="0"/>
              <a:t> section of your HTML document.</a:t>
            </a:r>
          </a:p>
          <a:p>
            <a:r>
              <a:rPr lang="en-US" dirty="0"/>
              <a:t>This CSS style is an effective method of styling a single page. However, using this style for multiple pages is time-consuming as you need to put CSS rules to every page of your website.</a:t>
            </a:r>
          </a:p>
          <a:p>
            <a:r>
              <a:rPr lang="en-US" dirty="0"/>
              <a:t>Here’s how you can use internal CSS:</a:t>
            </a:r>
          </a:p>
          <a:p>
            <a:r>
              <a:rPr lang="en-US" dirty="0"/>
              <a:t>Open your HTML page and locate </a:t>
            </a:r>
            <a:r>
              <a:rPr lang="en-US" b="1" dirty="0"/>
              <a:t>&lt;head&gt;</a:t>
            </a:r>
            <a:r>
              <a:rPr lang="en-US" dirty="0"/>
              <a:t> opening tag.</a:t>
            </a:r>
          </a:p>
          <a:p>
            <a:r>
              <a:rPr lang="en-US" dirty="0"/>
              <a:t>Put the following code right after the </a:t>
            </a:r>
            <a:r>
              <a:rPr lang="en-US" b="1" dirty="0"/>
              <a:t>&lt;head&gt;</a:t>
            </a:r>
            <a:r>
              <a:rPr lang="en-US" dirty="0"/>
              <a:t> tag</a:t>
            </a:r>
          </a:p>
          <a:p>
            <a:r>
              <a:rPr lang="en-US" dirty="0"/>
              <a:t>&lt;style type="text/</a:t>
            </a:r>
            <a:r>
              <a:rPr lang="en-US" dirty="0" err="1"/>
              <a:t>css</a:t>
            </a:r>
            <a:r>
              <a:rPr lang="en-US" dirty="0"/>
              <a:t>"&gt;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lstStyle/>
          <a:p>
            <a:pPr>
              <a:buNone/>
            </a:pPr>
            <a:r>
              <a:rPr lang="en-US" dirty="0"/>
              <a:t>Add CSS rules on a new line. Here’s an example:</a:t>
            </a:r>
          </a:p>
          <a:p>
            <a:pPr>
              <a:buNone/>
            </a:pPr>
            <a:r>
              <a:rPr lang="en-US" dirty="0"/>
              <a:t>body </a:t>
            </a:r>
          </a:p>
          <a:p>
            <a:pPr>
              <a:buNone/>
            </a:pPr>
            <a:r>
              <a:rPr lang="en-US" dirty="0"/>
              <a:t>{ </a:t>
            </a:r>
          </a:p>
          <a:p>
            <a:pPr>
              <a:buNone/>
            </a:pPr>
            <a:r>
              <a:rPr lang="en-US" dirty="0"/>
              <a:t>background-color: blue; </a:t>
            </a:r>
          </a:p>
          <a:p>
            <a:pPr>
              <a:buNone/>
            </a:pPr>
            <a:r>
              <a:rPr lang="en-US" dirty="0"/>
              <a:t>}</a:t>
            </a:r>
          </a:p>
          <a:p>
            <a:pPr>
              <a:buNone/>
            </a:pPr>
            <a:r>
              <a:rPr lang="en-US" dirty="0"/>
              <a:t> h1</a:t>
            </a:r>
          </a:p>
          <a:p>
            <a:pPr>
              <a:buNone/>
            </a:pPr>
            <a:r>
              <a:rPr lang="en-US" dirty="0"/>
              <a:t> {</a:t>
            </a:r>
          </a:p>
          <a:p>
            <a:pPr>
              <a:buNone/>
            </a:pPr>
            <a:r>
              <a:rPr lang="en-US" dirty="0"/>
              <a:t> color: red; </a:t>
            </a:r>
          </a:p>
          <a:p>
            <a:pPr>
              <a:buNone/>
            </a:pPr>
            <a:r>
              <a:rPr lang="en-US" dirty="0"/>
              <a:t>}</a:t>
            </a:r>
          </a:p>
          <a:p>
            <a:pPr>
              <a:buNone/>
            </a:pPr>
            <a:r>
              <a:rPr lang="en-US" dirty="0"/>
              <a:t>Type the closing tag:</a:t>
            </a:r>
          </a:p>
          <a:p>
            <a:pPr>
              <a:buNone/>
            </a:pPr>
            <a:r>
              <a:rPr lang="en-US" dirty="0"/>
              <a:t>&lt;/style&gt;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Autofit/>
          </a:bodyPr>
          <a:lstStyle/>
          <a:p>
            <a:r>
              <a:rPr lang="en-US" sz="2400" dirty="0"/>
              <a:t>Your HTML file will look like this:</a:t>
            </a:r>
          </a:p>
        </p:txBody>
      </p:sp>
      <p:sp>
        <p:nvSpPr>
          <p:cNvPr id="3" name="Content Placeholder 2"/>
          <p:cNvSpPr>
            <a:spLocks noGrp="1"/>
          </p:cNvSpPr>
          <p:nvPr>
            <p:ph idx="1"/>
          </p:nvPr>
        </p:nvSpPr>
        <p:spPr>
          <a:xfrm>
            <a:off x="457200" y="990600"/>
            <a:ext cx="8229600" cy="5334000"/>
          </a:xfrm>
        </p:spPr>
        <p:txBody>
          <a:bodyPr>
            <a:normAutofit fontScale="70000" lnSpcReduction="20000"/>
          </a:bodyPr>
          <a:lstStyle/>
          <a:p>
            <a:pPr>
              <a:buNone/>
            </a:pPr>
            <a:r>
              <a:rPr lang="en-US" dirty="0"/>
              <a:t>&lt;!DOCTYPE html&gt;</a:t>
            </a:r>
          </a:p>
          <a:p>
            <a:pPr>
              <a:buNone/>
            </a:pPr>
            <a:r>
              <a:rPr lang="en-US" dirty="0"/>
              <a:t> &lt;html&gt;</a:t>
            </a:r>
          </a:p>
          <a:p>
            <a:pPr>
              <a:buNone/>
            </a:pPr>
            <a:r>
              <a:rPr lang="en-US" dirty="0"/>
              <a:t> &lt;head&gt;</a:t>
            </a:r>
          </a:p>
          <a:p>
            <a:pPr>
              <a:buNone/>
            </a:pPr>
            <a:r>
              <a:rPr lang="en-US" dirty="0"/>
              <a:t> &lt;style&gt;</a:t>
            </a:r>
          </a:p>
          <a:p>
            <a:pPr>
              <a:buNone/>
            </a:pPr>
            <a:r>
              <a:rPr lang="en-US" dirty="0"/>
              <a:t> body </a:t>
            </a:r>
          </a:p>
          <a:p>
            <a:pPr>
              <a:buNone/>
            </a:pPr>
            <a:r>
              <a:rPr lang="en-US" dirty="0"/>
              <a:t>{ </a:t>
            </a:r>
          </a:p>
          <a:p>
            <a:pPr>
              <a:buNone/>
            </a:pPr>
            <a:r>
              <a:rPr lang="en-US" dirty="0"/>
              <a:t>background-color: blue; </a:t>
            </a:r>
          </a:p>
          <a:p>
            <a:pPr>
              <a:buNone/>
            </a:pPr>
            <a:r>
              <a:rPr lang="en-US" dirty="0"/>
              <a:t>} </a:t>
            </a:r>
          </a:p>
          <a:p>
            <a:pPr>
              <a:buNone/>
            </a:pPr>
            <a:r>
              <a:rPr lang="en-US" dirty="0"/>
              <a:t>h1 { </a:t>
            </a:r>
          </a:p>
          <a:p>
            <a:pPr>
              <a:buNone/>
            </a:pPr>
            <a:r>
              <a:rPr lang="en-US" dirty="0"/>
              <a:t>color: red; padding: 60px; </a:t>
            </a:r>
          </a:p>
          <a:p>
            <a:pPr>
              <a:buNone/>
            </a:pPr>
            <a:r>
              <a:rPr lang="en-US" dirty="0"/>
              <a:t>}</a:t>
            </a:r>
          </a:p>
          <a:p>
            <a:pPr>
              <a:buNone/>
            </a:pPr>
            <a:r>
              <a:rPr lang="en-US" dirty="0"/>
              <a:t> &lt;/style&gt; </a:t>
            </a:r>
          </a:p>
          <a:p>
            <a:pPr>
              <a:buNone/>
            </a:pPr>
            <a:r>
              <a:rPr lang="en-US" dirty="0"/>
              <a:t>&lt;/head&gt;</a:t>
            </a:r>
          </a:p>
          <a:p>
            <a:pPr>
              <a:buNone/>
            </a:pPr>
            <a:r>
              <a:rPr lang="en-US" dirty="0"/>
              <a:t> &lt;body&gt; </a:t>
            </a:r>
          </a:p>
          <a:p>
            <a:pPr>
              <a:buNone/>
            </a:pPr>
            <a:r>
              <a:rPr lang="en-US" dirty="0"/>
              <a:t>&lt;h1&gt;</a:t>
            </a:r>
            <a:r>
              <a:rPr lang="en-US" dirty="0" err="1"/>
              <a:t>Hostinger</a:t>
            </a:r>
            <a:r>
              <a:rPr lang="en-US" dirty="0"/>
              <a:t> Tutorials&lt;/h1&gt;</a:t>
            </a:r>
          </a:p>
          <a:p>
            <a:pPr>
              <a:buNone/>
            </a:pPr>
            <a:r>
              <a:rPr lang="en-US" dirty="0"/>
              <a:t> &lt;p&gt;This is our paragraph.&lt;/p&gt; </a:t>
            </a:r>
          </a:p>
          <a:p>
            <a:pPr>
              <a:buNone/>
            </a:pPr>
            <a:r>
              <a:rPr lang="en-US" dirty="0"/>
              <a:t>&lt;/body&gt; </a:t>
            </a:r>
          </a:p>
          <a:p>
            <a:pPr>
              <a:buNone/>
            </a:pPr>
            <a:r>
              <a:rPr lang="en-US" dirty="0"/>
              <a:t>&lt;/html&gt;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r>
              <a:rPr lang="en-US" dirty="0"/>
              <a:t>HTML stands for Hyper Text Markup Language</a:t>
            </a:r>
          </a:p>
          <a:p>
            <a:r>
              <a:rPr lang="en-US" dirty="0"/>
              <a:t>HTML is the standard markup language for creating Web pages</a:t>
            </a:r>
          </a:p>
          <a:p>
            <a:r>
              <a:rPr lang="en-US" dirty="0"/>
              <a:t>HTML describes the structure of a Web page</a:t>
            </a:r>
          </a:p>
          <a:p>
            <a:r>
              <a:rPr lang="en-US" dirty="0"/>
              <a:t>HTML consists of a series of elements</a:t>
            </a:r>
          </a:p>
          <a:p>
            <a:r>
              <a:rPr lang="en-US" dirty="0"/>
              <a:t>HTML elements tell the browser how to display the content</a:t>
            </a:r>
          </a:p>
          <a:p>
            <a:r>
              <a:rPr lang="en-US" dirty="0"/>
              <a:t>HTML elements label pieces of content such as "this is a heading", "this is a paragraph", "this is a link", etc.</a:t>
            </a:r>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r>
              <a:rPr lang="en-US" b="1" dirty="0"/>
              <a:t>External CSS</a:t>
            </a:r>
          </a:p>
          <a:p>
            <a:r>
              <a:rPr lang="en-US" dirty="0"/>
              <a:t>With external CSS, you’ll link your web pages to an external </a:t>
            </a:r>
            <a:r>
              <a:rPr lang="en-US" b="1" dirty="0"/>
              <a:t>.</a:t>
            </a:r>
            <a:r>
              <a:rPr lang="en-US" b="1" dirty="0" err="1"/>
              <a:t>css</a:t>
            </a:r>
            <a:r>
              <a:rPr lang="en-US" dirty="0"/>
              <a:t> file, which can be created by any text editor in your device (e.g., </a:t>
            </a:r>
            <a:r>
              <a:rPr lang="en-US" b="1" dirty="0"/>
              <a:t>Notepad++</a:t>
            </a:r>
            <a:r>
              <a:rPr lang="en-US" dirty="0"/>
              <a:t>).</a:t>
            </a:r>
          </a:p>
          <a:p>
            <a:r>
              <a:rPr lang="en-US" dirty="0"/>
              <a:t>This CSS type is a more efficient method, especially for styling a large website. By editing one </a:t>
            </a:r>
            <a:r>
              <a:rPr lang="en-US" b="1" dirty="0"/>
              <a:t>.</a:t>
            </a:r>
            <a:r>
              <a:rPr lang="en-US" b="1" dirty="0" err="1"/>
              <a:t>css</a:t>
            </a:r>
            <a:r>
              <a:rPr lang="en-US" dirty="0"/>
              <a:t> file, you can change your entire site at once.</a:t>
            </a: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62600"/>
          </a:xfrm>
        </p:spPr>
        <p:txBody>
          <a:bodyPr>
            <a:normAutofit/>
          </a:bodyPr>
          <a:lstStyle/>
          <a:p>
            <a:pPr>
              <a:buNone/>
            </a:pPr>
            <a:r>
              <a:rPr lang="en-US" dirty="0"/>
              <a:t>Follow these steps to use external CSS:</a:t>
            </a:r>
          </a:p>
          <a:p>
            <a:pPr>
              <a:buNone/>
            </a:pPr>
            <a:r>
              <a:rPr lang="en-US" dirty="0"/>
              <a:t>Create a new </a:t>
            </a:r>
            <a:r>
              <a:rPr lang="en-US" b="1" dirty="0"/>
              <a:t>.</a:t>
            </a:r>
            <a:r>
              <a:rPr lang="en-US" b="1" dirty="0" err="1"/>
              <a:t>css</a:t>
            </a:r>
            <a:r>
              <a:rPr lang="en-US" dirty="0"/>
              <a:t> file with the text editor, and add the style rules. For example:</a:t>
            </a:r>
          </a:p>
          <a:p>
            <a:pPr>
              <a:buNone/>
            </a:pPr>
            <a:r>
              <a:rPr lang="en-US" dirty="0"/>
              <a:t>div</a:t>
            </a:r>
          </a:p>
          <a:p>
            <a:pPr>
              <a:buNone/>
            </a:pPr>
            <a:r>
              <a:rPr lang="en-US" dirty="0"/>
              <a:t>{ </a:t>
            </a:r>
          </a:p>
          <a:p>
            <a:pPr>
              <a:buNone/>
            </a:pPr>
            <a:r>
              <a:rPr lang="en-US" dirty="0"/>
              <a:t>width: 33%;</a:t>
            </a:r>
          </a:p>
          <a:p>
            <a:pPr>
              <a:buNone/>
            </a:pPr>
            <a:r>
              <a:rPr lang="en-US" dirty="0"/>
              <a:t>Height:40%;</a:t>
            </a:r>
          </a:p>
          <a:p>
            <a:pPr>
              <a:buNone/>
            </a:pPr>
            <a:r>
              <a:rPr lang="en-US" dirty="0"/>
              <a:t> background-c0lor:red;</a:t>
            </a:r>
          </a:p>
          <a:p>
            <a:pPr>
              <a:buNone/>
            </a:pPr>
            <a:r>
              <a:rPr lang="en-US" dirty="0" err="1"/>
              <a:t>Color:green</a:t>
            </a:r>
            <a:r>
              <a:rPr lang="en-US" dirty="0"/>
              <a:t>;</a:t>
            </a:r>
          </a:p>
          <a:p>
            <a:pPr>
              <a:buNone/>
            </a:pPr>
            <a:r>
              <a:rPr lang="en-US" dirty="0"/>
              <a:t>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dirty="0"/>
              <a:t>In the </a:t>
            </a:r>
            <a:r>
              <a:rPr lang="en-US" b="1" dirty="0"/>
              <a:t>&lt;head&gt;</a:t>
            </a:r>
            <a:r>
              <a:rPr lang="en-US" dirty="0"/>
              <a:t> section of your HTML sheet, add a reference to your external </a:t>
            </a:r>
            <a:r>
              <a:rPr lang="en-US" b="1" dirty="0"/>
              <a:t>.</a:t>
            </a:r>
            <a:r>
              <a:rPr lang="en-US" b="1" dirty="0" err="1"/>
              <a:t>css</a:t>
            </a:r>
            <a:r>
              <a:rPr lang="en-US" dirty="0"/>
              <a:t> file right after </a:t>
            </a:r>
            <a:r>
              <a:rPr lang="en-US" b="1" dirty="0"/>
              <a:t>&lt;title&gt;</a:t>
            </a:r>
            <a:r>
              <a:rPr lang="en-US" dirty="0"/>
              <a:t> tag:</a:t>
            </a:r>
          </a:p>
          <a:p>
            <a:pPr>
              <a:buNone/>
            </a:pPr>
            <a:r>
              <a:rPr lang="en-US" dirty="0"/>
              <a:t>&lt;link </a:t>
            </a:r>
            <a:r>
              <a:rPr lang="en-US" dirty="0" err="1"/>
              <a:t>rel</a:t>
            </a:r>
            <a:r>
              <a:rPr lang="en-US" dirty="0"/>
              <a:t>="</a:t>
            </a:r>
            <a:r>
              <a:rPr lang="en-US" dirty="0" err="1"/>
              <a:t>stylesheet</a:t>
            </a:r>
            <a:r>
              <a:rPr lang="en-US" dirty="0"/>
              <a:t>" type="text/</a:t>
            </a:r>
            <a:r>
              <a:rPr lang="en-US" dirty="0" err="1"/>
              <a:t>css</a:t>
            </a:r>
            <a:r>
              <a:rPr lang="en-US" dirty="0"/>
              <a:t>" </a:t>
            </a:r>
            <a:r>
              <a:rPr lang="en-US" dirty="0" err="1"/>
              <a:t>href</a:t>
            </a:r>
            <a:r>
              <a:rPr lang="en-US" dirty="0"/>
              <a:t>="style.css" /&gt; Don’t forget to change </a:t>
            </a:r>
            <a:r>
              <a:rPr lang="en-US" b="1" dirty="0"/>
              <a:t>style.css</a:t>
            </a:r>
            <a:r>
              <a:rPr lang="en-US" dirty="0"/>
              <a:t> with the name of your </a:t>
            </a:r>
            <a:r>
              <a:rPr lang="en-US" b="1" dirty="0"/>
              <a:t>.</a:t>
            </a:r>
            <a:r>
              <a:rPr lang="en-US" b="1" dirty="0" err="1"/>
              <a:t>css</a:t>
            </a:r>
            <a:r>
              <a:rPr lang="en-US" b="1" dirty="0"/>
              <a:t> </a:t>
            </a:r>
            <a:r>
              <a:rPr lang="en-US" dirty="0"/>
              <a:t>file.</a:t>
            </a: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a:bodyPr>
          <a:lstStyle/>
          <a:p>
            <a:pPr>
              <a:buNone/>
            </a:pPr>
            <a:r>
              <a:rPr lang="en-US" b="1" dirty="0"/>
              <a:t>Inline CSS</a:t>
            </a:r>
          </a:p>
          <a:p>
            <a:pPr>
              <a:buNone/>
            </a:pPr>
            <a:r>
              <a:rPr lang="en-US" dirty="0"/>
              <a:t>Inline CSS is used to style a specific HTML element. For this CSS style, you’ll only need to add the </a:t>
            </a:r>
            <a:r>
              <a:rPr lang="en-US" b="1" dirty="0"/>
              <a:t>style</a:t>
            </a:r>
            <a:r>
              <a:rPr lang="en-US" dirty="0"/>
              <a:t> attribute to each HTML tag, without using selectors.</a:t>
            </a:r>
          </a:p>
          <a:p>
            <a:pPr>
              <a:buNone/>
            </a:pPr>
            <a:r>
              <a:rPr lang="en-US" dirty="0"/>
              <a:t>This CSS type is not really recommended, as each HTML tag needs to be styled individually. Managing your website may become too hard if you only use inline CSS.</a:t>
            </a:r>
          </a:p>
          <a:p>
            <a:pPr>
              <a:buNone/>
            </a:pPr>
            <a:r>
              <a:rPr lang="en-US" dirty="0"/>
              <a:t>However, inline CSS in HTML can be useful in some situations. For example, in cases where you don’t have access to CSS files or need to apply styles for a single element only.</a:t>
            </a:r>
          </a:p>
          <a:p>
            <a:pPr>
              <a:buNone/>
            </a:pP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92500" lnSpcReduction="10000"/>
          </a:bodyPr>
          <a:lstStyle/>
          <a:p>
            <a:pPr>
              <a:buNone/>
            </a:pPr>
            <a:r>
              <a:rPr lang="en-US" dirty="0"/>
              <a:t>Let’s take a look at an example. Here, we add an inline CSS to the </a:t>
            </a:r>
            <a:r>
              <a:rPr lang="en-US" b="1" dirty="0"/>
              <a:t>&lt;p&gt;</a:t>
            </a:r>
            <a:r>
              <a:rPr lang="en-US" dirty="0"/>
              <a:t> and </a:t>
            </a:r>
            <a:r>
              <a:rPr lang="en-US" b="1" dirty="0"/>
              <a:t>&lt;h1&gt;</a:t>
            </a:r>
            <a:r>
              <a:rPr lang="en-US" dirty="0"/>
              <a:t> tag:</a:t>
            </a:r>
          </a:p>
          <a:p>
            <a:pPr>
              <a:buNone/>
            </a:pPr>
            <a:r>
              <a:rPr lang="en-US" dirty="0"/>
              <a:t>&lt;!DOCTYPE html&gt;</a:t>
            </a:r>
          </a:p>
          <a:p>
            <a:pPr>
              <a:buNone/>
            </a:pPr>
            <a:r>
              <a:rPr lang="en-US" dirty="0"/>
              <a:t> &lt;html&gt;</a:t>
            </a:r>
          </a:p>
          <a:p>
            <a:pPr>
              <a:buNone/>
            </a:pPr>
            <a:r>
              <a:rPr lang="en-US" dirty="0"/>
              <a:t> &lt;body style="background-</a:t>
            </a:r>
            <a:r>
              <a:rPr lang="en-US" dirty="0" err="1"/>
              <a:t>color:black</a:t>
            </a:r>
            <a:r>
              <a:rPr lang="en-US" dirty="0"/>
              <a:t>;"&gt;</a:t>
            </a:r>
          </a:p>
          <a:p>
            <a:pPr>
              <a:buNone/>
            </a:pPr>
            <a:r>
              <a:rPr lang="en-US" dirty="0"/>
              <a:t> &lt;h1 style="color:white;padding:30px;"&gt;</a:t>
            </a:r>
            <a:r>
              <a:rPr lang="en-US" dirty="0" err="1"/>
              <a:t>Hostinger</a:t>
            </a:r>
            <a:r>
              <a:rPr lang="en-US" dirty="0"/>
              <a:t> Tutorials&lt;/h1&gt; </a:t>
            </a:r>
          </a:p>
          <a:p>
            <a:pPr>
              <a:buNone/>
            </a:pPr>
            <a:r>
              <a:rPr lang="en-US" dirty="0"/>
              <a:t>&lt;p style="</a:t>
            </a:r>
            <a:r>
              <a:rPr lang="en-US" dirty="0" err="1"/>
              <a:t>color:white</a:t>
            </a:r>
            <a:r>
              <a:rPr lang="en-US" dirty="0"/>
              <a:t>;"&gt;Something </a:t>
            </a:r>
            <a:r>
              <a:rPr lang="en-US" dirty="0" err="1"/>
              <a:t>usefull</a:t>
            </a:r>
            <a:r>
              <a:rPr lang="en-US" dirty="0"/>
              <a:t> here.&lt;/p&gt; &lt;/body&gt;</a:t>
            </a:r>
          </a:p>
          <a:p>
            <a:pPr>
              <a:buNone/>
            </a:pPr>
            <a:r>
              <a:rPr lang="en-US" dirty="0"/>
              <a:t> &lt;/html&gt;</a:t>
            </a:r>
          </a:p>
          <a:p>
            <a:r>
              <a:rPr lang="en-US" b="1" dirty="0"/>
              <a:t>Internal or embedded</a:t>
            </a:r>
            <a:r>
              <a:rPr lang="en-US" dirty="0"/>
              <a:t> ⁠— add </a:t>
            </a:r>
            <a:r>
              <a:rPr lang="en-US" b="1" dirty="0"/>
              <a:t>&lt;style&gt;</a:t>
            </a:r>
            <a:r>
              <a:rPr lang="en-US" dirty="0"/>
              <a:t> tag in the </a:t>
            </a:r>
            <a:r>
              <a:rPr lang="en-US" b="1" dirty="0"/>
              <a:t>&lt;head&gt;</a:t>
            </a:r>
            <a:r>
              <a:rPr lang="en-US" dirty="0"/>
              <a:t> section of HTML document</a:t>
            </a:r>
          </a:p>
          <a:p>
            <a:r>
              <a:rPr lang="en-US" b="1" dirty="0"/>
              <a:t>External</a:t>
            </a:r>
            <a:r>
              <a:rPr lang="en-US" dirty="0"/>
              <a:t> — link the HTML sheet to a separate </a:t>
            </a:r>
            <a:r>
              <a:rPr lang="en-US" b="1" dirty="0"/>
              <a:t>.</a:t>
            </a:r>
            <a:r>
              <a:rPr lang="en-US" b="1" dirty="0" err="1"/>
              <a:t>css</a:t>
            </a:r>
            <a:r>
              <a:rPr lang="en-US" dirty="0"/>
              <a:t> file</a:t>
            </a:r>
          </a:p>
          <a:p>
            <a:r>
              <a:rPr lang="en-US" b="1" dirty="0"/>
              <a:t>Inline</a:t>
            </a:r>
            <a:r>
              <a:rPr lang="en-US" dirty="0"/>
              <a:t> — apply CSS rules for specific elements.</a:t>
            </a:r>
          </a:p>
          <a:p>
            <a:pPr>
              <a:buNone/>
            </a:pP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85000" lnSpcReduction="10000"/>
          </a:bodyPr>
          <a:lstStyle/>
          <a:p>
            <a:pPr algn="ctr">
              <a:buNone/>
            </a:pPr>
            <a:r>
              <a:rPr lang="en-US" b="1" dirty="0">
                <a:solidFill>
                  <a:srgbClr val="FF0000"/>
                </a:solidFill>
              </a:rPr>
              <a:t>JAVASCRIPT</a:t>
            </a:r>
          </a:p>
          <a:p>
            <a:r>
              <a:rPr lang="en-US" b="1" dirty="0"/>
              <a:t>Introduction to JavaScript </a:t>
            </a:r>
          </a:p>
          <a:p>
            <a:r>
              <a:rPr lang="en-US" dirty="0"/>
              <a:t>• JavaScript is a Scripting language, which is used to create functionality in the web page. Functionality means, “receiving inputs from the user and providing output to the user”. </a:t>
            </a:r>
          </a:p>
          <a:p>
            <a:r>
              <a:rPr lang="en-US" dirty="0"/>
              <a:t>• It can perform tasks such as calculations, decision making, repetitive tasks, dynamically displaying the output, reading inputs from the user dynamically, updating content on the web page based on the inputs, interacting with server, validations etc. </a:t>
            </a:r>
          </a:p>
          <a:p>
            <a:r>
              <a:rPr lang="en-US" dirty="0"/>
              <a:t>• It’s operators and control statements are similar to “C” language. </a:t>
            </a:r>
          </a:p>
          <a:p>
            <a:r>
              <a:rPr lang="en-US" dirty="0"/>
              <a:t>• JavaScript is client-side (browser-side) language. That means it executes on the browser. It can also be used in server by using </a:t>
            </a:r>
            <a:r>
              <a:rPr lang="en-US" dirty="0" err="1"/>
              <a:t>NodeJS</a:t>
            </a:r>
            <a:r>
              <a:rPr lang="en-US" dirty="0"/>
              <a:t>. </a:t>
            </a:r>
          </a:p>
          <a:p>
            <a:r>
              <a:rPr lang="en-US" dirty="0"/>
              <a:t>• JavaScript is a case sensitive language. </a:t>
            </a:r>
          </a:p>
          <a:p>
            <a:r>
              <a:rPr lang="en-US" dirty="0"/>
              <a:t>• JavaScript is “interpreter-based” language. That means the code will be converted into machine language, line-by-line.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lstStyle/>
          <a:p>
            <a:endParaRPr lang="en-US" dirty="0"/>
          </a:p>
          <a:p>
            <a:r>
              <a:rPr lang="en-US" dirty="0"/>
              <a:t>JavaScript was developed by “Netscape Corporation” in 1996. </a:t>
            </a:r>
          </a:p>
          <a:p>
            <a:r>
              <a:rPr lang="en-US" dirty="0"/>
              <a:t>• JavaScript is the implementation of "</a:t>
            </a:r>
            <a:r>
              <a:rPr lang="en-US" dirty="0" err="1"/>
              <a:t>EcmaScript</a:t>
            </a:r>
            <a:r>
              <a:rPr lang="en-US" dirty="0"/>
              <a:t>". "</a:t>
            </a:r>
            <a:r>
              <a:rPr lang="en-US" dirty="0" err="1"/>
              <a:t>EcmaScript</a:t>
            </a:r>
            <a:r>
              <a:rPr lang="en-US" dirty="0"/>
              <a:t>" is the specification of "JavaScript". </a:t>
            </a:r>
          </a:p>
          <a:p>
            <a:r>
              <a:rPr lang="en-US" dirty="0"/>
              <a:t>• "</a:t>
            </a:r>
            <a:r>
              <a:rPr lang="en-US" dirty="0" err="1"/>
              <a:t>EcmaScript</a:t>
            </a:r>
            <a:r>
              <a:rPr lang="en-US" dirty="0"/>
              <a:t>" is designed by "</a:t>
            </a:r>
            <a:r>
              <a:rPr lang="en-US" dirty="0" err="1"/>
              <a:t>Ecma</a:t>
            </a:r>
            <a:r>
              <a:rPr lang="en-US" dirty="0"/>
              <a:t> International". </a:t>
            </a:r>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57200" y="609601"/>
            <a:ext cx="6934200" cy="3657600"/>
          </a:xfrm>
          <a:prstGeom prst="rect">
            <a:avLst/>
          </a:prstGeom>
          <a:noFill/>
          <a:ln w="9525">
            <a:noFill/>
            <a:miter lim="800000"/>
            <a:headEnd/>
            <a:tailEnd/>
          </a:ln>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Sample </a:t>
            </a:r>
            <a:r>
              <a:rPr lang="en-US" sz="3600" b="1" dirty="0" err="1"/>
              <a:t>exmple</a:t>
            </a:r>
            <a:r>
              <a:rPr lang="en-US" sz="3600" b="1" dirty="0"/>
              <a:t>:</a:t>
            </a:r>
          </a:p>
        </p:txBody>
      </p:sp>
      <p:sp>
        <p:nvSpPr>
          <p:cNvPr id="3" name="Content Placeholder 2"/>
          <p:cNvSpPr>
            <a:spLocks noGrp="1"/>
          </p:cNvSpPr>
          <p:nvPr>
            <p:ph idx="1"/>
          </p:nvPr>
        </p:nvSpPr>
        <p:spPr/>
        <p:txBody>
          <a:bodyPr/>
          <a:lstStyle/>
          <a:p>
            <a:pPr>
              <a:buNone/>
            </a:pPr>
            <a:r>
              <a:rPr lang="en-US" dirty="0"/>
              <a:t>&lt;html&gt;</a:t>
            </a:r>
          </a:p>
          <a:p>
            <a:pPr>
              <a:buNone/>
            </a:pPr>
            <a:r>
              <a:rPr lang="en-US" dirty="0"/>
              <a:t>&lt;head&gt;</a:t>
            </a:r>
          </a:p>
          <a:p>
            <a:pPr>
              <a:buNone/>
            </a:pPr>
            <a:r>
              <a:rPr lang="en-US" dirty="0"/>
              <a:t>&lt;script type="text/</a:t>
            </a:r>
            <a:r>
              <a:rPr lang="en-US" dirty="0" err="1"/>
              <a:t>javascript</a:t>
            </a:r>
            <a:r>
              <a:rPr lang="en-US" dirty="0"/>
              <a:t>" &gt;</a:t>
            </a:r>
          </a:p>
          <a:p>
            <a:pPr>
              <a:buNone/>
            </a:pPr>
            <a:r>
              <a:rPr lang="en-US" dirty="0" err="1"/>
              <a:t>document.write</a:t>
            </a:r>
            <a:r>
              <a:rPr lang="en-US" dirty="0"/>
              <a:t>("welcome to </a:t>
            </a:r>
            <a:r>
              <a:rPr lang="en-US" dirty="0" err="1"/>
              <a:t>js</a:t>
            </a:r>
            <a:r>
              <a:rPr lang="en-US" dirty="0"/>
              <a:t>");</a:t>
            </a:r>
          </a:p>
          <a:p>
            <a:pPr>
              <a:buNone/>
            </a:pPr>
            <a:r>
              <a:rPr lang="en-US" dirty="0"/>
              <a:t>&lt;/script&gt;</a:t>
            </a:r>
          </a:p>
          <a:p>
            <a:pPr>
              <a:buNone/>
            </a:pPr>
            <a:r>
              <a:rPr lang="en-US" dirty="0"/>
              <a:t>&lt;/head&gt;</a:t>
            </a:r>
          </a:p>
          <a:p>
            <a:pPr>
              <a:buNone/>
            </a:pPr>
            <a:r>
              <a:rPr lang="en-US" dirty="0"/>
              <a:t>&lt;body&gt;</a:t>
            </a:r>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Variables</a:t>
            </a:r>
            <a:br>
              <a:rPr lang="en-US" dirty="0"/>
            </a:br>
            <a:endParaRPr lang="en-US" dirty="0"/>
          </a:p>
        </p:txBody>
      </p:sp>
      <p:sp>
        <p:nvSpPr>
          <p:cNvPr id="3" name="Content Placeholder 2"/>
          <p:cNvSpPr>
            <a:spLocks noGrp="1"/>
          </p:cNvSpPr>
          <p:nvPr>
            <p:ph idx="1"/>
          </p:nvPr>
        </p:nvSpPr>
        <p:spPr>
          <a:xfrm>
            <a:off x="457200" y="1066800"/>
            <a:ext cx="8229600" cy="5257800"/>
          </a:xfrm>
        </p:spPr>
        <p:txBody>
          <a:bodyPr>
            <a:normAutofit fontScale="92500" lnSpcReduction="20000"/>
          </a:bodyPr>
          <a:lstStyle/>
          <a:p>
            <a:endParaRPr lang="en-US" dirty="0"/>
          </a:p>
          <a:p>
            <a:r>
              <a:rPr lang="en-US" dirty="0"/>
              <a:t>Variable is a “named memory location” in RAM, to store a value temporarily, while executing the program. </a:t>
            </a:r>
          </a:p>
          <a:p>
            <a:r>
              <a:rPr lang="en-US" dirty="0"/>
              <a:t>In JavaScript, the variables will be persisted (stored), while the web page is running in the browser. </a:t>
            </a:r>
          </a:p>
          <a:p>
            <a:r>
              <a:rPr lang="en-US" dirty="0"/>
              <a:t> The value of variable can be changed any no. of times during the web page execution. </a:t>
            </a:r>
          </a:p>
          <a:p>
            <a:r>
              <a:rPr lang="en-US" dirty="0"/>
              <a:t> The data type of the variable can be changed any no. of times during the web page execution, in JavaScript. </a:t>
            </a:r>
          </a:p>
          <a:p>
            <a:pPr>
              <a:buNone/>
            </a:pPr>
            <a:r>
              <a:rPr lang="en-US" b="1" dirty="0"/>
              <a:t>Syntax</a:t>
            </a:r>
            <a:r>
              <a:rPr lang="en-US" dirty="0"/>
              <a:t>:</a:t>
            </a:r>
          </a:p>
          <a:p>
            <a:r>
              <a:rPr lang="en-US" dirty="0" err="1"/>
              <a:t>var</a:t>
            </a:r>
            <a:r>
              <a:rPr lang="en-US" dirty="0"/>
              <a:t>  </a:t>
            </a:r>
            <a:r>
              <a:rPr lang="en-US" dirty="0" err="1"/>
              <a:t>variablename</a:t>
            </a:r>
            <a:r>
              <a:rPr lang="en-US" dirty="0"/>
              <a:t>=value;</a:t>
            </a:r>
          </a:p>
          <a:p>
            <a:r>
              <a:rPr lang="en-US" dirty="0"/>
              <a:t>Ex:   </a:t>
            </a:r>
            <a:r>
              <a:rPr lang="en-US" dirty="0" err="1"/>
              <a:t>var</a:t>
            </a:r>
            <a:r>
              <a:rPr lang="en-US" dirty="0"/>
              <a:t>  a=10;</a:t>
            </a:r>
          </a:p>
          <a:p>
            <a:r>
              <a:rPr lang="en-US" dirty="0"/>
              <a:t>  </a:t>
            </a:r>
            <a:r>
              <a:rPr lang="en-US" dirty="0" err="1"/>
              <a:t>var</a:t>
            </a:r>
            <a:r>
              <a:rPr lang="en-US" dirty="0"/>
              <a:t> name=“</a:t>
            </a:r>
            <a:r>
              <a:rPr lang="en-US" dirty="0" err="1"/>
              <a:t>james</a:t>
            </a:r>
            <a:r>
              <a:rPr lang="en-US" dirty="0"/>
              <a:t>”;</a:t>
            </a:r>
            <a:br>
              <a:rPr lang="en-US" dirty="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ml.PNG"/>
          <p:cNvPicPr>
            <a:picLocks noGrp="1" noChangeAspect="1" noChangeArrowheads="1"/>
          </p:cNvPicPr>
          <p:nvPr>
            <p:ph idx="1"/>
          </p:nvPr>
        </p:nvPicPr>
        <p:blipFill>
          <a:blip r:embed="rId2"/>
          <a:srcRect/>
          <a:stretch>
            <a:fillRect/>
          </a:stretch>
        </p:blipFill>
        <p:spPr bwMode="auto">
          <a:xfrm>
            <a:off x="990600" y="381000"/>
            <a:ext cx="7010400" cy="3733799"/>
          </a:xfrm>
          <a:prstGeom prst="rect">
            <a:avLst/>
          </a:prstGeom>
          <a:noFill/>
        </p:spPr>
      </p:pic>
      <p:sp>
        <p:nvSpPr>
          <p:cNvPr id="5" name="Rectangle 4"/>
          <p:cNvSpPr/>
          <p:nvPr/>
        </p:nvSpPr>
        <p:spPr>
          <a:xfrm>
            <a:off x="914400" y="4419600"/>
            <a:ext cx="7239000" cy="1200329"/>
          </a:xfrm>
          <a:prstGeom prst="rect">
            <a:avLst/>
          </a:prstGeom>
        </p:spPr>
        <p:txBody>
          <a:bodyPr wrap="square">
            <a:spAutoFit/>
          </a:bodyPr>
          <a:lstStyle/>
          <a:p>
            <a:r>
              <a:rPr lang="en-US" b="1" dirty="0"/>
              <a:t>Programming language:</a:t>
            </a:r>
            <a:r>
              <a:rPr lang="en-US" dirty="0"/>
              <a:t> In simple terms, programming languages are set of instructions or code which tells a computer what it needs to do. So basically, we provide a logic or instruction to the computer to perform some task to get the desired output from it.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Operators:</a:t>
            </a:r>
          </a:p>
        </p:txBody>
      </p:sp>
      <p:sp>
        <p:nvSpPr>
          <p:cNvPr id="3" name="Content Placeholder 2"/>
          <p:cNvSpPr>
            <a:spLocks noGrp="1"/>
          </p:cNvSpPr>
          <p:nvPr>
            <p:ph idx="1"/>
          </p:nvPr>
        </p:nvSpPr>
        <p:spPr/>
        <p:txBody>
          <a:bodyPr/>
          <a:lstStyle/>
          <a:p>
            <a:endParaRPr lang="en-US" dirty="0"/>
          </a:p>
          <a:p>
            <a:r>
              <a:rPr lang="en-US" dirty="0"/>
              <a:t>Operator is a symbol, which represents an operation. </a:t>
            </a:r>
          </a:p>
          <a:p>
            <a:r>
              <a:rPr lang="en-US" dirty="0"/>
              <a:t>• JavaScript supports the following types of operators. 1. Arithmetical Operators </a:t>
            </a:r>
          </a:p>
          <a:p>
            <a:r>
              <a:rPr lang="en-US" dirty="0"/>
              <a:t>2. Assignment Operators </a:t>
            </a:r>
          </a:p>
          <a:p>
            <a:r>
              <a:rPr lang="en-US" dirty="0"/>
              <a:t>3. Increment and Decrement Operators </a:t>
            </a:r>
          </a:p>
          <a:p>
            <a:r>
              <a:rPr lang="en-US" dirty="0"/>
              <a:t>4. Relational Operators </a:t>
            </a:r>
          </a:p>
          <a:p>
            <a:r>
              <a:rPr lang="en-US" dirty="0"/>
              <a:t>5. Logical Operators </a:t>
            </a:r>
          </a:p>
          <a:p>
            <a:r>
              <a:rPr lang="en-US" dirty="0"/>
              <a:t>6. Concatenation Operator </a:t>
            </a:r>
          </a:p>
          <a:p>
            <a:endParaRPr lang="en-US" dirty="0"/>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324600"/>
          </a:xfrm>
        </p:spPr>
        <p:txBody>
          <a:bodyPr>
            <a:normAutofit fontScale="70000" lnSpcReduction="20000"/>
          </a:bodyPr>
          <a:lstStyle/>
          <a:p>
            <a:r>
              <a:rPr lang="en-US" b="1" dirty="0"/>
              <a:t>Arithmetical Operators </a:t>
            </a:r>
          </a:p>
          <a:p>
            <a:r>
              <a:rPr lang="en-US" dirty="0"/>
              <a:t>+ Addition </a:t>
            </a:r>
          </a:p>
          <a:p>
            <a:r>
              <a:rPr lang="en-US" dirty="0"/>
              <a:t>- Subtraction </a:t>
            </a:r>
          </a:p>
          <a:p>
            <a:r>
              <a:rPr lang="en-US" dirty="0"/>
              <a:t>* Multiplication </a:t>
            </a:r>
          </a:p>
          <a:p>
            <a:r>
              <a:rPr lang="en-US" dirty="0"/>
              <a:t>/ Division </a:t>
            </a:r>
          </a:p>
          <a:p>
            <a:r>
              <a:rPr lang="en-US" dirty="0"/>
              <a:t>% Remainder</a:t>
            </a:r>
          </a:p>
          <a:p>
            <a:r>
              <a:rPr lang="en-US" b="1" dirty="0"/>
              <a:t>EXAMPLE PROGRAM</a:t>
            </a:r>
          </a:p>
          <a:p>
            <a:pPr>
              <a:buNone/>
            </a:pPr>
            <a:r>
              <a:rPr lang="en-US" dirty="0"/>
              <a:t>&lt;html&gt;</a:t>
            </a:r>
          </a:p>
          <a:p>
            <a:pPr>
              <a:buNone/>
            </a:pPr>
            <a:r>
              <a:rPr lang="en-US" dirty="0"/>
              <a:t>&lt;head&gt;</a:t>
            </a:r>
          </a:p>
          <a:p>
            <a:pPr>
              <a:buNone/>
            </a:pPr>
            <a:r>
              <a:rPr lang="en-US" dirty="0"/>
              <a:t>&lt;script type="text/</a:t>
            </a:r>
            <a:r>
              <a:rPr lang="en-US" dirty="0" err="1"/>
              <a:t>javascript</a:t>
            </a:r>
            <a:r>
              <a:rPr lang="en-US" dirty="0"/>
              <a:t>" &gt;</a:t>
            </a:r>
          </a:p>
          <a:p>
            <a:pPr>
              <a:buNone/>
            </a:pPr>
            <a:r>
              <a:rPr lang="en-US" dirty="0" err="1"/>
              <a:t>var</a:t>
            </a:r>
            <a:r>
              <a:rPr lang="en-US" dirty="0"/>
              <a:t> a=10;</a:t>
            </a:r>
          </a:p>
          <a:p>
            <a:pPr>
              <a:buNone/>
            </a:pPr>
            <a:r>
              <a:rPr lang="en-US" dirty="0" err="1"/>
              <a:t>var</a:t>
            </a:r>
            <a:r>
              <a:rPr lang="en-US" dirty="0"/>
              <a:t> b=20;</a:t>
            </a:r>
          </a:p>
          <a:p>
            <a:pPr>
              <a:buNone/>
            </a:pPr>
            <a:r>
              <a:rPr lang="en-US" dirty="0" err="1"/>
              <a:t>var</a:t>
            </a:r>
            <a:r>
              <a:rPr lang="en-US" dirty="0"/>
              <a:t> c=</a:t>
            </a:r>
            <a:r>
              <a:rPr lang="en-US" dirty="0" err="1"/>
              <a:t>a+b</a:t>
            </a:r>
            <a:r>
              <a:rPr lang="en-US" dirty="0"/>
              <a:t>;</a:t>
            </a:r>
          </a:p>
          <a:p>
            <a:pPr>
              <a:buNone/>
            </a:pPr>
            <a:r>
              <a:rPr lang="en-US" dirty="0" err="1"/>
              <a:t>var</a:t>
            </a:r>
            <a:r>
              <a:rPr lang="en-US" dirty="0"/>
              <a:t> d=a-b;</a:t>
            </a:r>
          </a:p>
          <a:p>
            <a:pPr>
              <a:buNone/>
            </a:pPr>
            <a:r>
              <a:rPr lang="en-US" dirty="0" err="1"/>
              <a:t>document.write</a:t>
            </a:r>
            <a:r>
              <a:rPr lang="en-US" dirty="0"/>
              <a:t>("the sum of two no:",+"&lt;</a:t>
            </a:r>
            <a:r>
              <a:rPr lang="en-US" dirty="0" err="1"/>
              <a:t>br</a:t>
            </a:r>
            <a:r>
              <a:rPr lang="en-US" dirty="0"/>
              <a:t>&gt;");</a:t>
            </a:r>
          </a:p>
          <a:p>
            <a:pPr>
              <a:buNone/>
            </a:pPr>
            <a:r>
              <a:rPr lang="en-US" dirty="0" err="1"/>
              <a:t>document.write</a:t>
            </a:r>
            <a:r>
              <a:rPr lang="en-US" dirty="0"/>
              <a:t>("the sub of two no:",d);</a:t>
            </a:r>
          </a:p>
          <a:p>
            <a:pPr>
              <a:buNone/>
            </a:pPr>
            <a:r>
              <a:rPr lang="en-US" dirty="0"/>
              <a:t>&lt;/script&gt;</a:t>
            </a:r>
          </a:p>
          <a:p>
            <a:pPr>
              <a:buNone/>
            </a:pPr>
            <a:r>
              <a:rPr lang="en-US" dirty="0"/>
              <a:t>&lt;/head&gt;</a:t>
            </a:r>
          </a:p>
          <a:p>
            <a:pPr>
              <a:buNone/>
            </a:pPr>
            <a:r>
              <a:rPr lang="en-US" dirty="0"/>
              <a:t>&lt;body&gt;</a:t>
            </a:r>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458200" cy="6324600"/>
          </a:xfrm>
        </p:spPr>
        <p:txBody>
          <a:bodyPr>
            <a:normAutofit/>
          </a:bodyPr>
          <a:lstStyle/>
          <a:p>
            <a:r>
              <a:rPr lang="en-US" b="1" dirty="0"/>
              <a:t>Assignment Operators </a:t>
            </a:r>
          </a:p>
          <a:p>
            <a:r>
              <a:rPr lang="en-US" dirty="0"/>
              <a:t>= Assigns to </a:t>
            </a:r>
          </a:p>
          <a:p>
            <a:r>
              <a:rPr lang="en-US" dirty="0"/>
              <a:t>+= Add and assigns to </a:t>
            </a:r>
          </a:p>
          <a:p>
            <a:r>
              <a:rPr lang="en-US" dirty="0"/>
              <a:t>-= Subtract and assigns to </a:t>
            </a:r>
          </a:p>
          <a:p>
            <a:r>
              <a:rPr lang="en-US" dirty="0"/>
              <a:t>*= Multiply and assigns to </a:t>
            </a:r>
          </a:p>
          <a:p>
            <a:r>
              <a:rPr lang="en-US" dirty="0"/>
              <a:t>/= Divide and assigns to </a:t>
            </a:r>
          </a:p>
          <a:p>
            <a:r>
              <a:rPr lang="en-US" dirty="0"/>
              <a:t>%= Remainder and assigns to</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7963"/>
            <a:ext cx="8229600" cy="5916637"/>
          </a:xfrm>
        </p:spPr>
        <p:txBody>
          <a:bodyPr>
            <a:normAutofit lnSpcReduction="10000"/>
          </a:bodyPr>
          <a:lstStyle/>
          <a:p>
            <a:pPr>
              <a:buNone/>
            </a:pPr>
            <a:r>
              <a:rPr lang="en-US" dirty="0"/>
              <a:t>&lt;html&gt;</a:t>
            </a:r>
          </a:p>
          <a:p>
            <a:pPr>
              <a:buNone/>
            </a:pPr>
            <a:r>
              <a:rPr lang="en-US" dirty="0"/>
              <a:t>&lt;head&gt;</a:t>
            </a:r>
          </a:p>
          <a:p>
            <a:pPr>
              <a:buNone/>
            </a:pPr>
            <a:r>
              <a:rPr lang="en-US" dirty="0"/>
              <a:t>&lt;script type="text/</a:t>
            </a:r>
            <a:r>
              <a:rPr lang="en-US" dirty="0" err="1"/>
              <a:t>javascript</a:t>
            </a:r>
            <a:r>
              <a:rPr lang="en-US" dirty="0"/>
              <a:t>" &gt;</a:t>
            </a:r>
          </a:p>
          <a:p>
            <a:pPr>
              <a:buNone/>
            </a:pPr>
            <a:r>
              <a:rPr lang="en-US" dirty="0" err="1"/>
              <a:t>var</a:t>
            </a:r>
            <a:r>
              <a:rPr lang="en-US" dirty="0"/>
              <a:t> a=10;</a:t>
            </a:r>
          </a:p>
          <a:p>
            <a:pPr>
              <a:buNone/>
            </a:pPr>
            <a:r>
              <a:rPr lang="en-US" dirty="0"/>
              <a:t>b=a;</a:t>
            </a:r>
          </a:p>
          <a:p>
            <a:pPr>
              <a:buNone/>
            </a:pPr>
            <a:r>
              <a:rPr lang="en-US" dirty="0" err="1"/>
              <a:t>document.write</a:t>
            </a:r>
            <a:r>
              <a:rPr lang="en-US" dirty="0"/>
              <a:t>(a+"&lt;</a:t>
            </a:r>
            <a:r>
              <a:rPr lang="en-US" dirty="0" err="1"/>
              <a:t>br</a:t>
            </a:r>
            <a:r>
              <a:rPr lang="en-US" dirty="0"/>
              <a:t>&gt;");</a:t>
            </a:r>
          </a:p>
          <a:p>
            <a:pPr>
              <a:buNone/>
            </a:pPr>
            <a:r>
              <a:rPr lang="en-US" dirty="0"/>
              <a:t>a+=100;</a:t>
            </a:r>
          </a:p>
          <a:p>
            <a:pPr>
              <a:buNone/>
            </a:pPr>
            <a:r>
              <a:rPr lang="en-US" dirty="0" err="1"/>
              <a:t>document.write</a:t>
            </a:r>
            <a:r>
              <a:rPr lang="en-US" dirty="0"/>
              <a:t>(a);</a:t>
            </a:r>
          </a:p>
          <a:p>
            <a:pPr>
              <a:buNone/>
            </a:pPr>
            <a:r>
              <a:rPr lang="en-US" dirty="0"/>
              <a:t>&lt;/script&gt;</a:t>
            </a:r>
          </a:p>
          <a:p>
            <a:pPr>
              <a:buNone/>
            </a:pPr>
            <a:r>
              <a:rPr lang="en-US" dirty="0"/>
              <a:t>&lt;/head&gt;</a:t>
            </a:r>
          </a:p>
          <a:p>
            <a:pPr>
              <a:buNone/>
            </a:pPr>
            <a:r>
              <a:rPr lang="en-US" dirty="0"/>
              <a:t>&lt;body&gt;</a:t>
            </a:r>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77500" lnSpcReduction="20000"/>
          </a:bodyPr>
          <a:lstStyle/>
          <a:p>
            <a:r>
              <a:rPr lang="en-US" b="1" dirty="0"/>
              <a:t>Increment and Decrement Operators </a:t>
            </a:r>
          </a:p>
          <a:p>
            <a:r>
              <a:rPr lang="en-US" dirty="0"/>
              <a:t>++ Increment (+=1) </a:t>
            </a:r>
          </a:p>
          <a:p>
            <a:r>
              <a:rPr lang="en-US" dirty="0"/>
              <a:t>-- Decrement (-=1)</a:t>
            </a:r>
          </a:p>
          <a:p>
            <a:pPr>
              <a:buNone/>
            </a:pPr>
            <a:r>
              <a:rPr lang="en-US" dirty="0"/>
              <a:t>&lt;html&gt;</a:t>
            </a:r>
          </a:p>
          <a:p>
            <a:pPr>
              <a:buNone/>
            </a:pPr>
            <a:r>
              <a:rPr lang="en-US" dirty="0"/>
              <a:t>&lt;head&gt;</a:t>
            </a:r>
          </a:p>
          <a:p>
            <a:pPr>
              <a:buNone/>
            </a:pPr>
            <a:r>
              <a:rPr lang="en-US" dirty="0"/>
              <a:t>&lt;script type="text/</a:t>
            </a:r>
            <a:r>
              <a:rPr lang="en-US" dirty="0" err="1"/>
              <a:t>javascript</a:t>
            </a:r>
            <a:r>
              <a:rPr lang="en-US" dirty="0"/>
              <a:t>" &gt;</a:t>
            </a:r>
          </a:p>
          <a:p>
            <a:pPr>
              <a:buNone/>
            </a:pPr>
            <a:r>
              <a:rPr lang="en-US" dirty="0" err="1"/>
              <a:t>var</a:t>
            </a:r>
            <a:r>
              <a:rPr lang="en-US" dirty="0"/>
              <a:t> a=10;</a:t>
            </a:r>
          </a:p>
          <a:p>
            <a:pPr>
              <a:buNone/>
            </a:pPr>
            <a:r>
              <a:rPr lang="en-US" dirty="0" err="1"/>
              <a:t>document.write</a:t>
            </a:r>
            <a:r>
              <a:rPr lang="en-US" dirty="0"/>
              <a:t>(a+"&lt;</a:t>
            </a:r>
            <a:r>
              <a:rPr lang="en-US" dirty="0" err="1"/>
              <a:t>br</a:t>
            </a:r>
            <a:r>
              <a:rPr lang="en-US" dirty="0"/>
              <a:t>&gt;");</a:t>
            </a:r>
          </a:p>
          <a:p>
            <a:pPr>
              <a:buNone/>
            </a:pPr>
            <a:r>
              <a:rPr lang="en-US" dirty="0"/>
              <a:t>a++;</a:t>
            </a:r>
          </a:p>
          <a:p>
            <a:pPr>
              <a:buNone/>
            </a:pPr>
            <a:r>
              <a:rPr lang="en-US" dirty="0" err="1"/>
              <a:t>document.write</a:t>
            </a:r>
            <a:r>
              <a:rPr lang="en-US" dirty="0"/>
              <a:t>(a+"&lt;</a:t>
            </a:r>
            <a:r>
              <a:rPr lang="en-US" dirty="0" err="1"/>
              <a:t>br</a:t>
            </a:r>
            <a:r>
              <a:rPr lang="en-US" dirty="0"/>
              <a:t>&gt;");</a:t>
            </a:r>
          </a:p>
          <a:p>
            <a:pPr>
              <a:buNone/>
            </a:pPr>
            <a:r>
              <a:rPr lang="en-US" dirty="0"/>
              <a:t>--a;</a:t>
            </a:r>
          </a:p>
          <a:p>
            <a:pPr>
              <a:buNone/>
            </a:pPr>
            <a:r>
              <a:rPr lang="en-US" dirty="0" err="1"/>
              <a:t>document.write</a:t>
            </a:r>
            <a:r>
              <a:rPr lang="en-US" dirty="0"/>
              <a:t>(a+"&lt;</a:t>
            </a:r>
            <a:r>
              <a:rPr lang="en-US" dirty="0" err="1"/>
              <a:t>br</a:t>
            </a:r>
            <a:r>
              <a:rPr lang="en-US" dirty="0"/>
              <a:t>&gt;");</a:t>
            </a:r>
          </a:p>
          <a:p>
            <a:pPr>
              <a:buNone/>
            </a:pPr>
            <a:endParaRPr lang="en-US" dirty="0"/>
          </a:p>
          <a:p>
            <a:pPr>
              <a:buNone/>
            </a:pPr>
            <a:r>
              <a:rPr lang="en-US" dirty="0"/>
              <a:t>&lt;/script&gt;</a:t>
            </a:r>
          </a:p>
          <a:p>
            <a:pPr>
              <a:buNone/>
            </a:pPr>
            <a:r>
              <a:rPr lang="en-US" dirty="0"/>
              <a:t>&lt;/head&gt;</a:t>
            </a:r>
          </a:p>
          <a:p>
            <a:pPr>
              <a:buNone/>
            </a:pPr>
            <a:r>
              <a:rPr lang="en-US" dirty="0"/>
              <a:t>&lt;body&gt;</a:t>
            </a:r>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Relational Operators </a:t>
            </a:r>
          </a:p>
          <a:p>
            <a:r>
              <a:rPr lang="en-US" dirty="0"/>
              <a:t>== Equal to </a:t>
            </a:r>
          </a:p>
          <a:p>
            <a:r>
              <a:rPr lang="en-US" dirty="0"/>
              <a:t>!= Not Equal to </a:t>
            </a:r>
          </a:p>
          <a:p>
            <a:r>
              <a:rPr lang="en-US" dirty="0"/>
              <a:t>&lt; Less than </a:t>
            </a:r>
          </a:p>
          <a:p>
            <a:r>
              <a:rPr lang="en-US" dirty="0"/>
              <a:t>&gt; Greater than </a:t>
            </a:r>
          </a:p>
          <a:p>
            <a:r>
              <a:rPr lang="en-US" dirty="0"/>
              <a:t>&lt;= Less than or equal to </a:t>
            </a:r>
          </a:p>
          <a:p>
            <a:r>
              <a:rPr lang="en-US" dirty="0"/>
              <a:t>&gt;= Greater than or equal to</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buNone/>
            </a:pPr>
            <a:r>
              <a:rPr lang="en-US" dirty="0"/>
              <a:t>&lt;html&gt;</a:t>
            </a:r>
          </a:p>
          <a:p>
            <a:pPr>
              <a:buNone/>
            </a:pPr>
            <a:r>
              <a:rPr lang="en-US" dirty="0"/>
              <a:t>&lt;head&gt;</a:t>
            </a:r>
          </a:p>
          <a:p>
            <a:pPr>
              <a:buNone/>
            </a:pPr>
            <a:r>
              <a:rPr lang="en-US" dirty="0"/>
              <a:t>&lt;script type="text/</a:t>
            </a:r>
            <a:r>
              <a:rPr lang="en-US" dirty="0" err="1"/>
              <a:t>javascript</a:t>
            </a:r>
            <a:r>
              <a:rPr lang="en-US" dirty="0"/>
              <a:t>" &gt;</a:t>
            </a:r>
          </a:p>
          <a:p>
            <a:pPr>
              <a:buNone/>
            </a:pPr>
            <a:r>
              <a:rPr lang="en-US" dirty="0" err="1"/>
              <a:t>var</a:t>
            </a:r>
            <a:r>
              <a:rPr lang="en-US" dirty="0"/>
              <a:t> a=10;</a:t>
            </a:r>
          </a:p>
          <a:p>
            <a:pPr>
              <a:buNone/>
            </a:pPr>
            <a:r>
              <a:rPr lang="en-US" dirty="0" err="1"/>
              <a:t>var</a:t>
            </a:r>
            <a:r>
              <a:rPr lang="en-US" dirty="0"/>
              <a:t> b=20;</a:t>
            </a:r>
          </a:p>
          <a:p>
            <a:pPr>
              <a:buNone/>
            </a:pPr>
            <a:r>
              <a:rPr lang="en-US" dirty="0" err="1"/>
              <a:t>var</a:t>
            </a:r>
            <a:r>
              <a:rPr lang="en-US" dirty="0"/>
              <a:t> c=(a==b)</a:t>
            </a:r>
          </a:p>
          <a:p>
            <a:pPr>
              <a:buNone/>
            </a:pPr>
            <a:r>
              <a:rPr lang="en-US" dirty="0" err="1"/>
              <a:t>document.write</a:t>
            </a:r>
            <a:r>
              <a:rPr lang="en-US" dirty="0"/>
              <a:t>(c+"&lt;</a:t>
            </a:r>
            <a:r>
              <a:rPr lang="en-US" dirty="0" err="1"/>
              <a:t>br</a:t>
            </a:r>
            <a:r>
              <a:rPr lang="en-US" dirty="0"/>
              <a:t>&gt;");</a:t>
            </a:r>
          </a:p>
          <a:p>
            <a:pPr>
              <a:buNone/>
            </a:pPr>
            <a:endParaRPr lang="en-US" dirty="0"/>
          </a:p>
          <a:p>
            <a:pPr>
              <a:buNone/>
            </a:pPr>
            <a:r>
              <a:rPr lang="en-US" dirty="0"/>
              <a:t>&lt;/script&gt;</a:t>
            </a:r>
          </a:p>
          <a:p>
            <a:pPr>
              <a:buNone/>
            </a:pPr>
            <a:r>
              <a:rPr lang="en-US" dirty="0"/>
              <a:t>&lt;/head&gt;</a:t>
            </a:r>
          </a:p>
          <a:p>
            <a:pPr>
              <a:buNone/>
            </a:pPr>
            <a:r>
              <a:rPr lang="en-US" dirty="0"/>
              <a:t>&lt;body&gt;</a:t>
            </a:r>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85000" lnSpcReduction="20000"/>
          </a:bodyPr>
          <a:lstStyle/>
          <a:p>
            <a:r>
              <a:rPr lang="en-US" b="1" dirty="0"/>
              <a:t>Logical Operators </a:t>
            </a:r>
          </a:p>
          <a:p>
            <a:r>
              <a:rPr lang="en-US" dirty="0"/>
              <a:t>&amp;&amp; And (both conditions should be true) </a:t>
            </a:r>
          </a:p>
          <a:p>
            <a:r>
              <a:rPr lang="en-US" dirty="0"/>
              <a:t>|| Or (At least any one condition should be true)</a:t>
            </a:r>
          </a:p>
          <a:p>
            <a:r>
              <a:rPr lang="en-US" dirty="0"/>
              <a:t>&lt;html&gt;</a:t>
            </a:r>
          </a:p>
          <a:p>
            <a:pPr>
              <a:buNone/>
            </a:pPr>
            <a:r>
              <a:rPr lang="en-US" dirty="0"/>
              <a:t>&lt;head&gt;</a:t>
            </a:r>
          </a:p>
          <a:p>
            <a:pPr>
              <a:buNone/>
            </a:pPr>
            <a:r>
              <a:rPr lang="en-US" dirty="0"/>
              <a:t>&lt;script type="text/</a:t>
            </a:r>
            <a:r>
              <a:rPr lang="en-US" dirty="0" err="1"/>
              <a:t>javascript</a:t>
            </a:r>
            <a:r>
              <a:rPr lang="en-US" dirty="0"/>
              <a:t>" &gt;</a:t>
            </a:r>
          </a:p>
          <a:p>
            <a:pPr>
              <a:buNone/>
            </a:pPr>
            <a:r>
              <a:rPr lang="en-US" dirty="0" err="1"/>
              <a:t>var</a:t>
            </a:r>
            <a:r>
              <a:rPr lang="en-US" dirty="0"/>
              <a:t> a=10;</a:t>
            </a:r>
          </a:p>
          <a:p>
            <a:pPr>
              <a:buNone/>
            </a:pPr>
            <a:r>
              <a:rPr lang="en-US" dirty="0" err="1"/>
              <a:t>var</a:t>
            </a:r>
            <a:r>
              <a:rPr lang="en-US" dirty="0"/>
              <a:t> b=20;</a:t>
            </a:r>
          </a:p>
          <a:p>
            <a:pPr>
              <a:buNone/>
            </a:pPr>
            <a:r>
              <a:rPr lang="en-US" dirty="0" err="1"/>
              <a:t>var</a:t>
            </a:r>
            <a:r>
              <a:rPr lang="en-US" dirty="0"/>
              <a:t> c=30;</a:t>
            </a:r>
          </a:p>
          <a:p>
            <a:pPr>
              <a:buNone/>
            </a:pPr>
            <a:r>
              <a:rPr lang="en-US" dirty="0" err="1"/>
              <a:t>var</a:t>
            </a:r>
            <a:r>
              <a:rPr lang="en-US" dirty="0"/>
              <a:t> d=((a&lt;=b)&amp;&amp;(b&lt;=c))</a:t>
            </a:r>
          </a:p>
          <a:p>
            <a:pPr>
              <a:buNone/>
            </a:pPr>
            <a:r>
              <a:rPr lang="en-US" dirty="0" err="1"/>
              <a:t>document.write</a:t>
            </a:r>
            <a:r>
              <a:rPr lang="en-US" dirty="0"/>
              <a:t>(d)</a:t>
            </a:r>
          </a:p>
          <a:p>
            <a:pPr>
              <a:buNone/>
            </a:pPr>
            <a:endParaRPr lang="en-US" dirty="0"/>
          </a:p>
          <a:p>
            <a:pPr>
              <a:buNone/>
            </a:pPr>
            <a:r>
              <a:rPr lang="en-US" dirty="0"/>
              <a:t>&lt;/script&gt;</a:t>
            </a:r>
          </a:p>
          <a:p>
            <a:pPr>
              <a:buNone/>
            </a:pPr>
            <a:r>
              <a:rPr lang="en-US" dirty="0"/>
              <a:t>&lt;/head&gt;</a:t>
            </a:r>
          </a:p>
          <a:p>
            <a:pPr>
              <a:buNone/>
            </a:pPr>
            <a:r>
              <a:rPr lang="en-US" dirty="0"/>
              <a:t>&lt;body&gt;</a:t>
            </a:r>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Concatenation Operator </a:t>
            </a:r>
          </a:p>
          <a:p>
            <a:r>
              <a:rPr lang="en-US" dirty="0"/>
              <a:t>+ Attaches two strings and returns a single string. </a:t>
            </a:r>
          </a:p>
          <a:p>
            <a:r>
              <a:rPr lang="en-US" dirty="0"/>
              <a:t>Ex: “United” + “States” = “</a:t>
            </a:r>
            <a:r>
              <a:rPr lang="en-US" dirty="0" err="1"/>
              <a:t>Unitedstates</a:t>
            </a:r>
            <a:r>
              <a:rPr lang="en-US" dirty="0"/>
              <a:t>”</a:t>
            </a:r>
          </a:p>
          <a:p>
            <a:r>
              <a:rPr lang="en-US" dirty="0"/>
              <a:t>Number + Number = addition </a:t>
            </a:r>
          </a:p>
          <a:p>
            <a:r>
              <a:rPr lang="en-US" dirty="0"/>
              <a:t>String + String = concatenation </a:t>
            </a:r>
          </a:p>
          <a:p>
            <a:r>
              <a:rPr lang="en-US" dirty="0"/>
              <a:t>String + Number = concatenation </a:t>
            </a:r>
          </a:p>
          <a:p>
            <a:r>
              <a:rPr lang="en-US" dirty="0"/>
              <a:t>Number + String = concatenation</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sz="3600" b="1" dirty="0">
                <a:solidFill>
                  <a:srgbClr val="FF0000"/>
                </a:solidFill>
              </a:rPr>
              <a:t>Control Statements</a:t>
            </a:r>
            <a:br>
              <a:rPr lang="en-US" sz="3600" b="1" dirty="0">
                <a:solidFill>
                  <a:srgbClr val="FF0000"/>
                </a:solidFill>
              </a:rPr>
            </a:br>
            <a:endParaRPr lang="en-US" sz="3600" dirty="0">
              <a:solidFill>
                <a:srgbClr val="FF0000"/>
              </a:solidFill>
            </a:endParaRPr>
          </a:p>
        </p:txBody>
      </p:sp>
      <p:sp>
        <p:nvSpPr>
          <p:cNvPr id="3" name="Content Placeholder 2"/>
          <p:cNvSpPr>
            <a:spLocks noGrp="1"/>
          </p:cNvSpPr>
          <p:nvPr>
            <p:ph idx="1"/>
          </p:nvPr>
        </p:nvSpPr>
        <p:spPr>
          <a:xfrm>
            <a:off x="457200" y="1219200"/>
            <a:ext cx="8229600" cy="5105400"/>
          </a:xfrm>
        </p:spPr>
        <p:txBody>
          <a:bodyPr>
            <a:normAutofit fontScale="92500" lnSpcReduction="10000"/>
          </a:bodyPr>
          <a:lstStyle/>
          <a:p>
            <a:pPr>
              <a:buNone/>
            </a:pPr>
            <a:r>
              <a:rPr lang="en-US" dirty="0"/>
              <a:t>    control statements cause the flow of execution to advance and branch based on the changes to the state of the program.</a:t>
            </a:r>
          </a:p>
          <a:p>
            <a:pPr marL="514350" indent="-514350">
              <a:buAutoNum type="arabicParenR"/>
            </a:pPr>
            <a:r>
              <a:rPr lang="en-US" b="1" dirty="0"/>
              <a:t>Selection statements </a:t>
            </a:r>
            <a:r>
              <a:rPr lang="en-US" dirty="0"/>
              <a:t>allow the program to choose different parts of the execution based on the outcome of an expression</a:t>
            </a:r>
          </a:p>
          <a:p>
            <a:pPr marL="514350" indent="-514350">
              <a:buNone/>
            </a:pPr>
            <a:r>
              <a:rPr lang="en-US" dirty="0"/>
              <a:t>       The Java script </a:t>
            </a:r>
            <a:r>
              <a:rPr lang="en-US" i="1" dirty="0"/>
              <a:t>if statement</a:t>
            </a:r>
            <a:r>
              <a:rPr lang="en-US" dirty="0"/>
              <a:t> is used to test the condition. It checks </a:t>
            </a:r>
            <a:r>
              <a:rPr lang="en-US" dirty="0" err="1"/>
              <a:t>boolean</a:t>
            </a:r>
            <a:r>
              <a:rPr lang="en-US" dirty="0"/>
              <a:t> condition: </a:t>
            </a:r>
            <a:r>
              <a:rPr lang="en-US" i="1" dirty="0"/>
              <a:t>true</a:t>
            </a:r>
            <a:r>
              <a:rPr lang="en-US" dirty="0"/>
              <a:t> or </a:t>
            </a:r>
            <a:r>
              <a:rPr lang="en-US" i="1" dirty="0"/>
              <a:t>false</a:t>
            </a:r>
            <a:r>
              <a:rPr lang="en-US" dirty="0"/>
              <a:t>. There are various types of if statement in Java.</a:t>
            </a:r>
          </a:p>
          <a:p>
            <a:r>
              <a:rPr lang="en-US" dirty="0"/>
              <a:t>if statement</a:t>
            </a:r>
          </a:p>
          <a:p>
            <a:r>
              <a:rPr lang="en-US" dirty="0"/>
              <a:t>if-else statement</a:t>
            </a:r>
          </a:p>
          <a:p>
            <a:r>
              <a:rPr lang="en-US" dirty="0"/>
              <a:t>if-else-if ladder</a:t>
            </a:r>
          </a:p>
          <a:p>
            <a:r>
              <a:rPr lang="en-US" dirty="0"/>
              <a:t>nested if statement</a:t>
            </a:r>
          </a:p>
          <a:p>
            <a:endParaRPr lang="en-US" dirty="0"/>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11353035</TotalTime>
  <Words>5309</Words>
  <Application>Microsoft Office PowerPoint</Application>
  <PresentationFormat>On-screen Show (4:3)</PresentationFormat>
  <Paragraphs>1013</Paragraphs>
  <Slides>116</Slides>
  <Notes>0</Notes>
  <HiddenSlides>0</HiddenSlides>
  <MMClips>0</MMClips>
  <ScaleCrop>false</ScaleCrop>
  <HeadingPairs>
    <vt:vector size="4" baseType="variant">
      <vt:variant>
        <vt:lpstr>Theme</vt:lpstr>
      </vt:variant>
      <vt:variant>
        <vt:i4>1</vt:i4>
      </vt:variant>
      <vt:variant>
        <vt:lpstr>Slide Titles</vt:lpstr>
      </vt:variant>
      <vt:variant>
        <vt:i4>116</vt:i4>
      </vt:variant>
    </vt:vector>
  </HeadingPairs>
  <TitlesOfParts>
    <vt:vector size="117" baseType="lpstr">
      <vt:lpstr>Flow</vt:lpstr>
      <vt:lpstr>Topics that are going to be covered…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on internet links</vt:lpstr>
      <vt:lpstr>Example on target</vt:lpstr>
      <vt:lpstr>PowerPoint Presentation</vt:lpstr>
      <vt:lpstr>PowerPoint Presentation</vt:lpstr>
      <vt:lpstr>PowerPoint Presentation</vt:lpstr>
      <vt:lpstr>LIST TAG</vt:lpstr>
      <vt:lpstr>PowerPoint Presentation</vt:lpstr>
      <vt:lpstr>EXAMPLE ON UI</vt:lpstr>
      <vt:lpstr>Ordered list:</vt:lpstr>
      <vt:lpstr>PowerPoint Presentation</vt:lpstr>
      <vt:lpstr>Definition list</vt:lpstr>
      <vt:lpstr>PowerPoint Presentation</vt:lpstr>
      <vt:lpstr>TABLE</vt:lpstr>
      <vt:lpstr>PowerPoint Presentation</vt:lpstr>
      <vt:lpstr>PowerPoint Presentation</vt:lpstr>
      <vt:lpstr>HTML Entities </vt:lpstr>
      <vt:lpstr>PowerPoint Presentation</vt:lpstr>
      <vt:lpstr>DIV tag</vt:lpstr>
      <vt:lpstr>PowerPoint Presentation</vt:lpstr>
      <vt:lpstr>Span tag</vt:lpstr>
      <vt:lpstr>PowerPoint Presentation</vt:lpstr>
      <vt:lpstr>HTML FORMS</vt:lpstr>
      <vt:lpstr>PowerPoint Presentation</vt:lpstr>
      <vt:lpstr>PowerPoint Presentation</vt:lpstr>
      <vt:lpstr>PowerPoint Presentation</vt:lpstr>
      <vt:lpstr>Syntax of CSS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Difference Between Inline, External and Internal CSS Styles </vt:lpstr>
      <vt:lpstr>PowerPoint Presentation</vt:lpstr>
      <vt:lpstr>Your HTML file will look like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Sample exmple:</vt:lpstr>
      <vt:lpstr>Variables </vt:lpstr>
      <vt:lpstr>Operators: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Control Statements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 Dialogue Boxes</vt:lpstr>
      <vt:lpstr>Confirm box</vt:lpstr>
      <vt:lpstr>PowerPoint Presentation</vt:lpstr>
      <vt:lpstr>JQUERY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Priyanka</dc:creator>
  <cp:lastModifiedBy>Unknown User</cp:lastModifiedBy>
  <cp:revision>183</cp:revision>
  <dcterms:created xsi:type="dcterms:W3CDTF">2006-08-16T00:00:00Z</dcterms:created>
  <dcterms:modified xsi:type="dcterms:W3CDTF">2021-10-13T15:29:16Z</dcterms:modified>
</cp:coreProperties>
</file>