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414" r:id="rId3"/>
    <p:sldId id="442" r:id="rId4"/>
    <p:sldId id="435" r:id="rId5"/>
    <p:sldId id="443" r:id="rId6"/>
    <p:sldId id="444" r:id="rId7"/>
    <p:sldId id="436" r:id="rId8"/>
    <p:sldId id="445" r:id="rId9"/>
    <p:sldId id="446" r:id="rId10"/>
    <p:sldId id="447" r:id="rId11"/>
    <p:sldId id="438" r:id="rId12"/>
    <p:sldId id="44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08FB837D-C827-4EFA-A057-4D05807E0F7C}">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249" autoAdjust="0"/>
  </p:normalViewPr>
  <p:slideViewPr>
    <p:cSldViewPr>
      <p:cViewPr varScale="1">
        <p:scale>
          <a:sx n="74" d="100"/>
          <a:sy n="74" d="100"/>
        </p:scale>
        <p:origin x="-576" y="-9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46DE248-FC2D-4040-B787-5375B65D99C2}" type="datetimeFigureOut">
              <a:rPr lang="en-IN" smtClean="0"/>
              <a:pPr/>
              <a:t>08-04-2022</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C719DF8-ECE2-4D2E-8ABF-6D3C88234CAA}" type="slidenum">
              <a:rPr lang="en-IN" smtClean="0"/>
              <a:pPr/>
              <a:t>‹#›</a:t>
            </a:fld>
            <a:endParaRPr lang="en-IN" dirty="0"/>
          </a:p>
        </p:txBody>
      </p:sp>
    </p:spTree>
    <p:extLst>
      <p:ext uri="{BB962C8B-B14F-4D97-AF65-F5344CB8AC3E}">
        <p14:creationId xmlns:p14="http://schemas.microsoft.com/office/powerpoint/2010/main" val="803746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a:t>Customer Confidential</a:t>
            </a:r>
            <a:endParaRPr dirty="0"/>
          </a:p>
        </p:txBody>
      </p:sp>
      <p:sp>
        <p:nvSpPr>
          <p:cNvPr id="5" name="Holder 5"/>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smtClean="0"/>
              <a:t>08-04-2022</a:t>
            </a:r>
            <a:endParaRPr dirty="0"/>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30"/>
              </a:lnSpc>
            </a:pPr>
            <a:fld id="{81D60167-4931-47E6-BA6A-407CBD079E47}" type="slidenum">
              <a:rPr dirty="0"/>
              <a:pPr marL="25400">
                <a:lnSpc>
                  <a:spcPts val="1430"/>
                </a:lnSpc>
              </a:pPr>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a:t>Customer Confidential</a:t>
            </a:r>
            <a:endParaRPr dirty="0"/>
          </a:p>
        </p:txBody>
      </p:sp>
      <p:sp>
        <p:nvSpPr>
          <p:cNvPr id="5" name="Holder 5"/>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smtClean="0"/>
              <a:t>08-04-2022</a:t>
            </a:r>
            <a:endParaRPr dirty="0"/>
          </a:p>
        </p:txBody>
      </p:sp>
      <p:sp>
        <p:nvSpPr>
          <p:cNvPr id="6" name="Holder 6"/>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30"/>
              </a:lnSpc>
            </a:pPr>
            <a:fld id="{81D60167-4931-47E6-BA6A-407CBD079E47}" type="slidenum">
              <a:rPr dirty="0"/>
              <a:pPr marL="25400">
                <a:lnSpc>
                  <a:spcPts val="1430"/>
                </a:lnSpc>
              </a:pPr>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a:t>Customer Confidential</a:t>
            </a:r>
            <a:endParaRPr dirty="0"/>
          </a:p>
        </p:txBody>
      </p:sp>
      <p:sp>
        <p:nvSpPr>
          <p:cNvPr id="6" name="Holder 6"/>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smtClean="0"/>
              <a:t>08-04-2022</a:t>
            </a:r>
            <a:endParaRPr dirty="0"/>
          </a:p>
        </p:txBody>
      </p:sp>
      <p:sp>
        <p:nvSpPr>
          <p:cNvPr id="7" name="Holder 7"/>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30"/>
              </a:lnSpc>
            </a:pPr>
            <a:fld id="{81D60167-4931-47E6-BA6A-407CBD079E47}" type="slidenum">
              <a:rPr dirty="0"/>
              <a:pPr marL="25400">
                <a:lnSpc>
                  <a:spcPts val="1430"/>
                </a:lnSpc>
              </a:p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a:t>Customer Confidential</a:t>
            </a:r>
            <a:endParaRPr dirty="0"/>
          </a:p>
        </p:txBody>
      </p:sp>
      <p:sp>
        <p:nvSpPr>
          <p:cNvPr id="4" name="Holder 4"/>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smtClean="0"/>
              <a:t>08-04-2022</a:t>
            </a:r>
            <a:endParaRPr dirty="0"/>
          </a:p>
        </p:txBody>
      </p:sp>
      <p:sp>
        <p:nvSpPr>
          <p:cNvPr id="5" name="Holder 5"/>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30"/>
              </a:lnSpc>
            </a:pPr>
            <a:fld id="{81D60167-4931-47E6-BA6A-407CBD079E47}" type="slidenum">
              <a:rPr dirty="0"/>
              <a:pPr marL="25400">
                <a:lnSpc>
                  <a:spcPts val="1430"/>
                </a:lnSpc>
              </a:pPr>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a:t>Customer Confidential</a:t>
            </a:r>
            <a:endParaRPr dirty="0"/>
          </a:p>
        </p:txBody>
      </p:sp>
      <p:sp>
        <p:nvSpPr>
          <p:cNvPr id="3" name="Holder 3"/>
          <p:cNvSpPr>
            <a:spLocks noGrp="1"/>
          </p:cNvSpPr>
          <p:nvPr>
            <p:ph type="dt" sz="half" idx="6"/>
          </p:nvPr>
        </p:nvSpPr>
        <p:spPr/>
        <p:txBody>
          <a:bodyPr lIns="0" tIns="0" rIns="0" bIns="0"/>
          <a:lstStyle>
            <a:lvl1pPr>
              <a:defRPr sz="1200" b="0" i="0">
                <a:solidFill>
                  <a:schemeClr val="bg1"/>
                </a:solidFill>
                <a:latin typeface="Arial"/>
                <a:cs typeface="Arial"/>
              </a:defRPr>
            </a:lvl1pPr>
          </a:lstStyle>
          <a:p>
            <a:pPr marL="12700">
              <a:lnSpc>
                <a:spcPts val="1430"/>
              </a:lnSpc>
            </a:pPr>
            <a:r>
              <a:rPr lang="en-US" dirty="0" smtClean="0"/>
              <a:t>08-04-2022</a:t>
            </a:r>
            <a:endParaRPr dirty="0"/>
          </a:p>
        </p:txBody>
      </p:sp>
      <p:sp>
        <p:nvSpPr>
          <p:cNvPr id="4" name="Holder 4"/>
          <p:cNvSpPr>
            <a:spLocks noGrp="1"/>
          </p:cNvSpPr>
          <p:nvPr>
            <p:ph type="sldNum" sz="quarter" idx="7"/>
          </p:nvPr>
        </p:nvSpPr>
        <p:spPr/>
        <p:txBody>
          <a:bodyPr lIns="0" tIns="0" rIns="0" bIns="0"/>
          <a:lstStyle>
            <a:lvl1pPr>
              <a:defRPr sz="1200" b="0" i="0">
                <a:solidFill>
                  <a:schemeClr val="bg1"/>
                </a:solidFill>
                <a:latin typeface="Arial"/>
                <a:cs typeface="Arial"/>
              </a:defRPr>
            </a:lvl1pPr>
          </a:lstStyle>
          <a:p>
            <a:pPr marL="25400">
              <a:lnSpc>
                <a:spcPts val="1430"/>
              </a:lnSpc>
            </a:pPr>
            <a:fld id="{81D60167-4931-47E6-BA6A-407CBD079E47}" type="slidenum">
              <a:rPr dirty="0"/>
              <a:pPr marL="25400">
                <a:lnSpc>
                  <a:spcPts val="1430"/>
                </a:lnSpc>
              </a:pPr>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6857997"/>
          </a:xfrm>
          <a:prstGeom prst="rect">
            <a:avLst/>
          </a:prstGeom>
          <a:blipFill>
            <a:blip r:embed="rId7" cstate="print"/>
            <a:stretch>
              <a:fillRect/>
            </a:stretch>
          </a:blipFill>
        </p:spPr>
        <p:txBody>
          <a:bodyPr wrap="square" lIns="0" tIns="0" rIns="0" bIns="0" rtlCol="0"/>
          <a:lstStyle/>
          <a:p>
            <a:endParaRPr dirty="0"/>
          </a:p>
        </p:txBody>
      </p:sp>
      <p:sp>
        <p:nvSpPr>
          <p:cNvPr id="2" name="Holder 2"/>
          <p:cNvSpPr>
            <a:spLocks noGrp="1"/>
          </p:cNvSpPr>
          <p:nvPr>
            <p:ph type="title"/>
          </p:nvPr>
        </p:nvSpPr>
        <p:spPr>
          <a:xfrm>
            <a:off x="324104" y="35433"/>
            <a:ext cx="11543791" cy="1123315"/>
          </a:xfrm>
          <a:prstGeom prst="rect">
            <a:avLst/>
          </a:prstGeom>
        </p:spPr>
        <p:txBody>
          <a:bodyPr wrap="square" lIns="0" tIns="0" rIns="0" bIns="0">
            <a:spAutoFit/>
          </a:bodyPr>
          <a:lstStyle>
            <a:lvl1pPr>
              <a:defRPr sz="3600" b="0" i="0">
                <a:solidFill>
                  <a:schemeClr val="tx1"/>
                </a:solidFill>
                <a:latin typeface="Arial"/>
                <a:cs typeface="Arial"/>
              </a:defRPr>
            </a:lvl1pPr>
          </a:lstStyle>
          <a:p>
            <a:endParaRPr/>
          </a:p>
        </p:txBody>
      </p:sp>
      <p:sp>
        <p:nvSpPr>
          <p:cNvPr id="3" name="Holder 3"/>
          <p:cNvSpPr>
            <a:spLocks noGrp="1"/>
          </p:cNvSpPr>
          <p:nvPr>
            <p:ph type="body" idx="1"/>
          </p:nvPr>
        </p:nvSpPr>
        <p:spPr>
          <a:xfrm>
            <a:off x="295719" y="1634680"/>
            <a:ext cx="11600560" cy="454787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050663" y="6613487"/>
            <a:ext cx="2091054"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30"/>
              </a:lnSpc>
            </a:pPr>
            <a:r>
              <a:rPr lang="en-US" dirty="0"/>
              <a:t>Customer Confidential</a:t>
            </a:r>
            <a:endParaRPr dirty="0"/>
          </a:p>
        </p:txBody>
      </p:sp>
      <p:sp>
        <p:nvSpPr>
          <p:cNvPr id="5" name="Holder 5"/>
          <p:cNvSpPr>
            <a:spLocks noGrp="1"/>
          </p:cNvSpPr>
          <p:nvPr>
            <p:ph type="dt" sz="half" idx="6"/>
          </p:nvPr>
        </p:nvSpPr>
        <p:spPr>
          <a:xfrm>
            <a:off x="77215" y="6613487"/>
            <a:ext cx="808990" cy="179536"/>
          </a:xfrm>
          <a:prstGeom prst="rect">
            <a:avLst/>
          </a:prstGeom>
        </p:spPr>
        <p:txBody>
          <a:bodyPr wrap="square" lIns="0" tIns="0" rIns="0" bIns="0">
            <a:spAutoFit/>
          </a:bodyPr>
          <a:lstStyle>
            <a:lvl1pPr>
              <a:defRPr sz="1200" b="0" i="0">
                <a:solidFill>
                  <a:schemeClr val="bg1"/>
                </a:solidFill>
                <a:latin typeface="Arial"/>
                <a:cs typeface="Arial"/>
              </a:defRPr>
            </a:lvl1pPr>
          </a:lstStyle>
          <a:p>
            <a:pPr marL="12700">
              <a:lnSpc>
                <a:spcPts val="1430"/>
              </a:lnSpc>
            </a:pPr>
            <a:r>
              <a:rPr lang="en-US" dirty="0" smtClean="0"/>
              <a:t>08-04-2022</a:t>
            </a:r>
            <a:endParaRPr dirty="0"/>
          </a:p>
        </p:txBody>
      </p:sp>
      <p:sp>
        <p:nvSpPr>
          <p:cNvPr id="6" name="Holder 6"/>
          <p:cNvSpPr>
            <a:spLocks noGrp="1"/>
          </p:cNvSpPr>
          <p:nvPr>
            <p:ph type="sldNum" sz="quarter" idx="7"/>
          </p:nvPr>
        </p:nvSpPr>
        <p:spPr>
          <a:xfrm>
            <a:off x="11906250" y="6613487"/>
            <a:ext cx="221615" cy="196215"/>
          </a:xfrm>
          <a:prstGeom prst="rect">
            <a:avLst/>
          </a:prstGeom>
        </p:spPr>
        <p:txBody>
          <a:bodyPr wrap="square" lIns="0" tIns="0" rIns="0" bIns="0">
            <a:spAutoFit/>
          </a:bodyPr>
          <a:lstStyle>
            <a:lvl1pPr>
              <a:defRPr sz="1200" b="0" i="0">
                <a:solidFill>
                  <a:schemeClr val="bg1"/>
                </a:solidFill>
                <a:latin typeface="Arial"/>
                <a:cs typeface="Arial"/>
              </a:defRPr>
            </a:lvl1pPr>
          </a:lstStyle>
          <a:p>
            <a:pPr marL="25400">
              <a:lnSpc>
                <a:spcPts val="1430"/>
              </a:lnSpc>
            </a:pPr>
            <a:fld id="{81D60167-4931-47E6-BA6A-407CBD079E47}" type="slidenum">
              <a:rPr dirty="0"/>
              <a:pPr marL="25400">
                <a:lnSpc>
                  <a:spcPts val="1430"/>
                </a:lnSpc>
              </a:pPr>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57400" y="1828876"/>
            <a:ext cx="8229600" cy="1556388"/>
          </a:xfrm>
          <a:prstGeom prst="rect">
            <a:avLst/>
          </a:prstGeom>
        </p:spPr>
        <p:txBody>
          <a:bodyPr vert="horz" wrap="square" lIns="0" tIns="12700" rIns="0" bIns="0" rtlCol="0">
            <a:spAutoFit/>
          </a:bodyPr>
          <a:lstStyle/>
          <a:p>
            <a:pPr algn="ctr">
              <a:lnSpc>
                <a:spcPct val="250000"/>
              </a:lnSpc>
              <a:spcBef>
                <a:spcPts val="80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Lst>
            </a:pPr>
            <a:r>
              <a:rPr lang="en-US" sz="4800" b="1" dirty="0" smtClean="0">
                <a:latin typeface="Times New Roman" pitchFamily="18" charset="0"/>
                <a:cs typeface="Times New Roman" pitchFamily="18" charset="0"/>
              </a:rPr>
              <a:t>Structured</a:t>
            </a:r>
            <a:r>
              <a:rPr lang="en-US" sz="4800" b="1" dirty="0" smtClean="0"/>
              <a:t> </a:t>
            </a:r>
            <a:r>
              <a:rPr lang="en-US" sz="4400" b="1" dirty="0" smtClean="0">
                <a:latin typeface="Times New Roman" pitchFamily="18" charset="0"/>
                <a:cs typeface="Times New Roman" pitchFamily="18" charset="0"/>
              </a:rPr>
              <a:t>Query</a:t>
            </a:r>
            <a:r>
              <a:rPr lang="en-US" sz="4800" b="1" dirty="0" smtClean="0">
                <a:latin typeface="Times New Roman" pitchFamily="18" charset="0"/>
                <a:cs typeface="Times New Roman" pitchFamily="18" charset="0"/>
              </a:rPr>
              <a:t> Language</a:t>
            </a:r>
            <a:endParaRPr lang="en-US" sz="4800" b="1" dirty="0">
              <a:latin typeface="Times New Roman" pitchFamily="18" charset="0"/>
              <a:cs typeface="Times New Roman" pitchFamily="18" charset="0"/>
            </a:endParaRP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lang="en-US" dirty="0"/>
              <a:t>Customer Confidential</a:t>
            </a:r>
            <a:endParaRPr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25400">
              <a:lnSpc>
                <a:spcPts val="1430"/>
              </a:lnSpc>
            </a:pPr>
            <a:fld id="{81D60167-4931-47E6-BA6A-407CBD079E47}" type="slidenum">
              <a:rPr dirty="0"/>
              <a:pPr marL="25400">
                <a:lnSpc>
                  <a:spcPts val="1430"/>
                </a:lnSpc>
              </a:pPr>
              <a:t>1</a:t>
            </a:fld>
            <a:endParaRPr dirty="0"/>
          </a:p>
        </p:txBody>
      </p:sp>
      <p:sp>
        <p:nvSpPr>
          <p:cNvPr id="7" name="CustomShape 2">
            <a:extLst>
              <a:ext uri="{FF2B5EF4-FFF2-40B4-BE49-F238E27FC236}">
                <a16:creationId xmlns:a16="http://schemas.microsoft.com/office/drawing/2014/main" xmlns="" id="{DBFC3C34-0C2A-485B-A608-017BC854EA4B}"/>
              </a:ext>
            </a:extLst>
          </p:cNvPr>
          <p:cNvSpPr/>
          <p:nvPr/>
        </p:nvSpPr>
        <p:spPr>
          <a:xfrm>
            <a:off x="0" y="6550200"/>
            <a:ext cx="2742120" cy="306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fld id="{224FBCEF-DF59-42F8-8955-7BDB74830B5A}" type="datetime1">
              <a:rPr lang="en-IN" sz="1200" b="0" strike="noStrike" spc="-1">
                <a:solidFill>
                  <a:srgbClr val="FFFFFF"/>
                </a:solidFill>
                <a:latin typeface="Roboto"/>
                <a:ea typeface="DejaVu Sans"/>
              </a:rPr>
              <a:pPr>
                <a:lnSpc>
                  <a:spcPct val="100000"/>
                </a:lnSpc>
              </a:pPr>
              <a:t>08-04-2022</a:t>
            </a:fld>
            <a:endParaRPr lang="en-IN" sz="12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IN" smtClean="0"/>
              <a:pPr marL="25400">
                <a:lnSpc>
                  <a:spcPts val="1430"/>
                </a:lnSpc>
              </a:pPr>
              <a:t>10</a:t>
            </a:fld>
            <a:endParaRPr lang="en-IN" dirty="0"/>
          </a:p>
        </p:txBody>
      </p:sp>
      <p:sp>
        <p:nvSpPr>
          <p:cNvPr id="5" name="Rectangle 4"/>
          <p:cNvSpPr/>
          <p:nvPr/>
        </p:nvSpPr>
        <p:spPr>
          <a:xfrm>
            <a:off x="510862" y="464453"/>
            <a:ext cx="10820400" cy="6463308"/>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If the ORDERS table has already been created and the foreign key has not yet been set, the use the syntax for specifying a foreign key by altering a table.</a:t>
            </a:r>
          </a:p>
          <a:p>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      ALTER </a:t>
            </a:r>
            <a:r>
              <a:rPr lang="en-US" dirty="0">
                <a:latin typeface="Times New Roman" pitchFamily="18" charset="0"/>
                <a:cs typeface="Times New Roman" pitchFamily="18" charset="0"/>
              </a:rPr>
              <a:t>TABLE ORDERS </a:t>
            </a:r>
            <a:r>
              <a:rPr lang="en-US" dirty="0" smtClean="0">
                <a:latin typeface="Times New Roman" pitchFamily="18" charset="0"/>
                <a:cs typeface="Times New Roman" pitchFamily="18" charset="0"/>
              </a:rPr>
              <a:t>ADD </a:t>
            </a:r>
            <a:r>
              <a:rPr lang="en-US" dirty="0">
                <a:latin typeface="Times New Roman" pitchFamily="18" charset="0"/>
                <a:cs typeface="Times New Roman" pitchFamily="18" charset="0"/>
              </a:rPr>
              <a:t>FOREIGN KEY (Customer_ID) REFERENCES CUSTOMERS (ID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DROP </a:t>
            </a:r>
            <a:r>
              <a:rPr lang="en-US" dirty="0">
                <a:latin typeface="Times New Roman" pitchFamily="18" charset="0"/>
                <a:cs typeface="Times New Roman" pitchFamily="18" charset="0"/>
              </a:rPr>
              <a:t>a FOREIGN KEY </a:t>
            </a:r>
            <a:r>
              <a:rPr lang="en-US" dirty="0" smtClean="0">
                <a:latin typeface="Times New Roman" pitchFamily="18" charset="0"/>
                <a:cs typeface="Times New Roman" pitchFamily="18" charset="0"/>
              </a:rPr>
              <a:t>Constraint:</a:t>
            </a:r>
          </a:p>
          <a:p>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ALTER </a:t>
            </a:r>
            <a:r>
              <a:rPr lang="en-US" dirty="0">
                <a:latin typeface="Times New Roman" pitchFamily="18" charset="0"/>
                <a:cs typeface="Times New Roman" pitchFamily="18" charset="0"/>
              </a:rPr>
              <a:t>TABLE </a:t>
            </a:r>
            <a:r>
              <a:rPr lang="en-US" dirty="0" smtClean="0">
                <a:latin typeface="Times New Roman" pitchFamily="18" charset="0"/>
                <a:cs typeface="Times New Roman" pitchFamily="18" charset="0"/>
              </a:rPr>
              <a:t>ORDERS DROP </a:t>
            </a:r>
            <a:r>
              <a:rPr lang="en-US" dirty="0">
                <a:latin typeface="Times New Roman" pitchFamily="18" charset="0"/>
                <a:cs typeface="Times New Roman" pitchFamily="18" charset="0"/>
              </a:rPr>
              <a:t>FOREIGN KEY</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b="1" dirty="0" smtClean="0">
                <a:latin typeface="Times New Roman" pitchFamily="18" charset="0"/>
                <a:cs typeface="Times New Roman" pitchFamily="18" charset="0"/>
              </a:rPr>
              <a:t>Check Constraint:</a:t>
            </a:r>
          </a:p>
          <a:p>
            <a:pPr marL="285750" indent="-285750">
              <a:buFont typeface="Arial" pitchFamily="34" charset="0"/>
              <a:buChar char="•"/>
            </a:pPr>
            <a:r>
              <a:rPr lang="en-US" dirty="0">
                <a:latin typeface="Times New Roman" pitchFamily="18" charset="0"/>
                <a:cs typeface="Times New Roman" pitchFamily="18" charset="0"/>
              </a:rPr>
              <a:t>The CHECK Constraint enables a condition to check the value being entered into a record. If the condition evaluates to false, the record violates the constraint and isn't entered the table</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For example, the following program creates a new table called CUSTOMERS and adds five columns. Here, we add a CHECK with AGE column, so that you cannot have any CUSTOMER who is below 18 years.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CREATE TABLE CUSTOMERS(</a:t>
            </a:r>
          </a:p>
          <a:p>
            <a:r>
              <a:rPr lang="en-US" dirty="0">
                <a:latin typeface="Times New Roman" pitchFamily="18" charset="0"/>
                <a:cs typeface="Times New Roman" pitchFamily="18" charset="0"/>
              </a:rPr>
              <a:t>   ID   INT              NOT NULL,</a:t>
            </a:r>
          </a:p>
          <a:p>
            <a:r>
              <a:rPr lang="en-US" dirty="0">
                <a:latin typeface="Times New Roman" pitchFamily="18" charset="0"/>
                <a:cs typeface="Times New Roman" pitchFamily="18" charset="0"/>
              </a:rPr>
              <a:t>   NAME VARCHAR (20)     NOT NULL,</a:t>
            </a:r>
          </a:p>
          <a:p>
            <a:r>
              <a:rPr lang="en-US" dirty="0">
                <a:latin typeface="Times New Roman" pitchFamily="18" charset="0"/>
                <a:cs typeface="Times New Roman" pitchFamily="18" charset="0"/>
              </a:rPr>
              <a:t>   AGE  INT              NOT NULL CHECK (AGE &gt;= 18),</a:t>
            </a:r>
          </a:p>
          <a:p>
            <a:r>
              <a:rPr lang="en-US" dirty="0">
                <a:latin typeface="Times New Roman" pitchFamily="18" charset="0"/>
                <a:cs typeface="Times New Roman" pitchFamily="18" charset="0"/>
              </a:rPr>
              <a:t>   ADDRESS  CHAR (25) ,</a:t>
            </a:r>
          </a:p>
          <a:p>
            <a:r>
              <a:rPr lang="en-US" dirty="0">
                <a:latin typeface="Times New Roman" pitchFamily="18" charset="0"/>
                <a:cs typeface="Times New Roman" pitchFamily="18" charset="0"/>
              </a:rPr>
              <a:t>   SALARY   DECIMAL (18, 2),       </a:t>
            </a:r>
          </a:p>
          <a:p>
            <a:r>
              <a:rPr lang="en-US" dirty="0">
                <a:latin typeface="Times New Roman" pitchFamily="18" charset="0"/>
                <a:cs typeface="Times New Roman" pitchFamily="18" charset="0"/>
              </a:rPr>
              <a:t>   PRIMARY KEY (ID)</a:t>
            </a:r>
          </a:p>
          <a:p>
            <a:r>
              <a:rPr lang="en-US" dirty="0">
                <a:latin typeface="Times New Roman" pitchFamily="18" charset="0"/>
                <a:cs typeface="Times New Roman" pitchFamily="18" charset="0"/>
              </a:rPr>
              <a:t>);</a:t>
            </a:r>
          </a:p>
          <a:p>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218930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US" smtClean="0"/>
              <a:pPr marL="25400">
                <a:lnSpc>
                  <a:spcPts val="1430"/>
                </a:lnSpc>
              </a:pPr>
              <a:t>11</a:t>
            </a:fld>
            <a:endParaRPr lang="en-US" dirty="0"/>
          </a:p>
        </p:txBody>
      </p:sp>
      <p:sp>
        <p:nvSpPr>
          <p:cNvPr id="6" name="Rectangle 5"/>
          <p:cNvSpPr/>
          <p:nvPr/>
        </p:nvSpPr>
        <p:spPr>
          <a:xfrm>
            <a:off x="457200" y="1295401"/>
            <a:ext cx="11049000" cy="3970318"/>
          </a:xfrm>
          <a:prstGeom prst="rect">
            <a:avLst/>
          </a:prstGeom>
        </p:spPr>
        <p:txBody>
          <a:bodyPr wrap="square">
            <a:spAutoFit/>
          </a:bodyPr>
          <a:lstStyle/>
          <a:p>
            <a:pPr marL="431800" indent="-323850">
              <a:buSzPct val="4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If the CUSTOMERS table has already been created, then to add a CHECK constraint to AGE column, you would write a statement like the one given below.</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dirty="0">
              <a:latin typeface="Times New Roman" pitchFamily="18" charset="0"/>
              <a:cs typeface="Times New Roman" pitchFamily="18" charset="0"/>
            </a:endParaRP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latin typeface="Times New Roman" pitchFamily="18" charset="0"/>
                <a:cs typeface="Times New Roman" pitchFamily="18" charset="0"/>
              </a:rPr>
              <a:t>      ALTER </a:t>
            </a:r>
            <a:r>
              <a:rPr lang="en-US" dirty="0">
                <a:latin typeface="Times New Roman" pitchFamily="18" charset="0"/>
                <a:cs typeface="Times New Roman" pitchFamily="18" charset="0"/>
              </a:rPr>
              <a:t>TABLE CUSTOMERS</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MODIFY AGE INT NOT NULL CHECK (AGE &gt;= 18 );</a:t>
            </a:r>
          </a:p>
          <a:p>
            <a:pPr marL="431800" indent="-323850">
              <a:buSzPct val="4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You can also use the following syntax, which supports naming the constraint in multiple columns as well −</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dirty="0">
              <a:latin typeface="Times New Roman" pitchFamily="18" charset="0"/>
              <a:cs typeface="Times New Roman" pitchFamily="18" charset="0"/>
            </a:endParaRP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latin typeface="Times New Roman" pitchFamily="18" charset="0"/>
                <a:cs typeface="Times New Roman" pitchFamily="18" charset="0"/>
              </a:rPr>
              <a:t>      ALTER </a:t>
            </a:r>
            <a:r>
              <a:rPr lang="en-US" dirty="0">
                <a:latin typeface="Times New Roman" pitchFamily="18" charset="0"/>
                <a:cs typeface="Times New Roman" pitchFamily="18" charset="0"/>
              </a:rPr>
              <a:t>TABLE </a:t>
            </a:r>
            <a:r>
              <a:rPr lang="en-US" dirty="0" smtClean="0">
                <a:latin typeface="Times New Roman" pitchFamily="18" charset="0"/>
                <a:cs typeface="Times New Roman" pitchFamily="18" charset="0"/>
              </a:rPr>
              <a:t>CUSTOMERS ADD </a:t>
            </a:r>
            <a:r>
              <a:rPr lang="en-US" dirty="0">
                <a:latin typeface="Times New Roman" pitchFamily="18" charset="0"/>
                <a:cs typeface="Times New Roman" pitchFamily="18" charset="0"/>
              </a:rPr>
              <a:t>CONSTRAINT myCheckConstraint CHECK(AGE &gt;= 18</a:t>
            </a:r>
            <a:r>
              <a:rPr lang="en-US" dirty="0" smtClean="0">
                <a:latin typeface="Times New Roman" pitchFamily="18" charset="0"/>
                <a:cs typeface="Times New Roman" pitchFamily="18" charset="0"/>
              </a:rPr>
              <a:t>);</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dirty="0">
              <a:latin typeface="Times New Roman" pitchFamily="18" charset="0"/>
              <a:cs typeface="Times New Roman" pitchFamily="18" charset="0"/>
            </a:endParaRP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b="1" dirty="0">
                <a:latin typeface="Times New Roman" pitchFamily="18" charset="0"/>
                <a:cs typeface="Times New Roman" pitchFamily="18" charset="0"/>
              </a:rPr>
              <a:t>DROP a CHECK </a:t>
            </a:r>
            <a:r>
              <a:rPr lang="en-US" b="1" dirty="0" smtClean="0">
                <a:latin typeface="Times New Roman" pitchFamily="18" charset="0"/>
                <a:cs typeface="Times New Roman" pitchFamily="18" charset="0"/>
              </a:rPr>
              <a:t>Constraint:</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dirty="0">
              <a:latin typeface="Times New Roman" pitchFamily="18" charset="0"/>
              <a:cs typeface="Times New Roman" pitchFamily="18" charset="0"/>
            </a:endParaRP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To drop a CHECK constraint, use the following SQL syntax. This syntax does not work with MySQL.</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dirty="0">
              <a:latin typeface="Times New Roman" pitchFamily="18" charset="0"/>
              <a:cs typeface="Times New Roman" pitchFamily="18" charset="0"/>
            </a:endParaRP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smtClean="0">
                <a:latin typeface="Times New Roman" pitchFamily="18" charset="0"/>
                <a:cs typeface="Times New Roman" pitchFamily="18" charset="0"/>
              </a:rPr>
              <a:t>      ALTER </a:t>
            </a:r>
            <a:r>
              <a:rPr lang="en-US" dirty="0">
                <a:latin typeface="Times New Roman" pitchFamily="18" charset="0"/>
                <a:cs typeface="Times New Roman" pitchFamily="18" charset="0"/>
              </a:rPr>
              <a:t>TABLE </a:t>
            </a:r>
            <a:r>
              <a:rPr lang="en-US" dirty="0" smtClean="0">
                <a:latin typeface="Times New Roman" pitchFamily="18" charset="0"/>
                <a:cs typeface="Times New Roman" pitchFamily="18" charset="0"/>
              </a:rPr>
              <a:t>CUSTOMERS DROP </a:t>
            </a:r>
            <a:r>
              <a:rPr lang="en-US" dirty="0">
                <a:latin typeface="Times New Roman" pitchFamily="18" charset="0"/>
                <a:cs typeface="Times New Roman" pitchFamily="18" charset="0"/>
              </a:rPr>
              <a:t>CONSTRAINT myCheckConstraint;</a:t>
            </a:r>
            <a:endParaRPr lang="en-IN"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US" smtClean="0"/>
              <a:pPr marL="25400">
                <a:lnSpc>
                  <a:spcPts val="1430"/>
                </a:lnSpc>
              </a:pPr>
              <a:t>12</a:t>
            </a:fld>
            <a:endParaRPr lang="en-US" dirty="0"/>
          </a:p>
        </p:txBody>
      </p:sp>
      <p:sp>
        <p:nvSpPr>
          <p:cNvPr id="6" name="Rectangle 5"/>
          <p:cNvSpPr/>
          <p:nvPr/>
        </p:nvSpPr>
        <p:spPr>
          <a:xfrm>
            <a:off x="3048000" y="2967335"/>
            <a:ext cx="6096000" cy="1077218"/>
          </a:xfrm>
          <a:prstGeom prst="rect">
            <a:avLst/>
          </a:prstGeom>
        </p:spPr>
        <p:txBody>
          <a:bodyPr>
            <a:spAutoFit/>
          </a:bodyPr>
          <a:lstStyle/>
          <a:p>
            <a:pPr algn="ct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t> </a:t>
            </a:r>
            <a:r>
              <a:rPr lang="en-IN" sz="3200" b="1" dirty="0" smtClean="0">
                <a:solidFill>
                  <a:srgbClr val="333366"/>
                </a:solidFill>
                <a:latin typeface="Comic Sans MS" pitchFamily="64" charset="0"/>
              </a:rPr>
              <a:t>END</a:t>
            </a:r>
            <a:endParaRPr lang="en-IN" sz="3200" dirty="0" smtClean="0"/>
          </a:p>
          <a:p>
            <a:pPr algn="ct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3200" b="1" dirty="0" smtClean="0">
                <a:solidFill>
                  <a:srgbClr val="333366"/>
                </a:solidFill>
                <a:latin typeface="Comic Sans MS" pitchFamily="64" charset="0"/>
              </a:rPr>
              <a:t>THANK</a:t>
            </a:r>
            <a:r>
              <a:rPr lang="en-IN" dirty="0" smtClean="0"/>
              <a:t> </a:t>
            </a:r>
            <a:r>
              <a:rPr lang="en-IN" sz="3200" b="1" dirty="0" smtClean="0">
                <a:solidFill>
                  <a:srgbClr val="333366"/>
                </a:solidFill>
                <a:latin typeface="Comic Sans MS" pitchFamily="64" charset="0"/>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US" smtClean="0"/>
              <a:pPr marL="25400">
                <a:lnSpc>
                  <a:spcPts val="1430"/>
                </a:lnSpc>
              </a:pPr>
              <a:t>2</a:t>
            </a:fld>
            <a:endParaRPr lang="en-US" dirty="0"/>
          </a:p>
        </p:txBody>
      </p:sp>
      <p:sp>
        <p:nvSpPr>
          <p:cNvPr id="5" name="Rectangle 4"/>
          <p:cNvSpPr/>
          <p:nvPr/>
        </p:nvSpPr>
        <p:spPr>
          <a:xfrm>
            <a:off x="533400" y="304800"/>
            <a:ext cx="6155871" cy="584775"/>
          </a:xfrm>
          <a:prstGeom prst="rect">
            <a:avLst/>
          </a:prstGeom>
        </p:spPr>
        <p:txBody>
          <a:bodyPr wrap="square">
            <a:spAutoFit/>
          </a:bodyPr>
          <a:lstStyle/>
          <a:p>
            <a:r>
              <a:rPr lang="en-IN" sz="3200" b="1" dirty="0" smtClean="0">
                <a:solidFill>
                  <a:srgbClr val="333366"/>
                </a:solidFill>
                <a:latin typeface="Comic Sans MS" pitchFamily="64" charset="0"/>
              </a:rPr>
              <a:t>Overview</a:t>
            </a:r>
            <a:endParaRPr lang="en-US" sz="3200" dirty="0"/>
          </a:p>
        </p:txBody>
      </p:sp>
      <p:sp>
        <p:nvSpPr>
          <p:cNvPr id="6" name="Rectangle 5"/>
          <p:cNvSpPr/>
          <p:nvPr/>
        </p:nvSpPr>
        <p:spPr>
          <a:xfrm>
            <a:off x="838200" y="1720840"/>
            <a:ext cx="8305800" cy="461665"/>
          </a:xfrm>
          <a:prstGeom prst="rect">
            <a:avLst/>
          </a:prstGeom>
        </p:spPr>
        <p:txBody>
          <a:bodyPr wrap="square">
            <a:spAutoFit/>
          </a:bodyPr>
          <a:lstStyle/>
          <a:p>
            <a:pPr marL="431800" indent="-323850">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400" dirty="0" smtClean="0">
                <a:latin typeface="Times New Roman" pitchFamily="18" charset="0"/>
                <a:cs typeface="Times New Roman" pitchFamily="18" charset="0"/>
              </a:rPr>
              <a:t>Integrity Constraints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IN" smtClean="0"/>
              <a:pPr marL="25400">
                <a:lnSpc>
                  <a:spcPts val="1430"/>
                </a:lnSpc>
              </a:pPr>
              <a:t>3</a:t>
            </a:fld>
            <a:endParaRPr lang="en-IN" dirty="0"/>
          </a:p>
        </p:txBody>
      </p:sp>
      <p:sp>
        <p:nvSpPr>
          <p:cNvPr id="5" name="Rectangle 4"/>
          <p:cNvSpPr/>
          <p:nvPr/>
        </p:nvSpPr>
        <p:spPr>
          <a:xfrm>
            <a:off x="457200" y="214908"/>
            <a:ext cx="5105400" cy="523220"/>
          </a:xfrm>
          <a:prstGeom prst="rect">
            <a:avLst/>
          </a:prstGeom>
        </p:spPr>
        <p:txBody>
          <a:bodyPr wrap="square">
            <a:spAutoFit/>
          </a:bodyPr>
          <a:lstStyle/>
          <a:p>
            <a:r>
              <a:rPr lang="en-IN" sz="2800" b="1" dirty="0">
                <a:solidFill>
                  <a:srgbClr val="333366"/>
                </a:solidFill>
                <a:latin typeface="Comic Sans MS" pitchFamily="64" charset="0"/>
              </a:rPr>
              <a:t>Integrity Constraints</a:t>
            </a:r>
            <a:endParaRPr lang="en-US" sz="2800" b="1" dirty="0">
              <a:solidFill>
                <a:srgbClr val="333366"/>
              </a:solidFill>
              <a:latin typeface="Comic Sans MS" pitchFamily="64" charset="0"/>
            </a:endParaRPr>
          </a:p>
        </p:txBody>
      </p:sp>
      <p:sp>
        <p:nvSpPr>
          <p:cNvPr id="6" name="Rectangle 5"/>
          <p:cNvSpPr/>
          <p:nvPr/>
        </p:nvSpPr>
        <p:spPr>
          <a:xfrm>
            <a:off x="1066800" y="757827"/>
            <a:ext cx="10591800" cy="5632311"/>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Constraints are used to prevents or stops invalid data entry into our tables. Generally constraints are created on table columns. Oracle server having following types of constraints. </a:t>
            </a:r>
            <a:endParaRPr lang="en-US" dirty="0" smtClean="0">
              <a:latin typeface="Times New Roman" pitchFamily="18" charset="0"/>
              <a:cs typeface="Times New Roman" pitchFamily="18" charset="0"/>
            </a:endParaRPr>
          </a:p>
          <a:p>
            <a:pPr marL="285750" indent="-285750">
              <a:buFont typeface="Arial" pitchFamily="34" charset="0"/>
              <a:buChar char="•"/>
            </a:pPr>
            <a:endParaRPr lang="en-US" dirty="0">
              <a:latin typeface="Times New Roman" pitchFamily="18" charset="0"/>
              <a:cs typeface="Times New Roman" pitchFamily="18" charset="0"/>
            </a:endParaRPr>
          </a:p>
          <a:p>
            <a:r>
              <a:rPr lang="en-US" dirty="0" smtClean="0">
                <a:latin typeface="Times New Roman" pitchFamily="18" charset="0"/>
                <a:cs typeface="Times New Roman" pitchFamily="18" charset="0"/>
              </a:rPr>
              <a:t>1. Not </a:t>
            </a:r>
            <a:r>
              <a:rPr lang="en-US" dirty="0">
                <a:latin typeface="Times New Roman" pitchFamily="18" charset="0"/>
                <a:cs typeface="Times New Roman" pitchFamily="18" charset="0"/>
              </a:rPr>
              <a:t>null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Unique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3</a:t>
            </a:r>
            <a:r>
              <a:rPr lang="en-US" dirty="0">
                <a:latin typeface="Times New Roman" pitchFamily="18" charset="0"/>
                <a:cs typeface="Times New Roman" pitchFamily="18" charset="0"/>
              </a:rPr>
              <a:t>. Primary key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4</a:t>
            </a:r>
            <a:r>
              <a:rPr lang="en-US" dirty="0">
                <a:latin typeface="Times New Roman" pitchFamily="18" charset="0"/>
                <a:cs typeface="Times New Roman" pitchFamily="18" charset="0"/>
              </a:rPr>
              <a:t>. Foreign key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5</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Check</a:t>
            </a:r>
          </a:p>
          <a:p>
            <a:r>
              <a:rPr lang="en-US" dirty="0" smtClean="0">
                <a:latin typeface="Times New Roman" pitchFamily="18" charset="0"/>
                <a:cs typeface="Times New Roman" pitchFamily="18" charset="0"/>
              </a:rPr>
              <a:t>All </a:t>
            </a:r>
            <a:r>
              <a:rPr lang="en-US" dirty="0">
                <a:latin typeface="Times New Roman" pitchFamily="18" charset="0"/>
                <a:cs typeface="Times New Roman" pitchFamily="18" charset="0"/>
              </a:rPr>
              <a:t>the above constraints are created in two ways: </a:t>
            </a:r>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Using </a:t>
            </a:r>
            <a:r>
              <a:rPr lang="en-US" dirty="0">
                <a:latin typeface="Times New Roman" pitchFamily="18" charset="0"/>
                <a:cs typeface="Times New Roman" pitchFamily="18" charset="0"/>
              </a:rPr>
              <a:t>column </a:t>
            </a:r>
            <a:r>
              <a:rPr lang="en-US" dirty="0" smtClean="0">
                <a:latin typeface="Times New Roman" pitchFamily="18" charset="0"/>
                <a:cs typeface="Times New Roman" pitchFamily="18" charset="0"/>
              </a:rPr>
              <a:t>level</a:t>
            </a:r>
          </a:p>
          <a:p>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Using </a:t>
            </a:r>
            <a:r>
              <a:rPr lang="en-US" dirty="0">
                <a:latin typeface="Times New Roman" pitchFamily="18" charset="0"/>
                <a:cs typeface="Times New Roman" pitchFamily="18" charset="0"/>
              </a:rPr>
              <a:t>table level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pPr marL="342900" indent="-342900">
              <a:buAutoNum type="arabicPeriod"/>
            </a:pPr>
            <a:r>
              <a:rPr lang="en-US" dirty="0" smtClean="0">
                <a:latin typeface="Times New Roman" pitchFamily="18" charset="0"/>
                <a:cs typeface="Times New Roman" pitchFamily="18" charset="0"/>
              </a:rPr>
              <a:t>Using </a:t>
            </a:r>
            <a:r>
              <a:rPr lang="en-US" dirty="0">
                <a:latin typeface="Times New Roman" pitchFamily="18" charset="0"/>
                <a:cs typeface="Times New Roman" pitchFamily="18" charset="0"/>
              </a:rPr>
              <a:t>Column level: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this </a:t>
            </a:r>
            <a:r>
              <a:rPr lang="en-US" dirty="0" smtClean="0">
                <a:latin typeface="Times New Roman" pitchFamily="18" charset="0"/>
                <a:cs typeface="Times New Roman" pitchFamily="18" charset="0"/>
              </a:rPr>
              <a:t>methods </a:t>
            </a:r>
            <a:r>
              <a:rPr lang="en-US" dirty="0">
                <a:latin typeface="Times New Roman" pitchFamily="18" charset="0"/>
                <a:cs typeface="Times New Roman" pitchFamily="18" charset="0"/>
              </a:rPr>
              <a:t>we are defining constraints on individual columns. That is whenever we are defining the column then only immediately we are specifying constraint type.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Syntax</a:t>
            </a:r>
            <a:r>
              <a:rPr lang="en-US" b="1" dirty="0">
                <a:latin typeface="Times New Roman" pitchFamily="18" charset="0"/>
                <a:cs typeface="Times New Roman" pitchFamily="18" charset="0"/>
              </a:rPr>
              <a:t>: create table tablename(col1 datatype(size) constraint type, col2 datatype(size) constraint type,…..); </a:t>
            </a:r>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a:t>
            </a:r>
            <a:r>
              <a:rPr lang="en-US" dirty="0">
                <a:latin typeface="Times New Roman" pitchFamily="18" charset="0"/>
                <a:cs typeface="Times New Roman" pitchFamily="18" charset="0"/>
              </a:rPr>
              <a:t>. Using Table level: In this method we are defining constraints on group of columns i.e., in this method first we are defining all columns and last only we are specifying constraint type along with group of columns. </a:t>
            </a: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Syntax</a:t>
            </a:r>
            <a:r>
              <a:rPr lang="en-US" b="1" dirty="0">
                <a:latin typeface="Times New Roman" pitchFamily="18" charset="0"/>
                <a:cs typeface="Times New Roman" pitchFamily="18" charset="0"/>
              </a:rPr>
              <a:t>: create table tablename(col1 datatype(size),col2 datatype(size),…. , constrainttype (col1,col2,….));</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412742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US" smtClean="0"/>
              <a:pPr marL="25400">
                <a:lnSpc>
                  <a:spcPts val="1430"/>
                </a:lnSpc>
              </a:pPr>
              <a:t>4</a:t>
            </a:fld>
            <a:endParaRPr lang="en-US" dirty="0"/>
          </a:p>
        </p:txBody>
      </p:sp>
      <p:sp>
        <p:nvSpPr>
          <p:cNvPr id="6" name="Rectangle 5"/>
          <p:cNvSpPr/>
          <p:nvPr/>
        </p:nvSpPr>
        <p:spPr>
          <a:xfrm>
            <a:off x="381000" y="914400"/>
            <a:ext cx="10744200" cy="4647426"/>
          </a:xfrm>
          <a:prstGeom prst="rect">
            <a:avLst/>
          </a:prstGeom>
        </p:spPr>
        <p:txBody>
          <a:bodyPr wrap="square">
            <a:spAutoFit/>
          </a:bodyPr>
          <a:lstStyle/>
          <a:p>
            <a:pPr marL="1079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sz="1600" dirty="0" smtClean="0">
              <a:latin typeface="Times New Roman" pitchFamily="18" charset="0"/>
              <a:cs typeface="Times New Roman" pitchFamily="18" charset="0"/>
            </a:endParaRPr>
          </a:p>
          <a:p>
            <a:pPr marL="1079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2000" b="1" dirty="0" smtClean="0">
                <a:latin typeface="Times New Roman" pitchFamily="18" charset="0"/>
                <a:cs typeface="Times New Roman" pitchFamily="18" charset="0"/>
              </a:rPr>
              <a:t>Not null constraint:</a:t>
            </a:r>
          </a:p>
          <a:p>
            <a:pPr marL="1079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sz="2000" b="1" dirty="0" smtClean="0">
              <a:latin typeface="Times New Roman" pitchFamily="18" charset="0"/>
              <a:cs typeface="Times New Roman" pitchFamily="18" charset="0"/>
            </a:endParaRPr>
          </a:p>
          <a:p>
            <a:pPr marL="393700" indent="-285750">
              <a:buSzPct val="4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   This constraint doesn’t accepts null values. But it will accepts duplicate values. </a:t>
            </a:r>
            <a:endParaRPr lang="en-IN" sz="1600" b="1" dirty="0" smtClean="0">
              <a:latin typeface="Times New Roman" pitchFamily="18" charset="0"/>
              <a:cs typeface="Times New Roman" pitchFamily="18" charset="0"/>
            </a:endParaRP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sz="1600" dirty="0" smtClean="0">
              <a:latin typeface="Times New Roman" pitchFamily="18" charset="0"/>
              <a:cs typeface="Times New Roman" pitchFamily="18" charset="0"/>
            </a:endParaRP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CREATE TABLE CUSTOMERS(</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       ID                             NUMBER (20)                   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       NAME                      VARCHAR (20)     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       AGE                          NUMBER (20)                 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       ADDRESS                VARCHAR (25)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       SALARY                   NUMBER(20)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sz="1600" dirty="0" smtClean="0">
              <a:latin typeface="Times New Roman" pitchFamily="18" charset="0"/>
              <a:cs typeface="Times New Roman" pitchFamily="18" charset="0"/>
            </a:endParaRPr>
          </a:p>
          <a:p>
            <a:pPr marL="863600" lvl="1" indent="-323850">
              <a:buSzPct val="7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sz="1600" dirty="0">
                <a:latin typeface="Times New Roman" pitchFamily="18" charset="0"/>
                <a:cs typeface="Times New Roman" pitchFamily="18" charset="0"/>
              </a:rPr>
              <a:t>If CUSTOMERS table has already been created, then to add a NOT NULL constraint to the SALARY column in Oracle and MySQL, you would write a query like the one that is shown in the following code block</a:t>
            </a:r>
            <a:r>
              <a:rPr lang="en-US" sz="1600" dirty="0" smtClean="0">
                <a:latin typeface="Times New Roman" pitchFamily="18" charset="0"/>
                <a:cs typeface="Times New Roman" pitchFamily="18" charset="0"/>
              </a:rPr>
              <a:t>.</a:t>
            </a:r>
            <a:endParaRPr lang="en-IN" sz="1600" dirty="0">
              <a:latin typeface="Times New Roman" pitchFamily="18" charset="0"/>
              <a:cs typeface="Times New Roman" pitchFamily="18" charset="0"/>
            </a:endParaRPr>
          </a:p>
          <a:p>
            <a:pPr marL="863600" lvl="1" indent="-323850">
              <a:buSzPct val="7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sz="1600" dirty="0" smtClean="0">
              <a:latin typeface="Times New Roman" pitchFamily="18" charset="0"/>
              <a:cs typeface="Times New Roman" pitchFamily="18" charset="0"/>
            </a:endParaRP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sz="1600" dirty="0" smtClean="0">
                <a:latin typeface="Times New Roman" pitchFamily="18" charset="0"/>
                <a:cs typeface="Times New Roman" pitchFamily="18" charset="0"/>
              </a:rPr>
              <a:t>ALTER TABLE CUSTOMERS  MODIFY SALARY </a:t>
            </a:r>
            <a:r>
              <a:rPr lang="en-IN" sz="1600" dirty="0">
                <a:latin typeface="Times New Roman" pitchFamily="18" charset="0"/>
                <a:cs typeface="Times New Roman" pitchFamily="18" charset="0"/>
              </a:rPr>
              <a:t>NUMBER(20) NOT </a:t>
            </a:r>
            <a:r>
              <a:rPr lang="en-IN" sz="1600" dirty="0" smtClean="0">
                <a:latin typeface="Times New Roman" pitchFamily="18" charset="0"/>
                <a:cs typeface="Times New Roman" pitchFamily="18" charset="0"/>
              </a:rPr>
              <a:t>NULL;</a:t>
            </a:r>
          </a:p>
          <a:p>
            <a:pPr marL="431800" indent="-323850">
              <a:buSzPct val="45000"/>
              <a:buFont typeface="Wingdings" charset="2"/>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sz="1600" b="1" dirty="0" smtClean="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IN" smtClean="0"/>
              <a:pPr marL="25400">
                <a:lnSpc>
                  <a:spcPts val="1430"/>
                </a:lnSpc>
              </a:pPr>
              <a:t>5</a:t>
            </a:fld>
            <a:endParaRPr lang="en-IN" dirty="0"/>
          </a:p>
        </p:txBody>
      </p:sp>
      <p:sp>
        <p:nvSpPr>
          <p:cNvPr id="5" name="Rectangle 4"/>
          <p:cNvSpPr/>
          <p:nvPr/>
        </p:nvSpPr>
        <p:spPr>
          <a:xfrm>
            <a:off x="353096" y="457200"/>
            <a:ext cx="10972800" cy="6186309"/>
          </a:xfrm>
          <a:prstGeom prst="rect">
            <a:avLst/>
          </a:prstGeom>
        </p:spPr>
        <p:txBody>
          <a:bodyPr wrap="square">
            <a:spAutoFit/>
          </a:bodyPr>
          <a:lstStyle/>
          <a:p>
            <a:r>
              <a:rPr lang="en-IN" b="1" dirty="0">
                <a:latin typeface="Times New Roman" pitchFamily="18" charset="0"/>
                <a:cs typeface="Times New Roman" pitchFamily="18" charset="0"/>
              </a:rPr>
              <a:t>Unique </a:t>
            </a:r>
            <a:r>
              <a:rPr lang="en-IN" b="1" dirty="0" smtClean="0">
                <a:latin typeface="Times New Roman" pitchFamily="18" charset="0"/>
                <a:cs typeface="Times New Roman" pitchFamily="18" charset="0"/>
              </a:rPr>
              <a:t>Constraints:</a:t>
            </a:r>
          </a:p>
          <a:p>
            <a:endParaRPr lang="en-IN" b="1" dirty="0" smtClean="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The UNIQUE Constraint prevents two records from having identical values in a column. In the CUSTOMERS table, for example, you might want to prevent two or more people from having an identical age</a:t>
            </a:r>
            <a:r>
              <a:rPr lang="en-US" dirty="0" smtClean="0">
                <a:latin typeface="Times New Roman" pitchFamily="18" charset="0"/>
                <a:cs typeface="Times New Roman" pitchFamily="18" charset="0"/>
              </a:rPr>
              <a:t>.</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endParaRPr lang="en-IN" b="1" dirty="0">
              <a:latin typeface="Times New Roman" pitchFamily="18" charset="0"/>
              <a:cs typeface="Times New Roman" pitchFamily="18" charset="0"/>
            </a:endParaRP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latin typeface="Times New Roman" pitchFamily="18" charset="0"/>
                <a:cs typeface="Times New Roman" pitchFamily="18" charset="0"/>
              </a:rPr>
              <a:t>CREATE TABLE CUSTOMERS(</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latin typeface="Times New Roman" pitchFamily="18" charset="0"/>
                <a:cs typeface="Times New Roman" pitchFamily="18" charset="0"/>
              </a:rPr>
              <a:t>       ID                             NUMBER </a:t>
            </a:r>
            <a:r>
              <a:rPr lang="en-IN" dirty="0" smtClean="0">
                <a:latin typeface="Times New Roman" pitchFamily="18" charset="0"/>
                <a:cs typeface="Times New Roman" pitchFamily="18" charset="0"/>
              </a:rPr>
              <a:t>(20)                   </a:t>
            </a:r>
            <a:r>
              <a:rPr lang="en-IN" dirty="0">
                <a:latin typeface="Times New Roman" pitchFamily="18" charset="0"/>
                <a:cs typeface="Times New Roman" pitchFamily="18" charset="0"/>
              </a:rPr>
              <a:t>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latin typeface="Times New Roman" pitchFamily="18" charset="0"/>
                <a:cs typeface="Times New Roman" pitchFamily="18" charset="0"/>
              </a:rPr>
              <a:t>       NAME                      VARCHAR (20)     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latin typeface="Times New Roman" pitchFamily="18" charset="0"/>
                <a:cs typeface="Times New Roman" pitchFamily="18" charset="0"/>
              </a:rPr>
              <a:t>       AGE                          </a:t>
            </a:r>
            <a:r>
              <a:rPr lang="en-IN" dirty="0" smtClean="0">
                <a:latin typeface="Times New Roman" pitchFamily="18" charset="0"/>
                <a:cs typeface="Times New Roman" pitchFamily="18" charset="0"/>
              </a:rPr>
              <a:t>NUMBER(20)                 </a:t>
            </a:r>
            <a:r>
              <a:rPr lang="en-IN" dirty="0">
                <a:latin typeface="Times New Roman" pitchFamily="18" charset="0"/>
                <a:cs typeface="Times New Roman" pitchFamily="18" charset="0"/>
              </a:rPr>
              <a:t>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latin typeface="Times New Roman" pitchFamily="18" charset="0"/>
                <a:cs typeface="Times New Roman" pitchFamily="18" charset="0"/>
              </a:rPr>
              <a:t>       ADDRESS                VARCHAR (25)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latin typeface="Times New Roman" pitchFamily="18" charset="0"/>
                <a:cs typeface="Times New Roman" pitchFamily="18" charset="0"/>
              </a:rPr>
              <a:t>       SALARY                   NUMBER(20)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a:latin typeface="Times New Roman" pitchFamily="18" charset="0"/>
                <a:cs typeface="Times New Roman" pitchFamily="18" charset="0"/>
              </a:rPr>
              <a:t>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Example:</a:t>
            </a:r>
          </a:p>
          <a:p>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For example, the following SQL query creates a new table called CUSTOMERS and adds five columns. Here, the AGE column is set to UNIQUE, so that you cannot have two records with the same age</a:t>
            </a:r>
            <a:r>
              <a:rPr lang="en-US" dirty="0" smtClean="0">
                <a:latin typeface="Times New Roman" pitchFamily="18" charset="0"/>
                <a:cs typeface="Times New Roman" pitchFamily="18" charset="0"/>
              </a:rPr>
              <a:t>.</a:t>
            </a:r>
          </a:p>
          <a:p>
            <a:pPr marL="285750" indent="-285750">
              <a:buFont typeface="Arial" pitchFamily="34" charset="0"/>
              <a:buChar char="•"/>
            </a:pP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If the CUSTOMERS table has already been created, then to add a UNIQUE constraint to the AGE column. You would write a statement like the query that is given in the code block below</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dirty="0">
              <a:latin typeface="Times New Roman" pitchFamily="18" charset="0"/>
              <a:cs typeface="Times New Roman" pitchFamily="18" charset="0"/>
            </a:endParaRP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ALTER TABLE CUSTOMERS MODIFY AGE INT NOT NULL UNIQUE;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3178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IN" smtClean="0"/>
              <a:pPr marL="25400">
                <a:lnSpc>
                  <a:spcPts val="1430"/>
                </a:lnSpc>
              </a:pPr>
              <a:t>6</a:t>
            </a:fld>
            <a:endParaRPr lang="en-IN" dirty="0"/>
          </a:p>
        </p:txBody>
      </p:sp>
      <p:sp>
        <p:nvSpPr>
          <p:cNvPr id="5" name="Rectangle 4"/>
          <p:cNvSpPr/>
          <p:nvPr/>
        </p:nvSpPr>
        <p:spPr>
          <a:xfrm>
            <a:off x="838200" y="1305342"/>
            <a:ext cx="10820400" cy="2308324"/>
          </a:xfrm>
          <a:prstGeom prst="rect">
            <a:avLst/>
          </a:prstGeom>
        </p:spPr>
        <p:txBody>
          <a:bodyPr wrap="square">
            <a:spAutoFit/>
          </a:bodyPr>
          <a:lstStyle/>
          <a:p>
            <a:r>
              <a:rPr lang="en-US" dirty="0">
                <a:latin typeface="Times New Roman" pitchFamily="18" charset="0"/>
                <a:cs typeface="Times New Roman" pitchFamily="18" charset="0"/>
              </a:rPr>
              <a:t>You can also use the following syntax, which supports naming the constraint in multiple columns as well.</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ALTER TABLE CUSTOMERS</a:t>
            </a:r>
          </a:p>
          <a:p>
            <a:r>
              <a:rPr lang="en-US" dirty="0">
                <a:latin typeface="Times New Roman" pitchFamily="18" charset="0"/>
                <a:cs typeface="Times New Roman" pitchFamily="18" charset="0"/>
              </a:rPr>
              <a:t>   ADD CONSTRAINT myUniqueConstraint UNIQUE(AGE, SALARY);</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DROP </a:t>
            </a:r>
            <a:r>
              <a:rPr lang="en-US" b="1" dirty="0">
                <a:latin typeface="Times New Roman" pitchFamily="18" charset="0"/>
                <a:cs typeface="Times New Roman" pitchFamily="18" charset="0"/>
              </a:rPr>
              <a:t>a UNIQUE </a:t>
            </a:r>
            <a:r>
              <a:rPr lang="en-US" b="1" dirty="0" smtClean="0">
                <a:latin typeface="Times New Roman" pitchFamily="18" charset="0"/>
                <a:cs typeface="Times New Roman" pitchFamily="18" charset="0"/>
              </a:rPr>
              <a:t>Constraint: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ALTER TABLE </a:t>
            </a:r>
            <a:r>
              <a:rPr lang="en-US" dirty="0" smtClean="0">
                <a:latin typeface="Times New Roman" pitchFamily="18" charset="0"/>
                <a:cs typeface="Times New Roman" pitchFamily="18" charset="0"/>
              </a:rPr>
              <a:t>CUSTOMERS </a:t>
            </a:r>
            <a:r>
              <a:rPr lang="en-US" dirty="0">
                <a:latin typeface="Times New Roman" pitchFamily="18" charset="0"/>
                <a:cs typeface="Times New Roman" pitchFamily="18" charset="0"/>
              </a:rPr>
              <a:t>DROP CONSTRAINT myUniqueConstraint</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48879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US" smtClean="0"/>
              <a:pPr marL="25400">
                <a:lnSpc>
                  <a:spcPts val="1430"/>
                </a:lnSpc>
              </a:pPr>
              <a:t>7</a:t>
            </a:fld>
            <a:endParaRPr lang="en-US" dirty="0"/>
          </a:p>
        </p:txBody>
      </p:sp>
      <p:sp>
        <p:nvSpPr>
          <p:cNvPr id="6" name="Rectangle 5"/>
          <p:cNvSpPr/>
          <p:nvPr/>
        </p:nvSpPr>
        <p:spPr>
          <a:xfrm>
            <a:off x="990600" y="228600"/>
            <a:ext cx="9829800" cy="6494085"/>
          </a:xfrm>
          <a:prstGeom prst="rect">
            <a:avLst/>
          </a:prstGeom>
        </p:spPr>
        <p:txBody>
          <a:bodyPr wrap="square">
            <a:spAutoFit/>
          </a:bodyPr>
          <a:lstStyle/>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b="1" dirty="0" smtClean="0">
                <a:latin typeface="Times New Roman" pitchFamily="18" charset="0"/>
                <a:cs typeface="Times New Roman" pitchFamily="18" charset="0"/>
              </a:rPr>
              <a:t>Primary key constraint:</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dirty="0">
              <a:latin typeface="Times New Roman" pitchFamily="18" charset="0"/>
              <a:cs typeface="Times New Roman" pitchFamily="18" charset="0"/>
            </a:endParaRPr>
          </a:p>
          <a:p>
            <a:pPr marL="431800" indent="-323850">
              <a:buSzPct val="4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A primary key is a field in a table which uniquely identifies each row/record in a database table. Primary keys must contain unique values. A primary key column cannot have NULL values</a:t>
            </a:r>
            <a:r>
              <a:rPr lang="en-US" dirty="0" smtClean="0">
                <a:latin typeface="Times New Roman" pitchFamily="18" charset="0"/>
                <a:cs typeface="Times New Roman" pitchFamily="18" charset="0"/>
              </a:rPr>
              <a:t>.</a:t>
            </a:r>
          </a:p>
          <a:p>
            <a:pPr marL="431800" indent="-323850">
              <a:buSzPct val="4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dirty="0">
              <a:latin typeface="Times New Roman" pitchFamily="18" charset="0"/>
              <a:cs typeface="Times New Roman" pitchFamily="18" charset="0"/>
            </a:endParaRPr>
          </a:p>
          <a:p>
            <a:pPr marL="431800" indent="-323850">
              <a:buSzPct val="4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A table can have only one primary key, which may consist of single or multiple fields. When multiple fields are used as a primary key, they are called a composite key.</a:t>
            </a:r>
          </a:p>
          <a:p>
            <a:pPr marL="431800" indent="-3238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US" dirty="0">
              <a:latin typeface="Times New Roman" pitchFamily="18" charset="0"/>
              <a:cs typeface="Times New Roman" pitchFamily="18" charset="0"/>
            </a:endParaRPr>
          </a:p>
          <a:p>
            <a:pPr marL="431800" indent="-323850">
              <a:buSzPct val="45000"/>
              <a:buFont typeface="Arial" pitchFamily="34" charset="0"/>
              <a:buChar cha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US" dirty="0">
                <a:latin typeface="Times New Roman" pitchFamily="18" charset="0"/>
                <a:cs typeface="Times New Roman" pitchFamily="18" charset="0"/>
              </a:rPr>
              <a:t>If a table has a primary key defined on any field(s), then you cannot have two records having the same value of that field(s</a:t>
            </a:r>
            <a:r>
              <a:rPr lang="en-US"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marL="431800" indent="-323850">
              <a:buSzPct val="45000"/>
              <a:buFont typeface="Wingdings"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dirty="0" smtClean="0">
              <a:latin typeface="Times New Roman" pitchFamily="18" charset="0"/>
              <a:cs typeface="Times New Roman" pitchFamily="18" charset="0"/>
            </a:endParaRPr>
          </a:p>
          <a:p>
            <a:pPr marL="107950">
              <a:buSzPct val="450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CREATE TABLE CUSTOMERS(</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ID   NUMBER(20)  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 - ID   NUMBER(20)  PRIMARY KEY,   ----column level primary key</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NAME VARCHAR (20)     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AGE  NUMBER(20)  NOT NULL,</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ADDRESS  VARCHAR (25)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SALARY   NUMBER(10)       </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PRIMARY KEY (ID)</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       - -CONSTRAINT  cust_id_pk PRIMARY KEY(</a:t>
            </a:r>
            <a:r>
              <a:rPr lang="en-IN" dirty="0" err="1" smtClean="0">
                <a:latin typeface="Times New Roman" pitchFamily="18" charset="0"/>
                <a:cs typeface="Times New Roman" pitchFamily="18" charset="0"/>
              </a:rPr>
              <a:t>id,name</a:t>
            </a:r>
            <a:r>
              <a:rPr lang="en-IN" dirty="0" smtClean="0">
                <a:latin typeface="Times New Roman" pitchFamily="18" charset="0"/>
                <a:cs typeface="Times New Roman" pitchFamily="18" charset="0"/>
              </a:rPr>
              <a:t>)  --- table level primary key</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r>
              <a:rPr lang="en-IN" dirty="0" smtClean="0">
                <a:latin typeface="Times New Roman" pitchFamily="18" charset="0"/>
                <a:cs typeface="Times New Roman" pitchFamily="18" charset="0"/>
              </a:rPr>
              <a:t>);</a:t>
            </a:r>
          </a:p>
          <a:p>
            <a:pPr marL="863600" lvl="1" indent="-323850">
              <a:buSzPct val="75000"/>
              <a:buFont typeface="Symbol"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dirty="0" smtClean="0">
              <a:latin typeface="Times New Roman" pitchFamily="18" charset="0"/>
              <a:cs typeface="Times New Roman" pitchFamily="18" charset="0"/>
            </a:endParaRPr>
          </a:p>
          <a:p>
            <a:pPr marL="431800" indent="-323850">
              <a:buSzPct val="45000"/>
              <a:buFont typeface="Wingdings" charset="2"/>
              <a:buNone/>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IN" smtClean="0"/>
              <a:pPr marL="25400">
                <a:lnSpc>
                  <a:spcPts val="1430"/>
                </a:lnSpc>
              </a:pPr>
              <a:t>8</a:t>
            </a:fld>
            <a:endParaRPr lang="en-IN" dirty="0"/>
          </a:p>
        </p:txBody>
      </p:sp>
      <p:sp>
        <p:nvSpPr>
          <p:cNvPr id="6" name="Rectangle 5"/>
          <p:cNvSpPr/>
          <p:nvPr/>
        </p:nvSpPr>
        <p:spPr>
          <a:xfrm>
            <a:off x="609600" y="671691"/>
            <a:ext cx="10820400" cy="6186309"/>
          </a:xfrm>
          <a:prstGeom prst="rect">
            <a:avLst/>
          </a:prstGeom>
        </p:spPr>
        <p:txBody>
          <a:bodyPr wrap="square">
            <a:spAutoFit/>
          </a:bodyPr>
          <a:lstStyle/>
          <a:p>
            <a:endParaRPr lang="en-US" dirty="0" smtClean="0">
              <a:latin typeface="Times New Roman" pitchFamily="18" charset="0"/>
              <a:cs typeface="Times New Roman" pitchFamily="18" charset="0"/>
            </a:endParaRPr>
          </a:p>
          <a:p>
            <a:r>
              <a:rPr lang="en-US" dirty="0">
                <a:latin typeface="Times New Roman" pitchFamily="18" charset="0"/>
                <a:cs typeface="Times New Roman" pitchFamily="18" charset="0"/>
              </a:rPr>
              <a:t>&gt;&gt;ALTER TABLE CUSTOMERS  MODIFY </a:t>
            </a:r>
            <a:r>
              <a:rPr lang="en-US" dirty="0" smtClean="0">
                <a:latin typeface="Times New Roman" pitchFamily="18" charset="0"/>
                <a:cs typeface="Times New Roman" pitchFamily="18" charset="0"/>
              </a:rPr>
              <a:t>SALARY number(20) </a:t>
            </a:r>
            <a:r>
              <a:rPr lang="en-US" dirty="0">
                <a:latin typeface="Times New Roman" pitchFamily="18" charset="0"/>
                <a:cs typeface="Times New Roman" pitchFamily="18" charset="0"/>
              </a:rPr>
              <a:t>PRIMARY KEY;</a:t>
            </a:r>
          </a:p>
          <a:p>
            <a:r>
              <a:rPr lang="en-US" dirty="0">
                <a:latin typeface="Times New Roman" pitchFamily="18" charset="0"/>
                <a:cs typeface="Times New Roman" pitchFamily="18" charset="0"/>
              </a:rPr>
              <a:t>&gt;&gt;ALTER TABLE CUSTOMERS ADD CONSTRAINT cust_id_pk PRIMARY KEY (id);</a:t>
            </a:r>
          </a:p>
          <a:p>
            <a:r>
              <a:rPr lang="en-US" dirty="0">
                <a:latin typeface="Times New Roman" pitchFamily="18" charset="0"/>
                <a:cs typeface="Times New Roman" pitchFamily="18" charset="0"/>
              </a:rPr>
              <a:t>&gt;&gt;ALTER TABLE CUSTOMERS DROP CONSTRAINT cust_id_pk;</a:t>
            </a:r>
          </a:p>
          <a:p>
            <a:r>
              <a:rPr lang="en-US" dirty="0">
                <a:latin typeface="Times New Roman" pitchFamily="18" charset="0"/>
                <a:cs typeface="Times New Roman" pitchFamily="18" charset="0"/>
              </a:rPr>
              <a:t>&gt;&gt;ALTER TABLE CUSTOMERS DISABLE CONSTRAINT cust_id_pk;</a:t>
            </a:r>
          </a:p>
          <a:p>
            <a:r>
              <a:rPr lang="en-US" dirty="0">
                <a:latin typeface="Times New Roman" pitchFamily="18" charset="0"/>
                <a:cs typeface="Times New Roman" pitchFamily="18" charset="0"/>
              </a:rPr>
              <a:t>&gt;&gt;ALTER TABLE CUSTOMERS ENABLE CONSTRAINT cust_id_pk;</a:t>
            </a:r>
          </a:p>
          <a:p>
            <a:endParaRPr lang="en-IN" dirty="0" smtClean="0">
              <a:latin typeface="Times New Roman" pitchFamily="18" charset="0"/>
              <a:cs typeface="Times New Roman" pitchFamily="18" charset="0"/>
            </a:endParaRPr>
          </a:p>
          <a:p>
            <a:r>
              <a:rPr lang="en-IN" b="1" dirty="0">
                <a:latin typeface="Times New Roman" pitchFamily="18" charset="0"/>
                <a:cs typeface="Times New Roman" pitchFamily="18" charset="0"/>
              </a:rPr>
              <a:t>Refferential/foreign</a:t>
            </a: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key</a:t>
            </a:r>
            <a:r>
              <a:rPr lang="en-IN" b="1" dirty="0">
                <a:solidFill>
                  <a:srgbClr val="333366"/>
                </a:solidFill>
                <a:latin typeface="Times New Roman" pitchFamily="18" charset="0"/>
                <a:cs typeface="Times New Roman" pitchFamily="18" charset="0"/>
              </a:rPr>
              <a:t> </a:t>
            </a:r>
            <a:r>
              <a:rPr lang="en-IN" b="1" dirty="0">
                <a:latin typeface="Times New Roman" pitchFamily="18" charset="0"/>
                <a:cs typeface="Times New Roman" pitchFamily="18" charset="0"/>
              </a:rPr>
              <a:t>constraint:</a:t>
            </a:r>
            <a:endParaRPr lang="en-US" b="1"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r>
              <a:rPr lang="en-US" dirty="0">
                <a:latin typeface="Times New Roman" pitchFamily="18" charset="0"/>
                <a:cs typeface="Times New Roman" pitchFamily="18" charset="0"/>
              </a:rPr>
              <a:t>A Foreign Key is a column or a combination of columns whose values match a Primary Key in a different table.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relationship between 2 tables matches the Primary Key in one of the tables with a Foreign Key in the second table.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If a table has a primary key defined on any field(s), then you cannot have two records having the same value of that field(s).</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Example</a:t>
            </a:r>
          </a:p>
          <a:p>
            <a:r>
              <a:rPr lang="en-US" dirty="0">
                <a:latin typeface="Times New Roman" pitchFamily="18" charset="0"/>
                <a:cs typeface="Times New Roman" pitchFamily="18" charset="0"/>
              </a:rPr>
              <a:t>Consider the structure of the following two tables.</a:t>
            </a:r>
          </a:p>
          <a:p>
            <a:endParaRPr lang="en-US" dirty="0">
              <a:latin typeface="Times New Roman" pitchFamily="18" charset="0"/>
              <a:cs typeface="Times New Roman" pitchFamily="18" charset="0"/>
            </a:endParaRP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2454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5"/>
          </p:nvPr>
        </p:nvSpPr>
        <p:spPr/>
        <p:txBody>
          <a:bodyPr/>
          <a:lstStyle/>
          <a:p>
            <a:pPr marL="12700">
              <a:lnSpc>
                <a:spcPts val="1430"/>
              </a:lnSpc>
            </a:pPr>
            <a:r>
              <a:rPr lang="en-US" dirty="0" smtClean="0"/>
              <a:t>Customer Confidential</a:t>
            </a:r>
            <a:endParaRPr lang="en-US" dirty="0"/>
          </a:p>
        </p:txBody>
      </p:sp>
      <p:sp>
        <p:nvSpPr>
          <p:cNvPr id="3" name="Date Placeholder 2"/>
          <p:cNvSpPr>
            <a:spLocks noGrp="1"/>
          </p:cNvSpPr>
          <p:nvPr>
            <p:ph type="dt" sz="half" idx="6"/>
          </p:nvPr>
        </p:nvSpPr>
        <p:spPr>
          <a:xfrm>
            <a:off x="77215" y="6613487"/>
            <a:ext cx="808990" cy="179536"/>
          </a:xfrm>
        </p:spPr>
        <p:txBody>
          <a:bodyPr/>
          <a:lstStyle/>
          <a:p>
            <a:pPr marL="12700">
              <a:lnSpc>
                <a:spcPts val="1430"/>
              </a:lnSpc>
            </a:pPr>
            <a:r>
              <a:rPr lang="en-US" dirty="0" smtClean="0"/>
              <a:t>08-04-2022</a:t>
            </a:r>
            <a:endParaRPr lang="en-US" dirty="0"/>
          </a:p>
        </p:txBody>
      </p:sp>
      <p:sp>
        <p:nvSpPr>
          <p:cNvPr id="4" name="Slide Number Placeholder 3"/>
          <p:cNvSpPr>
            <a:spLocks noGrp="1"/>
          </p:cNvSpPr>
          <p:nvPr>
            <p:ph type="sldNum" sz="quarter" idx="7"/>
          </p:nvPr>
        </p:nvSpPr>
        <p:spPr/>
        <p:txBody>
          <a:bodyPr/>
          <a:lstStyle/>
          <a:p>
            <a:pPr marL="25400">
              <a:lnSpc>
                <a:spcPts val="1430"/>
              </a:lnSpc>
            </a:pPr>
            <a:fld id="{81D60167-4931-47E6-BA6A-407CBD079E47}" type="slidenum">
              <a:rPr lang="en-IN" smtClean="0"/>
              <a:pPr marL="25400">
                <a:lnSpc>
                  <a:spcPts val="1430"/>
                </a:lnSpc>
              </a:pPr>
              <a:t>9</a:t>
            </a:fld>
            <a:endParaRPr lang="en-IN" dirty="0"/>
          </a:p>
        </p:txBody>
      </p:sp>
      <p:sp>
        <p:nvSpPr>
          <p:cNvPr id="5" name="Rectangle 4"/>
          <p:cNvSpPr/>
          <p:nvPr/>
        </p:nvSpPr>
        <p:spPr>
          <a:xfrm>
            <a:off x="609600" y="533400"/>
            <a:ext cx="10820400" cy="5632311"/>
          </a:xfrm>
          <a:prstGeom prst="rect">
            <a:avLst/>
          </a:prstGeom>
        </p:spPr>
        <p:txBody>
          <a:bodyPr wrap="square">
            <a:spAutoFit/>
          </a:bodyPr>
          <a:lstStyle/>
          <a:p>
            <a:r>
              <a:rPr lang="en-US" dirty="0">
                <a:latin typeface="Times New Roman" pitchFamily="18" charset="0"/>
                <a:cs typeface="Times New Roman" pitchFamily="18" charset="0"/>
              </a:rPr>
              <a:t>CUSTOMERS </a:t>
            </a:r>
            <a:r>
              <a:rPr lang="en-US" dirty="0" smtClean="0">
                <a:latin typeface="Times New Roman" pitchFamily="18" charset="0"/>
                <a:cs typeface="Times New Roman" pitchFamily="18" charset="0"/>
              </a:rPr>
              <a:t>table: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CREATE TABLE CUSTOMERS(</a:t>
            </a:r>
          </a:p>
          <a:p>
            <a:r>
              <a:rPr lang="en-US" dirty="0">
                <a:latin typeface="Times New Roman" pitchFamily="18" charset="0"/>
                <a:cs typeface="Times New Roman" pitchFamily="18" charset="0"/>
              </a:rPr>
              <a:t>   ID   INT              NOT NULL,</a:t>
            </a:r>
          </a:p>
          <a:p>
            <a:r>
              <a:rPr lang="en-US" dirty="0">
                <a:latin typeface="Times New Roman" pitchFamily="18" charset="0"/>
                <a:cs typeface="Times New Roman" pitchFamily="18" charset="0"/>
              </a:rPr>
              <a:t>   NAME VARCHAR (20)     NOT NULL,</a:t>
            </a:r>
          </a:p>
          <a:p>
            <a:r>
              <a:rPr lang="en-US" dirty="0">
                <a:latin typeface="Times New Roman" pitchFamily="18" charset="0"/>
                <a:cs typeface="Times New Roman" pitchFamily="18" charset="0"/>
              </a:rPr>
              <a:t>   AGE  INT              NOT NULL,</a:t>
            </a:r>
          </a:p>
          <a:p>
            <a:r>
              <a:rPr lang="en-US" dirty="0">
                <a:latin typeface="Times New Roman" pitchFamily="18" charset="0"/>
                <a:cs typeface="Times New Roman" pitchFamily="18" charset="0"/>
              </a:rPr>
              <a:t>   ADDRESS  CHAR (25) ,</a:t>
            </a:r>
          </a:p>
          <a:p>
            <a:r>
              <a:rPr lang="en-US" dirty="0">
                <a:latin typeface="Times New Roman" pitchFamily="18" charset="0"/>
                <a:cs typeface="Times New Roman" pitchFamily="18" charset="0"/>
              </a:rPr>
              <a:t>   SALARY   DECIMAL (18, 2),       </a:t>
            </a:r>
          </a:p>
          <a:p>
            <a:r>
              <a:rPr lang="en-US" dirty="0">
                <a:latin typeface="Times New Roman" pitchFamily="18" charset="0"/>
                <a:cs typeface="Times New Roman" pitchFamily="18" charset="0"/>
              </a:rPr>
              <a:t>   PRIMARY KEY (ID)</a:t>
            </a:r>
          </a:p>
          <a:p>
            <a:r>
              <a:rPr lang="en-US" dirty="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ORDERS table:</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CREATE TABLE ORDERS (</a:t>
            </a:r>
          </a:p>
          <a:p>
            <a:r>
              <a:rPr lang="en-US" dirty="0">
                <a:latin typeface="Times New Roman" pitchFamily="18" charset="0"/>
                <a:cs typeface="Times New Roman" pitchFamily="18" charset="0"/>
              </a:rPr>
              <a:t>   ID          INT        NOT NULL,</a:t>
            </a:r>
          </a:p>
          <a:p>
            <a:r>
              <a:rPr lang="en-US" dirty="0">
                <a:latin typeface="Times New Roman" pitchFamily="18" charset="0"/>
                <a:cs typeface="Times New Roman" pitchFamily="18" charset="0"/>
              </a:rPr>
              <a:t>   DATE        DATETIME, </a:t>
            </a:r>
          </a:p>
          <a:p>
            <a:r>
              <a:rPr lang="en-US" dirty="0">
                <a:latin typeface="Times New Roman" pitchFamily="18" charset="0"/>
                <a:cs typeface="Times New Roman" pitchFamily="18" charset="0"/>
              </a:rPr>
              <a:t>   CUSTOMER_ID INT references CUSTOMERS(ID),</a:t>
            </a:r>
          </a:p>
          <a:p>
            <a:r>
              <a:rPr lang="en-US" dirty="0">
                <a:latin typeface="Times New Roman" pitchFamily="18" charset="0"/>
                <a:cs typeface="Times New Roman" pitchFamily="18" charset="0"/>
              </a:rPr>
              <a:t>   AMOUNT     double,</a:t>
            </a:r>
          </a:p>
          <a:p>
            <a:r>
              <a:rPr lang="en-US" dirty="0">
                <a:latin typeface="Times New Roman" pitchFamily="18" charset="0"/>
                <a:cs typeface="Times New Roman" pitchFamily="18" charset="0"/>
              </a:rPr>
              <a:t>   PRIMARY KEY (ID)</a:t>
            </a:r>
          </a:p>
          <a:p>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401170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7030</TotalTime>
  <Words>1115</Words>
  <Application>Microsoft Office PowerPoint</Application>
  <PresentationFormat>Custom</PresentationFormat>
  <Paragraphs>188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 B.</dc:creator>
  <cp:lastModifiedBy>Sarimul</cp:lastModifiedBy>
  <cp:revision>568</cp:revision>
  <dcterms:created xsi:type="dcterms:W3CDTF">2020-09-07T05:51:05Z</dcterms:created>
  <dcterms:modified xsi:type="dcterms:W3CDTF">2022-04-08T09:41:14Z</dcterms:modified>
</cp:coreProperties>
</file>