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6" r:id="rId9"/>
    <p:sldId id="267" r:id="rId10"/>
    <p:sldId id="263"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0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13EA-086B-1C46-7BF3-4F74B280C403}"/>
              </a:ext>
            </a:extLst>
          </p:cNvPr>
          <p:cNvSpPr>
            <a:spLocks noGrp="1"/>
          </p:cNvSpPr>
          <p:nvPr>
            <p:ph type="ctrTitle"/>
          </p:nvPr>
        </p:nvSpPr>
        <p:spPr>
          <a:xfrm>
            <a:off x="1038979" y="142407"/>
            <a:ext cx="8007585" cy="1562336"/>
          </a:xfrm>
        </p:spPr>
        <p:txBody>
          <a:bodyPr>
            <a:normAutofit/>
          </a:bodyPr>
          <a:lstStyle/>
          <a:p>
            <a:r>
              <a:rPr lang="en-US" sz="8800" dirty="0">
                <a:solidFill>
                  <a:schemeClr val="tx2">
                    <a:lumMod val="75000"/>
                  </a:schemeClr>
                </a:solidFill>
              </a:rPr>
              <a:t>Liver Disorder</a:t>
            </a:r>
            <a:endParaRPr lang="en-IN" sz="8800" dirty="0">
              <a:solidFill>
                <a:schemeClr val="tx2">
                  <a:lumMod val="75000"/>
                </a:schemeClr>
              </a:solidFill>
            </a:endParaRPr>
          </a:p>
        </p:txBody>
      </p:sp>
      <p:sp>
        <p:nvSpPr>
          <p:cNvPr id="3" name="Subtitle 2">
            <a:extLst>
              <a:ext uri="{FF2B5EF4-FFF2-40B4-BE49-F238E27FC236}">
                <a16:creationId xmlns:a16="http://schemas.microsoft.com/office/drawing/2014/main" id="{3BD5160B-7088-71C0-2FF1-15360A20ADB8}"/>
              </a:ext>
            </a:extLst>
          </p:cNvPr>
          <p:cNvSpPr>
            <a:spLocks noGrp="1"/>
          </p:cNvSpPr>
          <p:nvPr>
            <p:ph type="subTitle" idx="1"/>
          </p:nvPr>
        </p:nvSpPr>
        <p:spPr>
          <a:xfrm>
            <a:off x="93306" y="2731422"/>
            <a:ext cx="3750905" cy="3221509"/>
          </a:xfrm>
        </p:spPr>
        <p:txBody>
          <a:bodyPr>
            <a:noAutofit/>
          </a:bodyPr>
          <a:lstStyle/>
          <a:p>
            <a:r>
              <a:rPr lang="en-US" sz="2400" dirty="0">
                <a:solidFill>
                  <a:schemeClr val="accent5">
                    <a:lumMod val="75000"/>
                  </a:schemeClr>
                </a:solidFill>
              </a:rPr>
              <a:t>Presented By:</a:t>
            </a:r>
          </a:p>
          <a:p>
            <a:r>
              <a:rPr lang="en-US" sz="2400" dirty="0">
                <a:solidFill>
                  <a:schemeClr val="accent6">
                    <a:lumMod val="50000"/>
                  </a:schemeClr>
                </a:solidFill>
              </a:rPr>
              <a:t>Masadi Swetha</a:t>
            </a:r>
          </a:p>
          <a:p>
            <a:r>
              <a:rPr lang="en-IN" sz="2400" dirty="0">
                <a:solidFill>
                  <a:schemeClr val="accent6">
                    <a:lumMod val="50000"/>
                  </a:schemeClr>
                </a:solidFill>
              </a:rPr>
              <a:t>2203A52102</a:t>
            </a:r>
          </a:p>
          <a:p>
            <a:r>
              <a:rPr lang="en-IN" sz="2400" dirty="0" err="1">
                <a:solidFill>
                  <a:schemeClr val="accent6">
                    <a:lumMod val="50000"/>
                  </a:schemeClr>
                </a:solidFill>
              </a:rPr>
              <a:t>AiML</a:t>
            </a:r>
            <a:r>
              <a:rPr lang="en-IN" sz="2400" dirty="0">
                <a:solidFill>
                  <a:schemeClr val="accent6">
                    <a:lumMod val="50000"/>
                  </a:schemeClr>
                </a:solidFill>
              </a:rPr>
              <a:t>-A</a:t>
            </a:r>
          </a:p>
          <a:p>
            <a:endParaRPr lang="en-IN" sz="2400" dirty="0">
              <a:solidFill>
                <a:schemeClr val="accent6">
                  <a:lumMod val="50000"/>
                </a:schemeClr>
              </a:solidFill>
            </a:endParaRPr>
          </a:p>
          <a:p>
            <a:r>
              <a:rPr lang="en-IN" sz="2400" dirty="0">
                <a:solidFill>
                  <a:schemeClr val="accent6">
                    <a:lumMod val="50000"/>
                  </a:schemeClr>
                </a:solidFill>
              </a:rPr>
              <a:t>      </a:t>
            </a:r>
          </a:p>
        </p:txBody>
      </p:sp>
      <p:sp>
        <p:nvSpPr>
          <p:cNvPr id="4" name="Subtitle 2">
            <a:extLst>
              <a:ext uri="{FF2B5EF4-FFF2-40B4-BE49-F238E27FC236}">
                <a16:creationId xmlns:a16="http://schemas.microsoft.com/office/drawing/2014/main" id="{6082E4C7-44E6-46DD-CD02-C51E36F35972}"/>
              </a:ext>
            </a:extLst>
          </p:cNvPr>
          <p:cNvSpPr txBox="1">
            <a:spLocks/>
          </p:cNvSpPr>
          <p:nvPr/>
        </p:nvSpPr>
        <p:spPr>
          <a:xfrm>
            <a:off x="5701005" y="2893152"/>
            <a:ext cx="5187820" cy="1884121"/>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2400" dirty="0">
                <a:solidFill>
                  <a:schemeClr val="accent5">
                    <a:lumMod val="75000"/>
                  </a:schemeClr>
                </a:solidFill>
              </a:rPr>
              <a:t>To:</a:t>
            </a:r>
          </a:p>
          <a:p>
            <a:r>
              <a:rPr lang="en-US" sz="2400" dirty="0">
                <a:solidFill>
                  <a:schemeClr val="accent6">
                    <a:lumMod val="50000"/>
                  </a:schemeClr>
                </a:solidFill>
              </a:rPr>
              <a:t>             Ramesh Dadi</a:t>
            </a:r>
          </a:p>
          <a:p>
            <a:r>
              <a:rPr lang="en-US" sz="2400" dirty="0">
                <a:solidFill>
                  <a:schemeClr val="accent6">
                    <a:lumMod val="50000"/>
                  </a:schemeClr>
                </a:solidFill>
              </a:rPr>
              <a:t>	         Faculty of STATML</a:t>
            </a:r>
          </a:p>
          <a:p>
            <a:endParaRPr lang="en-IN" sz="2400" dirty="0">
              <a:solidFill>
                <a:schemeClr val="accent6">
                  <a:lumMod val="50000"/>
                </a:schemeClr>
              </a:solidFill>
            </a:endParaRPr>
          </a:p>
          <a:p>
            <a:r>
              <a:rPr lang="en-IN" sz="2400" dirty="0">
                <a:solidFill>
                  <a:schemeClr val="accent6">
                    <a:lumMod val="50000"/>
                  </a:schemeClr>
                </a:solidFill>
              </a:rPr>
              <a:t>      </a:t>
            </a:r>
          </a:p>
        </p:txBody>
      </p:sp>
    </p:spTree>
    <p:extLst>
      <p:ext uri="{BB962C8B-B14F-4D97-AF65-F5344CB8AC3E}">
        <p14:creationId xmlns:p14="http://schemas.microsoft.com/office/powerpoint/2010/main" val="1329698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C3B1C-8A80-A4AB-BC0D-A358D92B3BF2}"/>
              </a:ext>
            </a:extLst>
          </p:cNvPr>
          <p:cNvSpPr>
            <a:spLocks noGrp="1"/>
          </p:cNvSpPr>
          <p:nvPr>
            <p:ph sz="quarter" idx="13"/>
          </p:nvPr>
        </p:nvSpPr>
        <p:spPr>
          <a:xfrm>
            <a:off x="913774" y="1019175"/>
            <a:ext cx="3562976" cy="673452"/>
          </a:xfrm>
        </p:spPr>
        <p:txBody>
          <a:bodyPr>
            <a:normAutofit fontScale="92500"/>
          </a:bodyPr>
          <a:lstStyle/>
          <a:p>
            <a:r>
              <a:rPr lang="en-IN" dirty="0">
                <a:solidFill>
                  <a:schemeClr val="accent2">
                    <a:lumMod val="50000"/>
                  </a:schemeClr>
                </a:solidFill>
              </a:rPr>
              <a:t>Confusion matrix heatmap:</a:t>
            </a:r>
          </a:p>
        </p:txBody>
      </p:sp>
      <p:sp>
        <p:nvSpPr>
          <p:cNvPr id="6" name="Content Placeholder 2">
            <a:extLst>
              <a:ext uri="{FF2B5EF4-FFF2-40B4-BE49-F238E27FC236}">
                <a16:creationId xmlns:a16="http://schemas.microsoft.com/office/drawing/2014/main" id="{915D9032-B9C7-1324-7D89-402C54B53A05}"/>
              </a:ext>
            </a:extLst>
          </p:cNvPr>
          <p:cNvSpPr txBox="1">
            <a:spLocks/>
          </p:cNvSpPr>
          <p:nvPr/>
        </p:nvSpPr>
        <p:spPr>
          <a:xfrm>
            <a:off x="6609724" y="1019175"/>
            <a:ext cx="3562976" cy="6734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IN" dirty="0">
                <a:solidFill>
                  <a:schemeClr val="accent2">
                    <a:lumMod val="50000"/>
                  </a:schemeClr>
                </a:solidFill>
              </a:rPr>
              <a:t>graph:</a:t>
            </a:r>
          </a:p>
        </p:txBody>
      </p:sp>
      <p:pic>
        <p:nvPicPr>
          <p:cNvPr id="4" name="Picture 3">
            <a:extLst>
              <a:ext uri="{FF2B5EF4-FFF2-40B4-BE49-F238E27FC236}">
                <a16:creationId xmlns:a16="http://schemas.microsoft.com/office/drawing/2014/main" id="{A2CD9DF0-D030-6431-429E-D0D9C894F138}"/>
              </a:ext>
            </a:extLst>
          </p:cNvPr>
          <p:cNvPicPr>
            <a:picLocks noChangeAspect="1"/>
          </p:cNvPicPr>
          <p:nvPr/>
        </p:nvPicPr>
        <p:blipFill>
          <a:blip r:embed="rId2"/>
          <a:stretch>
            <a:fillRect/>
          </a:stretch>
        </p:blipFill>
        <p:spPr>
          <a:xfrm>
            <a:off x="201933" y="1692627"/>
            <a:ext cx="5497947" cy="4146198"/>
          </a:xfrm>
          <a:prstGeom prst="rect">
            <a:avLst/>
          </a:prstGeom>
        </p:spPr>
      </p:pic>
      <p:pic>
        <p:nvPicPr>
          <p:cNvPr id="5" name="Picture 4">
            <a:extLst>
              <a:ext uri="{FF2B5EF4-FFF2-40B4-BE49-F238E27FC236}">
                <a16:creationId xmlns:a16="http://schemas.microsoft.com/office/drawing/2014/main" id="{7E6C9B42-6B9C-916F-EDBB-2399FFFB3A55}"/>
              </a:ext>
            </a:extLst>
          </p:cNvPr>
          <p:cNvPicPr>
            <a:picLocks noChangeAspect="1"/>
          </p:cNvPicPr>
          <p:nvPr/>
        </p:nvPicPr>
        <p:blipFill>
          <a:blip r:embed="rId3"/>
          <a:stretch>
            <a:fillRect/>
          </a:stretch>
        </p:blipFill>
        <p:spPr>
          <a:xfrm>
            <a:off x="6204857" y="1747410"/>
            <a:ext cx="5673011" cy="4036631"/>
          </a:xfrm>
          <a:prstGeom prst="rect">
            <a:avLst/>
          </a:prstGeom>
        </p:spPr>
      </p:pic>
    </p:spTree>
    <p:extLst>
      <p:ext uri="{BB962C8B-B14F-4D97-AF65-F5344CB8AC3E}">
        <p14:creationId xmlns:p14="http://schemas.microsoft.com/office/powerpoint/2010/main" val="54707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A681-7FAB-954B-D52A-354A7CA91077}"/>
              </a:ext>
            </a:extLst>
          </p:cNvPr>
          <p:cNvSpPr txBox="1"/>
          <p:nvPr/>
        </p:nvSpPr>
        <p:spPr>
          <a:xfrm>
            <a:off x="1091680" y="1203155"/>
            <a:ext cx="9517225" cy="4656083"/>
          </a:xfrm>
          <a:prstGeom prst="rect">
            <a:avLst/>
          </a:prstGeom>
          <a:noFill/>
        </p:spPr>
        <p:txBody>
          <a:bodyPr wrap="square">
            <a:spAutoFit/>
          </a:bodyPr>
          <a:lstStyle/>
          <a:p>
            <a:pPr>
              <a:lnSpc>
                <a:spcPct val="107000"/>
              </a:lnSpc>
              <a:spcAft>
                <a:spcPts val="800"/>
              </a:spcAft>
            </a:pPr>
            <a:r>
              <a:rPr lang="en-IN" sz="3200" kern="100" dirty="0">
                <a:ln>
                  <a:noFill/>
                </a:ln>
                <a:solidFill>
                  <a:srgbClr val="262626"/>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CONCLUSION: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n>
                  <a:noFill/>
                </a:ln>
                <a:solidFill>
                  <a:srgbClr val="262626"/>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2400" kern="100" dirty="0">
                <a:ln>
                  <a:noFill/>
                </a:ln>
                <a:solidFill>
                  <a:srgbClr val="262626"/>
                </a:solidFill>
                <a:effectLst>
                  <a:outerShdw blurRad="38100" dist="19050" dir="2700000" algn="tl">
                    <a:schemeClr val="dk1">
                      <a:alpha val="40000"/>
                    </a:schemeClr>
                  </a:outerShdw>
                </a:effectLst>
                <a:latin typeface="Calibri Light" panose="020F0302020204030204" pitchFamily="34" charset="0"/>
                <a:ea typeface="Calibri" panose="020F0502020204030204" pitchFamily="34" charset="0"/>
                <a:cs typeface="Times New Roman" panose="02020603050405020304" pitchFamily="18" charset="0"/>
              </a:rPr>
              <a:t>Our analysis of the liver disorder dataset has provided valuable insights into the factors associated with liver disorders. We applied Logistic Regression, Support Vector Machine, Perceptron, KNN, Bootstrap to predict presence (yes) or absence (no) of liver disorder. The performance of the models was assessed using metrics such as accuracy, precision, recall, F1-score, which provides a comprehensive evaluation of the model’s effectiveness. We found that the accuracies for “Logistic Regression before SMOTE, Logistic Regression after SMOTE, Support Vector Machine before SMOTE, Support Vector Machine after Smote, Perceptron Network and K Nearest Neighbour” are “0.75, 0.71, 0.72, 0.71, 0.73 and 0.81”.</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922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C3C2-C70D-57B2-AD3B-EB49B53E4B7E}"/>
              </a:ext>
            </a:extLst>
          </p:cNvPr>
          <p:cNvSpPr>
            <a:spLocks noGrp="1"/>
          </p:cNvSpPr>
          <p:nvPr>
            <p:ph type="title"/>
          </p:nvPr>
        </p:nvSpPr>
        <p:spPr>
          <a:xfrm>
            <a:off x="2136086" y="2251374"/>
            <a:ext cx="7241179" cy="1596177"/>
          </a:xfrm>
        </p:spPr>
        <p:txBody>
          <a:bodyPr>
            <a:noAutofit/>
          </a:bodyPr>
          <a:lstStyle/>
          <a:p>
            <a:r>
              <a:rPr lang="en-IN" sz="9600" dirty="0">
                <a:solidFill>
                  <a:srgbClr val="00B050"/>
                </a:solidFill>
              </a:rPr>
              <a:t>Thank you</a:t>
            </a:r>
          </a:p>
        </p:txBody>
      </p:sp>
    </p:spTree>
    <p:extLst>
      <p:ext uri="{BB962C8B-B14F-4D97-AF65-F5344CB8AC3E}">
        <p14:creationId xmlns:p14="http://schemas.microsoft.com/office/powerpoint/2010/main" val="191886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6685-05B8-4D29-6E4B-DD3452FABF08}"/>
              </a:ext>
            </a:extLst>
          </p:cNvPr>
          <p:cNvSpPr>
            <a:spLocks noGrp="1"/>
          </p:cNvSpPr>
          <p:nvPr>
            <p:ph type="title"/>
          </p:nvPr>
        </p:nvSpPr>
        <p:spPr>
          <a:xfrm>
            <a:off x="283028" y="478558"/>
            <a:ext cx="7129213" cy="1596177"/>
          </a:xfrm>
        </p:spPr>
        <p:txBody>
          <a:bodyPr>
            <a:normAutofit/>
          </a:bodyPr>
          <a:lstStyle/>
          <a:p>
            <a:r>
              <a:rPr lang="en-IN" sz="7200" dirty="0">
                <a:solidFill>
                  <a:schemeClr val="accent2">
                    <a:lumMod val="75000"/>
                  </a:schemeClr>
                </a:solidFill>
              </a:rPr>
              <a:t>About Data set :</a:t>
            </a:r>
          </a:p>
        </p:txBody>
      </p:sp>
      <p:sp>
        <p:nvSpPr>
          <p:cNvPr id="3" name="Content Placeholder 2">
            <a:extLst>
              <a:ext uri="{FF2B5EF4-FFF2-40B4-BE49-F238E27FC236}">
                <a16:creationId xmlns:a16="http://schemas.microsoft.com/office/drawing/2014/main" id="{5CC90640-9834-E759-70B1-8CB8731D7186}"/>
              </a:ext>
            </a:extLst>
          </p:cNvPr>
          <p:cNvSpPr>
            <a:spLocks noGrp="1"/>
          </p:cNvSpPr>
          <p:nvPr>
            <p:ph sz="quarter" idx="13"/>
          </p:nvPr>
        </p:nvSpPr>
        <p:spPr>
          <a:xfrm>
            <a:off x="283028" y="2425960"/>
            <a:ext cx="11625943" cy="2985796"/>
          </a:xfrm>
        </p:spPr>
        <p:txBody>
          <a:bodyPr>
            <a:normAutofit/>
          </a:bodyPr>
          <a:lstStyle/>
          <a:p>
            <a:r>
              <a:rPr lang="en-IN" sz="2400" dirty="0">
                <a:solidFill>
                  <a:srgbClr val="7030A0"/>
                </a:solidFill>
              </a:rPr>
              <a:t>Name of the data set:</a:t>
            </a:r>
          </a:p>
          <a:p>
            <a:pPr marL="0" indent="0">
              <a:buNone/>
            </a:pPr>
            <a:r>
              <a:rPr lang="en-IN" sz="2400" b="1" i="0" dirty="0">
                <a:solidFill>
                  <a:srgbClr val="202124"/>
                </a:solidFill>
                <a:effectLst/>
                <a:latin typeface="zeitung"/>
              </a:rPr>
              <a:t>           </a:t>
            </a:r>
            <a:r>
              <a:rPr lang="en-IN" sz="2400" b="1" i="0" dirty="0">
                <a:solidFill>
                  <a:srgbClr val="00B050"/>
                </a:solidFill>
                <a:effectLst/>
                <a:latin typeface="zeitung"/>
              </a:rPr>
              <a:t>Indian Liver Patient Records</a:t>
            </a:r>
          </a:p>
          <a:p>
            <a:r>
              <a:rPr lang="en-IN" sz="2400" dirty="0">
                <a:solidFill>
                  <a:srgbClr val="7030A0"/>
                </a:solidFill>
              </a:rPr>
              <a:t>Data set taken from:</a:t>
            </a:r>
          </a:p>
          <a:p>
            <a:pPr marL="0" indent="0">
              <a:buNone/>
            </a:pPr>
            <a:r>
              <a:rPr lang="en-IN" sz="2400" dirty="0">
                <a:solidFill>
                  <a:srgbClr val="00B050"/>
                </a:solidFill>
              </a:rPr>
              <a:t>         https://www.kaggle.com/datasets/uciml/indian-liver-patient-records</a:t>
            </a:r>
          </a:p>
        </p:txBody>
      </p:sp>
    </p:spTree>
    <p:extLst>
      <p:ext uri="{BB962C8B-B14F-4D97-AF65-F5344CB8AC3E}">
        <p14:creationId xmlns:p14="http://schemas.microsoft.com/office/powerpoint/2010/main" val="279022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7B037F-AB33-0AC2-65EC-F935EB41F6A6}"/>
              </a:ext>
            </a:extLst>
          </p:cNvPr>
          <p:cNvSpPr txBox="1"/>
          <p:nvPr/>
        </p:nvSpPr>
        <p:spPr>
          <a:xfrm>
            <a:off x="320149" y="368728"/>
            <a:ext cx="11352447" cy="5509200"/>
          </a:xfrm>
          <a:prstGeom prst="rect">
            <a:avLst/>
          </a:prstGeom>
          <a:noFill/>
        </p:spPr>
        <p:txBody>
          <a:bodyPr wrap="square">
            <a:spAutoFit/>
          </a:bodyPr>
          <a:lstStyle/>
          <a:p>
            <a:pPr marL="137160" indent="0" algn="l">
              <a:buNone/>
            </a:pPr>
            <a:r>
              <a:rPr lang="en-US" sz="3200" b="0" i="0" dirty="0">
                <a:solidFill>
                  <a:srgbClr val="FF0000"/>
                </a:solidFill>
                <a:effectLst/>
                <a:latin typeface="Lato" panose="020F0502020204030203" pitchFamily="34" charset="0"/>
              </a:rPr>
              <a:t>PROBLEM STATEMENT:</a:t>
            </a:r>
          </a:p>
          <a:p>
            <a:pPr marL="137160" indent="0" algn="just">
              <a:buNone/>
            </a:pPr>
            <a:r>
              <a:rPr lang="en-US" sz="3200" b="0" i="0" dirty="0">
                <a:solidFill>
                  <a:srgbClr val="00B050"/>
                </a:solidFill>
                <a:effectLst/>
                <a:latin typeface="Lato" panose="020F0502020204030203" pitchFamily="34" charset="0"/>
              </a:rPr>
              <a:t>By using these patient records to determine which patients have liver disease and which ones do not.</a:t>
            </a:r>
          </a:p>
          <a:p>
            <a:pPr marL="137160" indent="0" algn="just">
              <a:buNone/>
            </a:pPr>
            <a:endParaRPr lang="en-US" sz="3200" dirty="0">
              <a:solidFill>
                <a:schemeClr val="tx2">
                  <a:lumMod val="50000"/>
                </a:schemeClr>
              </a:solidFill>
              <a:latin typeface="Lato" panose="020F0502020204030203" pitchFamily="34" charset="0"/>
            </a:endParaRPr>
          </a:p>
          <a:p>
            <a:pPr marL="137160" indent="0" algn="just">
              <a:buNone/>
            </a:pPr>
            <a:r>
              <a:rPr lang="en-US" sz="3200" b="0" i="0" dirty="0">
                <a:solidFill>
                  <a:srgbClr val="FF0000"/>
                </a:solidFill>
                <a:effectLst/>
                <a:latin typeface="Lato" panose="020F0502020204030203" pitchFamily="34" charset="0"/>
              </a:rPr>
              <a:t>INTRODUCTION:</a:t>
            </a:r>
            <a:endParaRPr lang="en-US" sz="3200" dirty="0">
              <a:solidFill>
                <a:srgbClr val="FF0000"/>
              </a:solidFill>
              <a:latin typeface="Lato" panose="020F0502020204030204" pitchFamily="34" charset="0"/>
            </a:endParaRPr>
          </a:p>
          <a:p>
            <a:pPr marL="137160" lvl="0" indent="0">
              <a:buNone/>
            </a:pPr>
            <a:r>
              <a:rPr lang="en-US" sz="3200" b="0" i="0" dirty="0">
                <a:solidFill>
                  <a:schemeClr val="accent6">
                    <a:lumMod val="75000"/>
                  </a:schemeClr>
                </a:solidFill>
                <a:effectLst/>
                <a:latin typeface="Lato" panose="020F0502020204030204" pitchFamily="34" charset="0"/>
              </a:rPr>
              <a:t>This data set contains </a:t>
            </a:r>
            <a:r>
              <a:rPr lang="en-US" sz="3200" b="1" i="0" dirty="0">
                <a:solidFill>
                  <a:schemeClr val="accent6">
                    <a:lumMod val="75000"/>
                  </a:schemeClr>
                </a:solidFill>
                <a:effectLst/>
                <a:latin typeface="Lato" panose="020F0502020204030204" pitchFamily="34" charset="0"/>
              </a:rPr>
              <a:t>416 liver patient</a:t>
            </a:r>
            <a:r>
              <a:rPr lang="en-US" sz="3200" b="0" i="0" dirty="0">
                <a:solidFill>
                  <a:schemeClr val="accent6">
                    <a:lumMod val="75000"/>
                  </a:schemeClr>
                </a:solidFill>
                <a:effectLst/>
                <a:latin typeface="Lato" panose="020F0502020204030204" pitchFamily="34" charset="0"/>
              </a:rPr>
              <a:t> records and </a:t>
            </a:r>
            <a:r>
              <a:rPr lang="en-US" sz="3200" b="1" i="0" dirty="0">
                <a:solidFill>
                  <a:schemeClr val="accent6">
                    <a:lumMod val="75000"/>
                  </a:schemeClr>
                </a:solidFill>
                <a:effectLst/>
                <a:latin typeface="Lato" panose="020F0502020204030204" pitchFamily="34" charset="0"/>
              </a:rPr>
              <a:t>167 non-liver patient</a:t>
            </a:r>
            <a:r>
              <a:rPr lang="en-US" sz="3200" b="0" i="0" dirty="0">
                <a:solidFill>
                  <a:schemeClr val="accent6">
                    <a:lumMod val="75000"/>
                  </a:schemeClr>
                </a:solidFill>
                <a:effectLst/>
                <a:latin typeface="Lato" panose="020F0502020204030204" pitchFamily="34" charset="0"/>
              </a:rPr>
              <a:t> records collected from </a:t>
            </a:r>
            <a:r>
              <a:rPr lang="en-US" sz="3200" b="1" i="0" dirty="0">
                <a:solidFill>
                  <a:schemeClr val="accent6">
                    <a:lumMod val="75000"/>
                  </a:schemeClr>
                </a:solidFill>
                <a:effectLst/>
                <a:latin typeface="Lato" panose="020F0502020204030204" pitchFamily="34" charset="0"/>
              </a:rPr>
              <a:t>North East of Andhra Pradesh, India</a:t>
            </a:r>
            <a:r>
              <a:rPr lang="en-US" sz="3200" b="0" i="0" dirty="0">
                <a:solidFill>
                  <a:schemeClr val="accent6">
                    <a:lumMod val="75000"/>
                  </a:schemeClr>
                </a:solidFill>
                <a:effectLst/>
                <a:latin typeface="Lato" panose="020F0502020204030204" pitchFamily="34" charset="0"/>
              </a:rPr>
              <a:t>. The “Dataset” column is a class label used to divide groups into a liver patient (liver disease) or not (no disease). This data set contains </a:t>
            </a:r>
            <a:r>
              <a:rPr lang="en-US" sz="3200" b="1" i="0" dirty="0">
                <a:solidFill>
                  <a:schemeClr val="accent6">
                    <a:lumMod val="75000"/>
                  </a:schemeClr>
                </a:solidFill>
                <a:effectLst/>
                <a:latin typeface="Lato" panose="020F0502020204030204" pitchFamily="34" charset="0"/>
              </a:rPr>
              <a:t>441 male patient </a:t>
            </a:r>
            <a:r>
              <a:rPr lang="en-US" sz="3200" b="0" i="0" dirty="0">
                <a:solidFill>
                  <a:schemeClr val="accent6">
                    <a:lumMod val="75000"/>
                  </a:schemeClr>
                </a:solidFill>
                <a:effectLst/>
                <a:latin typeface="Lato" panose="020F0502020204030204" pitchFamily="34" charset="0"/>
              </a:rPr>
              <a:t>records and </a:t>
            </a:r>
            <a:r>
              <a:rPr lang="en-US" sz="3200" b="1" i="0" dirty="0">
                <a:solidFill>
                  <a:schemeClr val="accent6">
                    <a:lumMod val="75000"/>
                  </a:schemeClr>
                </a:solidFill>
                <a:effectLst/>
                <a:latin typeface="Lato" panose="020F0502020204030204" pitchFamily="34" charset="0"/>
              </a:rPr>
              <a:t>142 female patient records.</a:t>
            </a:r>
            <a:endParaRPr lang="en-US" sz="3200" dirty="0">
              <a:solidFill>
                <a:schemeClr val="accent6">
                  <a:lumMod val="75000"/>
                </a:schemeClr>
              </a:solidFill>
              <a:highlight>
                <a:srgbClr val="000080"/>
              </a:highlight>
            </a:endParaRPr>
          </a:p>
        </p:txBody>
      </p:sp>
    </p:spTree>
    <p:extLst>
      <p:ext uri="{BB962C8B-B14F-4D97-AF65-F5344CB8AC3E}">
        <p14:creationId xmlns:p14="http://schemas.microsoft.com/office/powerpoint/2010/main" val="111246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A4AEE9-FBDA-C8DE-3841-BA71DE83E913}"/>
              </a:ext>
            </a:extLst>
          </p:cNvPr>
          <p:cNvSpPr txBox="1"/>
          <p:nvPr/>
        </p:nvSpPr>
        <p:spPr>
          <a:xfrm>
            <a:off x="867747" y="593296"/>
            <a:ext cx="9974424" cy="5539978"/>
          </a:xfrm>
          <a:prstGeom prst="rect">
            <a:avLst/>
          </a:prstGeom>
          <a:noFill/>
        </p:spPr>
        <p:txBody>
          <a:bodyPr wrap="square">
            <a:spAutoFit/>
          </a:bodyPr>
          <a:lstStyle/>
          <a:p>
            <a:pPr marL="137160" indent="0" algn="l">
              <a:buNone/>
            </a:pPr>
            <a:r>
              <a:rPr lang="en-US" sz="2800" b="0" i="0" dirty="0">
                <a:solidFill>
                  <a:srgbClr val="00B0F0"/>
                </a:solidFill>
                <a:effectLst/>
                <a:latin typeface="Lato" panose="020F0502020204030203" pitchFamily="34" charset="0"/>
              </a:rPr>
              <a:t>Data description</a:t>
            </a:r>
          </a:p>
          <a:p>
            <a:pPr marL="137160" indent="0" algn="l">
              <a:buNone/>
            </a:pPr>
            <a:r>
              <a:rPr lang="en-US" sz="2800" dirty="0">
                <a:solidFill>
                  <a:srgbClr val="FF0066"/>
                </a:solidFill>
                <a:latin typeface="Lato" panose="020F0502020204030203" pitchFamily="34" charset="0"/>
              </a:rPr>
              <a:t>	</a:t>
            </a:r>
            <a:r>
              <a:rPr lang="en-US" sz="2800" b="0" i="0" dirty="0">
                <a:solidFill>
                  <a:srgbClr val="FF0066"/>
                </a:solidFill>
                <a:effectLst/>
                <a:latin typeface="Lato" panose="020F0502020204030203" pitchFamily="34" charset="0"/>
              </a:rPr>
              <a:t>Any patient whose age exceeded 89 is listed as being of age </a:t>
            </a:r>
            <a:r>
              <a:rPr lang="en-US" sz="2800" b="1" i="0" dirty="0">
                <a:solidFill>
                  <a:srgbClr val="FF0066"/>
                </a:solidFill>
                <a:effectLst/>
                <a:latin typeface="Lato" panose="020F0502020204030203" pitchFamily="34" charset="0"/>
              </a:rPr>
              <a:t>“90”.</a:t>
            </a:r>
            <a:endParaRPr lang="en-US" sz="2800" b="0" i="0" dirty="0">
              <a:solidFill>
                <a:srgbClr val="FF0066"/>
              </a:solidFill>
              <a:effectLst/>
              <a:latin typeface="Lato" panose="020F0502020204030203" pitchFamily="34" charset="0"/>
            </a:endParaRPr>
          </a:p>
          <a:p>
            <a:pPr marL="137160" indent="0" algn="just">
              <a:buNone/>
            </a:pPr>
            <a:r>
              <a:rPr lang="en-US" sz="2800" b="1" i="0" dirty="0">
                <a:solidFill>
                  <a:srgbClr val="00B0F0"/>
                </a:solidFill>
                <a:effectLst/>
                <a:latin typeface="Lato" panose="020F0502020204030203" pitchFamily="34" charset="0"/>
              </a:rPr>
              <a:t>Columns</a:t>
            </a:r>
            <a:endParaRPr lang="en-US" sz="2800" b="0" i="0" dirty="0">
              <a:solidFill>
                <a:srgbClr val="00B0F0"/>
              </a:solidFill>
              <a:effectLst/>
              <a:latin typeface="Lato" panose="020F0502020204030203" pitchFamily="34" charset="0"/>
            </a:endParaRPr>
          </a:p>
          <a:p>
            <a:pPr marL="137160" indent="0" algn="just">
              <a:buNone/>
            </a:pPr>
            <a:r>
              <a:rPr lang="en-US" sz="2800" b="1" i="0" dirty="0">
                <a:solidFill>
                  <a:srgbClr val="FF0066"/>
                </a:solidFill>
                <a:effectLst/>
                <a:latin typeface="Lato" panose="020F0502020204030203" pitchFamily="34" charset="0"/>
              </a:rPr>
              <a:t>	</a:t>
            </a:r>
            <a:r>
              <a:rPr lang="en-US" sz="2800" b="1" i="0" dirty="0">
                <a:solidFill>
                  <a:srgbClr val="00B050"/>
                </a:solidFill>
                <a:effectLst/>
                <a:latin typeface="Lato" panose="020F0502020204030203" pitchFamily="34" charset="0"/>
              </a:rPr>
              <a:t>Age of the patient</a:t>
            </a:r>
            <a:endParaRPr lang="en-US" sz="2800" b="0" i="0" dirty="0">
              <a:solidFill>
                <a:srgbClr val="00B050"/>
              </a:solidFill>
              <a:effectLst/>
              <a:latin typeface="Lato" panose="020F0502020204030203" pitchFamily="34" charset="0"/>
            </a:endParaRPr>
          </a:p>
          <a:p>
            <a:pPr marL="137160" indent="0" algn="just">
              <a:buNone/>
            </a:pPr>
            <a:r>
              <a:rPr lang="en-US" sz="2800" b="1" i="0" dirty="0">
                <a:solidFill>
                  <a:srgbClr val="00B050"/>
                </a:solidFill>
                <a:effectLst/>
                <a:latin typeface="Lato" panose="020F0502020204030203" pitchFamily="34" charset="0"/>
              </a:rPr>
              <a:t>	Gender of the patient</a:t>
            </a:r>
            <a:endParaRPr lang="en-US" sz="2800" b="0" i="0" dirty="0">
              <a:solidFill>
                <a:srgbClr val="00B050"/>
              </a:solidFill>
              <a:effectLst/>
              <a:latin typeface="Lato" panose="020F0502020204030203" pitchFamily="34" charset="0"/>
            </a:endParaRPr>
          </a:p>
          <a:p>
            <a:pPr marL="137160" indent="0" algn="just">
              <a:buNone/>
            </a:pPr>
            <a:r>
              <a:rPr lang="en-US" sz="2800" b="1" i="0" dirty="0">
                <a:solidFill>
                  <a:srgbClr val="00B050"/>
                </a:solidFill>
                <a:effectLst/>
                <a:latin typeface="Lato" panose="020F0502020204030203" pitchFamily="34" charset="0"/>
              </a:rPr>
              <a:t>    Total Bilirubin:</a:t>
            </a:r>
          </a:p>
          <a:p>
            <a:pPr marL="137160" indent="0" algn="just">
              <a:buNone/>
            </a:pPr>
            <a:r>
              <a:rPr lang="en-US" sz="2800" b="1" i="0" dirty="0">
                <a:solidFill>
                  <a:srgbClr val="FF0066"/>
                </a:solidFill>
                <a:effectLst/>
                <a:latin typeface="Lato" panose="020F0502020204030203" pitchFamily="34" charset="0"/>
              </a:rPr>
              <a:t>	    </a:t>
            </a:r>
            <a:r>
              <a:rPr lang="en-US" sz="2800" b="0" i="0" dirty="0">
                <a:solidFill>
                  <a:srgbClr val="46062F"/>
                </a:solidFill>
                <a:effectLst/>
                <a:latin typeface="Lato" panose="020F0502020204030203" pitchFamily="34" charset="0"/>
              </a:rPr>
              <a:t>Bilirubin is an orange-yellow pigment that occurs normally when part of your red blood cells break down. A bilirubin test measures the amount of bilirubin in your blood. It’s used to help find the cause of health conditions like jaundice, anemia, and liver disease.</a:t>
            </a:r>
          </a:p>
          <a:p>
            <a:pPr marL="137160" indent="0">
              <a:buNone/>
            </a:pPr>
            <a:endParaRPr lang="en-IN" dirty="0">
              <a:solidFill>
                <a:srgbClr val="FF0066"/>
              </a:solidFill>
            </a:endParaRPr>
          </a:p>
        </p:txBody>
      </p:sp>
    </p:spTree>
    <p:extLst>
      <p:ext uri="{BB962C8B-B14F-4D97-AF65-F5344CB8AC3E}">
        <p14:creationId xmlns:p14="http://schemas.microsoft.com/office/powerpoint/2010/main" val="87001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C6EE29-748C-0122-A57D-1332B37B0F95}"/>
              </a:ext>
            </a:extLst>
          </p:cNvPr>
          <p:cNvSpPr txBox="1"/>
          <p:nvPr/>
        </p:nvSpPr>
        <p:spPr>
          <a:xfrm>
            <a:off x="1082350" y="243511"/>
            <a:ext cx="9778483" cy="6371893"/>
          </a:xfrm>
          <a:prstGeom prst="rect">
            <a:avLst/>
          </a:prstGeom>
          <a:noFill/>
        </p:spPr>
        <p:txBody>
          <a:bodyPr wrap="square">
            <a:spAutoFit/>
          </a:bodyPr>
          <a:lstStyle/>
          <a:p>
            <a:pPr algn="just">
              <a:buFont typeface="Arial" panose="020B0604020202020204" pitchFamily="34" charset="0"/>
              <a:buChar char="•"/>
            </a:pPr>
            <a:r>
              <a:rPr lang="en-US" sz="2400" b="1" i="0" dirty="0">
                <a:solidFill>
                  <a:srgbClr val="00B050"/>
                </a:solidFill>
                <a:effectLst/>
                <a:latin typeface="Lato" panose="020F0502020204030203" pitchFamily="34" charset="0"/>
              </a:rPr>
              <a:t>Direct Bilirubin</a:t>
            </a:r>
          </a:p>
          <a:p>
            <a:pPr marL="585216" lvl="1" indent="0" algn="just">
              <a:buNone/>
            </a:pPr>
            <a:r>
              <a:rPr lang="en-US" sz="2400" b="0" i="0" dirty="0">
                <a:solidFill>
                  <a:schemeClr val="tx2">
                    <a:lumMod val="25000"/>
                  </a:schemeClr>
                </a:solidFill>
                <a:effectLst/>
                <a:latin typeface="Lato" panose="020F0502020204030203" pitchFamily="34" charset="0"/>
              </a:rPr>
              <a:t>Bilirubin attached by the liver to glucuronic acid, a glucose-derived acid, is called direct or conjugated, bilirubin. Bilirubin not attached to glucuronic acid is called indirect</a:t>
            </a:r>
          </a:p>
          <a:p>
            <a:pPr algn="just">
              <a:buFont typeface="Arial" panose="020B0604020202020204" pitchFamily="34" charset="0"/>
              <a:buChar char="•"/>
            </a:pPr>
            <a:r>
              <a:rPr lang="en-US" sz="2400" b="1" i="0" dirty="0">
                <a:solidFill>
                  <a:srgbClr val="00B050"/>
                </a:solidFill>
                <a:effectLst/>
                <a:latin typeface="Lato" panose="020F0502020204030203" pitchFamily="34" charset="0"/>
              </a:rPr>
              <a:t>Alkaline Phosphatase</a:t>
            </a:r>
          </a:p>
          <a:p>
            <a:pPr marL="585216" lvl="1" indent="0" algn="just">
              <a:buNone/>
            </a:pPr>
            <a:r>
              <a:rPr lang="en-US" sz="2400" b="0" i="0" dirty="0">
                <a:solidFill>
                  <a:schemeClr val="tx2">
                    <a:lumMod val="25000"/>
                  </a:schemeClr>
                </a:solidFill>
                <a:effectLst/>
                <a:latin typeface="Lato" panose="020F0502020204030203" pitchFamily="34" charset="0"/>
              </a:rPr>
              <a:t>Alkaline phosphatase (ALP) is an enzyme in a person’s blood that helps break down proteins. Using an ALP test, it is possible to measure how much of this enzyme is circulating in a person’s blood.</a:t>
            </a:r>
          </a:p>
          <a:p>
            <a:pPr algn="just">
              <a:buFont typeface="Arial" panose="020B0604020202020204" pitchFamily="34" charset="0"/>
              <a:buChar char="•"/>
            </a:pPr>
            <a:r>
              <a:rPr lang="en-US" sz="2400" b="1" i="0" dirty="0">
                <a:solidFill>
                  <a:srgbClr val="00B050"/>
                </a:solidFill>
                <a:effectLst/>
                <a:latin typeface="Lato" panose="020F0502020204030203" pitchFamily="34" charset="0"/>
              </a:rPr>
              <a:t>Alamine Aminotransferase</a:t>
            </a:r>
          </a:p>
          <a:p>
            <a:pPr marL="585216" lvl="1" indent="0" algn="just">
              <a:buNone/>
            </a:pPr>
            <a:r>
              <a:rPr lang="en-US" sz="2400" b="0" i="0" dirty="0">
                <a:solidFill>
                  <a:schemeClr val="tx2">
                    <a:lumMod val="25000"/>
                  </a:schemeClr>
                </a:solidFill>
                <a:effectLst/>
                <a:latin typeface="Lato" panose="020F0502020204030203" pitchFamily="34" charset="0"/>
              </a:rPr>
              <a:t>Alanine aminotransferase (ALT) is an enzyme found primarily in the liver and kidney. ALT is increased with liver damage and is used to screen for and/or monitor liver disease.</a:t>
            </a:r>
          </a:p>
          <a:p>
            <a:pPr algn="just">
              <a:buFont typeface="Arial" panose="020B0604020202020204" pitchFamily="34" charset="0"/>
              <a:buChar char="•"/>
            </a:pPr>
            <a:r>
              <a:rPr lang="en-US" sz="2400" b="1" i="0" dirty="0">
                <a:solidFill>
                  <a:srgbClr val="00B050"/>
                </a:solidFill>
                <a:effectLst/>
                <a:latin typeface="Lato" panose="020F0502020204030203" pitchFamily="34" charset="0"/>
              </a:rPr>
              <a:t>Aspartate Aminotransferase</a:t>
            </a:r>
          </a:p>
          <a:p>
            <a:pPr marL="137160" indent="0" algn="just">
              <a:buNone/>
            </a:pPr>
            <a:r>
              <a:rPr lang="en-US" sz="2400" b="0" i="0" dirty="0">
                <a:solidFill>
                  <a:schemeClr val="tx2">
                    <a:lumMod val="25000"/>
                  </a:schemeClr>
                </a:solidFill>
                <a:effectLst/>
                <a:latin typeface="Lato" panose="020F0502020204030203" pitchFamily="34" charset="0"/>
              </a:rPr>
              <a:t>	AST (aspartate aminotransferase) is an enzyme that is found           mostly in the liver, but also in muscles.</a:t>
            </a:r>
          </a:p>
          <a:p>
            <a:pPr marL="137160" indent="0">
              <a:buNone/>
            </a:pPr>
            <a:endParaRPr lang="en-IN" sz="2400" dirty="0"/>
          </a:p>
        </p:txBody>
      </p:sp>
    </p:spTree>
    <p:extLst>
      <p:ext uri="{BB962C8B-B14F-4D97-AF65-F5344CB8AC3E}">
        <p14:creationId xmlns:p14="http://schemas.microsoft.com/office/powerpoint/2010/main" val="105488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51018D-FB67-50EC-5021-C211AF8D6680}"/>
              </a:ext>
            </a:extLst>
          </p:cNvPr>
          <p:cNvSpPr txBox="1"/>
          <p:nvPr/>
        </p:nvSpPr>
        <p:spPr>
          <a:xfrm>
            <a:off x="1052027" y="631762"/>
            <a:ext cx="6216520" cy="1015663"/>
          </a:xfrm>
          <a:prstGeom prst="rect">
            <a:avLst/>
          </a:prstGeom>
          <a:noFill/>
        </p:spPr>
        <p:txBody>
          <a:bodyPr wrap="square">
            <a:spAutoFit/>
          </a:bodyPr>
          <a:lstStyle/>
          <a:p>
            <a:r>
              <a:rPr lang="en-IN" sz="6000" dirty="0">
                <a:solidFill>
                  <a:srgbClr val="00B0F0"/>
                </a:solidFill>
              </a:rPr>
              <a:t>IMPLEMENTATION</a:t>
            </a:r>
          </a:p>
        </p:txBody>
      </p:sp>
      <p:sp>
        <p:nvSpPr>
          <p:cNvPr id="7" name="TextBox 6">
            <a:extLst>
              <a:ext uri="{FF2B5EF4-FFF2-40B4-BE49-F238E27FC236}">
                <a16:creationId xmlns:a16="http://schemas.microsoft.com/office/drawing/2014/main" id="{6E725D13-932C-9E7F-EF55-F3801C24CDC9}"/>
              </a:ext>
            </a:extLst>
          </p:cNvPr>
          <p:cNvSpPr txBox="1"/>
          <p:nvPr/>
        </p:nvSpPr>
        <p:spPr>
          <a:xfrm>
            <a:off x="874745" y="1647425"/>
            <a:ext cx="9678177" cy="5016758"/>
          </a:xfrm>
          <a:prstGeom prst="rect">
            <a:avLst/>
          </a:prstGeom>
          <a:noFill/>
        </p:spPr>
        <p:txBody>
          <a:bodyPr wrap="square">
            <a:spAutoFit/>
          </a:bodyPr>
          <a:lstStyle/>
          <a:p>
            <a:r>
              <a:rPr lang="en-IN" sz="4000" dirty="0">
                <a:solidFill>
                  <a:schemeClr val="accent2">
                    <a:lumMod val="50000"/>
                  </a:schemeClr>
                </a:solidFill>
              </a:rPr>
              <a:t>Parametric Approach</a:t>
            </a:r>
          </a:p>
          <a:p>
            <a:r>
              <a:rPr lang="en-IN" sz="4000" dirty="0">
                <a:solidFill>
                  <a:schemeClr val="accent2">
                    <a:lumMod val="50000"/>
                  </a:schemeClr>
                </a:solidFill>
              </a:rPr>
              <a:t>Classification</a:t>
            </a:r>
          </a:p>
          <a:p>
            <a:r>
              <a:rPr lang="en-IN" sz="4000" dirty="0">
                <a:solidFill>
                  <a:schemeClr val="accent2">
                    <a:lumMod val="50000"/>
                  </a:schemeClr>
                </a:solidFill>
              </a:rPr>
              <a:t>Logistical Regression</a:t>
            </a:r>
          </a:p>
          <a:p>
            <a:r>
              <a:rPr lang="en-IN" sz="4000" dirty="0">
                <a:solidFill>
                  <a:schemeClr val="accent2">
                    <a:lumMod val="50000"/>
                  </a:schemeClr>
                </a:solidFill>
              </a:rPr>
              <a:t>Perceptron Learning</a:t>
            </a:r>
          </a:p>
          <a:p>
            <a:r>
              <a:rPr lang="en-IN" sz="4000" dirty="0">
                <a:solidFill>
                  <a:schemeClr val="accent2">
                    <a:lumMod val="50000"/>
                  </a:schemeClr>
                </a:solidFill>
              </a:rPr>
              <a:t>Support Vector Machine</a:t>
            </a:r>
          </a:p>
          <a:p>
            <a:r>
              <a:rPr lang="en-US" sz="4000" b="0" i="0" dirty="0">
                <a:solidFill>
                  <a:schemeClr val="accent2">
                    <a:lumMod val="50000"/>
                  </a:schemeClr>
                </a:solidFill>
                <a:effectLst/>
                <a:latin typeface="Söhne"/>
              </a:rPr>
              <a:t>Bootstrapping with </a:t>
            </a:r>
            <a:r>
              <a:rPr lang="en-IN" sz="4000" dirty="0">
                <a:solidFill>
                  <a:schemeClr val="accent2">
                    <a:lumMod val="50000"/>
                  </a:schemeClr>
                </a:solidFill>
              </a:rPr>
              <a:t>Logistical Regression</a:t>
            </a:r>
            <a:endParaRPr lang="en-US" sz="4000" b="0" i="0" dirty="0">
              <a:solidFill>
                <a:srgbClr val="374151"/>
              </a:solidFill>
              <a:effectLst/>
              <a:latin typeface="Söhne"/>
            </a:endParaRPr>
          </a:p>
          <a:p>
            <a:r>
              <a:rPr lang="en-US" sz="4000" b="0" i="0" dirty="0">
                <a:solidFill>
                  <a:schemeClr val="accent2">
                    <a:lumMod val="50000"/>
                  </a:schemeClr>
                </a:solidFill>
                <a:effectLst/>
                <a:latin typeface="Söhne"/>
              </a:rPr>
              <a:t>Bootstrapping with Support Vector Machines</a:t>
            </a:r>
            <a:endParaRPr lang="en-IN" sz="4000" dirty="0">
              <a:solidFill>
                <a:schemeClr val="accent2">
                  <a:lumMod val="50000"/>
                </a:schemeClr>
              </a:solidFill>
            </a:endParaRPr>
          </a:p>
          <a:p>
            <a:r>
              <a:rPr lang="en-US" sz="4000" b="0" i="0" dirty="0">
                <a:solidFill>
                  <a:schemeClr val="accent2">
                    <a:lumMod val="50000"/>
                  </a:schemeClr>
                </a:solidFill>
                <a:effectLst/>
                <a:latin typeface="Söhne"/>
              </a:rPr>
              <a:t>Bootstrapping with </a:t>
            </a:r>
            <a:r>
              <a:rPr lang="en-IN" sz="4000" dirty="0">
                <a:solidFill>
                  <a:schemeClr val="accent2">
                    <a:lumMod val="50000"/>
                  </a:schemeClr>
                </a:solidFill>
              </a:rPr>
              <a:t>Perceptron Learning</a:t>
            </a:r>
          </a:p>
        </p:txBody>
      </p:sp>
    </p:spTree>
    <p:extLst>
      <p:ext uri="{BB962C8B-B14F-4D97-AF65-F5344CB8AC3E}">
        <p14:creationId xmlns:p14="http://schemas.microsoft.com/office/powerpoint/2010/main" val="260990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B1585A-0C4A-6CCC-C1C8-011FCF9D0AD4}"/>
              </a:ext>
            </a:extLst>
          </p:cNvPr>
          <p:cNvSpPr txBox="1"/>
          <p:nvPr/>
        </p:nvSpPr>
        <p:spPr>
          <a:xfrm>
            <a:off x="1163993" y="482473"/>
            <a:ext cx="4760946" cy="1015663"/>
          </a:xfrm>
          <a:prstGeom prst="rect">
            <a:avLst/>
          </a:prstGeom>
          <a:noFill/>
        </p:spPr>
        <p:txBody>
          <a:bodyPr wrap="square">
            <a:spAutoFit/>
          </a:bodyPr>
          <a:lstStyle/>
          <a:p>
            <a:r>
              <a:rPr lang="en-IN" sz="6000" dirty="0">
                <a:solidFill>
                  <a:schemeClr val="tx2">
                    <a:lumMod val="50000"/>
                  </a:schemeClr>
                </a:solidFill>
              </a:rPr>
              <a:t>Result Analysis:</a:t>
            </a:r>
            <a:endParaRPr lang="en-IN" sz="6000" dirty="0"/>
          </a:p>
        </p:txBody>
      </p:sp>
      <p:sp>
        <p:nvSpPr>
          <p:cNvPr id="9" name="Content Placeholder 2">
            <a:extLst>
              <a:ext uri="{FF2B5EF4-FFF2-40B4-BE49-F238E27FC236}">
                <a16:creationId xmlns:a16="http://schemas.microsoft.com/office/drawing/2014/main" id="{0A134298-2CDC-A158-CC03-7E47B6005B5B}"/>
              </a:ext>
            </a:extLst>
          </p:cNvPr>
          <p:cNvSpPr txBox="1">
            <a:spLocks/>
          </p:cNvSpPr>
          <p:nvPr/>
        </p:nvSpPr>
        <p:spPr>
          <a:xfrm>
            <a:off x="341540" y="1498136"/>
            <a:ext cx="3506560" cy="66714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7160" indent="0">
              <a:buFont typeface="Arial" panose="020B0604020202020204" pitchFamily="34" charset="0"/>
              <a:buNone/>
            </a:pPr>
            <a:r>
              <a:rPr lang="en-IN" sz="7200" dirty="0">
                <a:solidFill>
                  <a:srgbClr val="FF0066"/>
                </a:solidFill>
              </a:rPr>
              <a:t>For Logistic Regression </a:t>
            </a:r>
          </a:p>
          <a:p>
            <a:pPr marL="137160" indent="0">
              <a:buFont typeface="Arial" panose="020B0604020202020204" pitchFamily="34" charset="0"/>
              <a:buNone/>
            </a:pPr>
            <a:r>
              <a:rPr lang="en-IN" sz="7200" dirty="0">
                <a:solidFill>
                  <a:srgbClr val="FF0066"/>
                </a:solidFill>
              </a:rPr>
              <a:t>Before SMOTE:                                                                                      </a:t>
            </a:r>
          </a:p>
          <a:p>
            <a:endParaRPr lang="en-IN" dirty="0">
              <a:solidFill>
                <a:srgbClr val="990099"/>
              </a:solidFill>
            </a:endParaRPr>
          </a:p>
        </p:txBody>
      </p:sp>
      <p:sp>
        <p:nvSpPr>
          <p:cNvPr id="12" name="Content Placeholder 2">
            <a:extLst>
              <a:ext uri="{FF2B5EF4-FFF2-40B4-BE49-F238E27FC236}">
                <a16:creationId xmlns:a16="http://schemas.microsoft.com/office/drawing/2014/main" id="{614265F3-DE03-0F64-B40D-1214529B3243}"/>
              </a:ext>
            </a:extLst>
          </p:cNvPr>
          <p:cNvSpPr txBox="1">
            <a:spLocks/>
          </p:cNvSpPr>
          <p:nvPr/>
        </p:nvSpPr>
        <p:spPr>
          <a:xfrm>
            <a:off x="131990" y="4362450"/>
            <a:ext cx="3925660" cy="4667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7160" indent="0">
              <a:buFont typeface="Arial" panose="020B0604020202020204" pitchFamily="34" charset="0"/>
              <a:buNone/>
            </a:pPr>
            <a:r>
              <a:rPr lang="en-IN" sz="2600" dirty="0">
                <a:solidFill>
                  <a:srgbClr val="FF0066"/>
                </a:solidFill>
              </a:rPr>
              <a:t>For svm before smote:</a:t>
            </a:r>
            <a:r>
              <a:rPr lang="en-IN" sz="2800" dirty="0">
                <a:solidFill>
                  <a:srgbClr val="FF0066"/>
                </a:solidFill>
              </a:rPr>
              <a:t>                                                                                                          </a:t>
            </a:r>
          </a:p>
          <a:p>
            <a:endParaRPr lang="en-IN" dirty="0">
              <a:solidFill>
                <a:srgbClr val="990099"/>
              </a:solidFill>
            </a:endParaRPr>
          </a:p>
        </p:txBody>
      </p:sp>
      <p:sp>
        <p:nvSpPr>
          <p:cNvPr id="16" name="Content Placeholder 2">
            <a:extLst>
              <a:ext uri="{FF2B5EF4-FFF2-40B4-BE49-F238E27FC236}">
                <a16:creationId xmlns:a16="http://schemas.microsoft.com/office/drawing/2014/main" id="{9DB7BA54-2B44-3D4C-8500-FD7C82C36F2D}"/>
              </a:ext>
            </a:extLst>
          </p:cNvPr>
          <p:cNvSpPr txBox="1">
            <a:spLocks/>
          </p:cNvSpPr>
          <p:nvPr/>
        </p:nvSpPr>
        <p:spPr>
          <a:xfrm>
            <a:off x="6096000" y="4471450"/>
            <a:ext cx="3925660" cy="4667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7160" indent="0">
              <a:buFont typeface="Arial" panose="020B0604020202020204" pitchFamily="34" charset="0"/>
              <a:buNone/>
            </a:pPr>
            <a:r>
              <a:rPr lang="en-IN" sz="2600" dirty="0">
                <a:solidFill>
                  <a:srgbClr val="FF0066"/>
                </a:solidFill>
              </a:rPr>
              <a:t>For svm after smote:</a:t>
            </a:r>
            <a:r>
              <a:rPr lang="en-IN" sz="2800" dirty="0">
                <a:solidFill>
                  <a:srgbClr val="FF0066"/>
                </a:solidFill>
              </a:rPr>
              <a:t>                                                                                                          </a:t>
            </a:r>
          </a:p>
          <a:p>
            <a:endParaRPr lang="en-IN" dirty="0">
              <a:solidFill>
                <a:srgbClr val="990099"/>
              </a:solidFill>
            </a:endParaRPr>
          </a:p>
        </p:txBody>
      </p:sp>
      <p:pic>
        <p:nvPicPr>
          <p:cNvPr id="3" name="Picture 2">
            <a:extLst>
              <a:ext uri="{FF2B5EF4-FFF2-40B4-BE49-F238E27FC236}">
                <a16:creationId xmlns:a16="http://schemas.microsoft.com/office/drawing/2014/main" id="{E07F8A33-64EB-9D18-090D-865F65EE9E9B}"/>
              </a:ext>
            </a:extLst>
          </p:cNvPr>
          <p:cNvPicPr>
            <a:picLocks noChangeAspect="1"/>
          </p:cNvPicPr>
          <p:nvPr/>
        </p:nvPicPr>
        <p:blipFill>
          <a:blip r:embed="rId2"/>
          <a:stretch>
            <a:fillRect/>
          </a:stretch>
        </p:blipFill>
        <p:spPr>
          <a:xfrm>
            <a:off x="388209" y="2276867"/>
            <a:ext cx="4092295" cy="1638442"/>
          </a:xfrm>
          <a:prstGeom prst="rect">
            <a:avLst/>
          </a:prstGeom>
        </p:spPr>
      </p:pic>
      <p:pic>
        <p:nvPicPr>
          <p:cNvPr id="6" name="Picture 5">
            <a:extLst>
              <a:ext uri="{FF2B5EF4-FFF2-40B4-BE49-F238E27FC236}">
                <a16:creationId xmlns:a16="http://schemas.microsoft.com/office/drawing/2014/main" id="{D4041002-ECDD-56AC-3083-FF2043927EC5}"/>
              </a:ext>
            </a:extLst>
          </p:cNvPr>
          <p:cNvPicPr>
            <a:picLocks noChangeAspect="1"/>
          </p:cNvPicPr>
          <p:nvPr/>
        </p:nvPicPr>
        <p:blipFill>
          <a:blip r:embed="rId3"/>
          <a:stretch>
            <a:fillRect/>
          </a:stretch>
        </p:blipFill>
        <p:spPr>
          <a:xfrm>
            <a:off x="388209" y="4829222"/>
            <a:ext cx="4092295" cy="1874682"/>
          </a:xfrm>
          <a:prstGeom prst="rect">
            <a:avLst/>
          </a:prstGeom>
        </p:spPr>
      </p:pic>
      <p:pic>
        <p:nvPicPr>
          <p:cNvPr id="17" name="Picture 16">
            <a:extLst>
              <a:ext uri="{FF2B5EF4-FFF2-40B4-BE49-F238E27FC236}">
                <a16:creationId xmlns:a16="http://schemas.microsoft.com/office/drawing/2014/main" id="{58802855-26EA-0223-D973-0E7DAAE9084E}"/>
              </a:ext>
            </a:extLst>
          </p:cNvPr>
          <p:cNvPicPr>
            <a:picLocks noChangeAspect="1"/>
          </p:cNvPicPr>
          <p:nvPr/>
        </p:nvPicPr>
        <p:blipFill>
          <a:blip r:embed="rId4"/>
          <a:stretch>
            <a:fillRect/>
          </a:stretch>
        </p:blipFill>
        <p:spPr>
          <a:xfrm>
            <a:off x="6325640" y="5042600"/>
            <a:ext cx="3696020" cy="1661304"/>
          </a:xfrm>
          <a:prstGeom prst="rect">
            <a:avLst/>
          </a:prstGeom>
        </p:spPr>
      </p:pic>
      <p:sp>
        <p:nvSpPr>
          <p:cNvPr id="2" name="Content Placeholder 2">
            <a:extLst>
              <a:ext uri="{FF2B5EF4-FFF2-40B4-BE49-F238E27FC236}">
                <a16:creationId xmlns:a16="http://schemas.microsoft.com/office/drawing/2014/main" id="{1BDB385B-91DA-348A-0B89-4C7185E63A58}"/>
              </a:ext>
            </a:extLst>
          </p:cNvPr>
          <p:cNvSpPr txBox="1">
            <a:spLocks/>
          </p:cNvSpPr>
          <p:nvPr/>
        </p:nvSpPr>
        <p:spPr>
          <a:xfrm>
            <a:off x="6096000" y="1530590"/>
            <a:ext cx="3506560" cy="66714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7160" indent="0">
              <a:buFont typeface="Arial" panose="020B0604020202020204" pitchFamily="34" charset="0"/>
              <a:buNone/>
            </a:pPr>
            <a:r>
              <a:rPr lang="en-IN" sz="7200" dirty="0">
                <a:solidFill>
                  <a:srgbClr val="FF0066"/>
                </a:solidFill>
              </a:rPr>
              <a:t>For Logistic Regression </a:t>
            </a:r>
          </a:p>
          <a:p>
            <a:pPr marL="137160" indent="0">
              <a:buFont typeface="Arial" panose="020B0604020202020204" pitchFamily="34" charset="0"/>
              <a:buNone/>
            </a:pPr>
            <a:r>
              <a:rPr lang="en-IN" sz="7200" dirty="0">
                <a:solidFill>
                  <a:srgbClr val="FF0066"/>
                </a:solidFill>
              </a:rPr>
              <a:t>After SMOTE:                                                                                      </a:t>
            </a:r>
          </a:p>
          <a:p>
            <a:endParaRPr lang="en-IN" dirty="0">
              <a:solidFill>
                <a:srgbClr val="990099"/>
              </a:solidFill>
            </a:endParaRPr>
          </a:p>
        </p:txBody>
      </p:sp>
      <p:pic>
        <p:nvPicPr>
          <p:cNvPr id="4" name="Picture 3">
            <a:extLst>
              <a:ext uri="{FF2B5EF4-FFF2-40B4-BE49-F238E27FC236}">
                <a16:creationId xmlns:a16="http://schemas.microsoft.com/office/drawing/2014/main" id="{4B6BEF8B-DB5A-A188-0E6D-3C842D8447B5}"/>
              </a:ext>
            </a:extLst>
          </p:cNvPr>
          <p:cNvPicPr>
            <a:picLocks noChangeAspect="1"/>
          </p:cNvPicPr>
          <p:nvPr/>
        </p:nvPicPr>
        <p:blipFill>
          <a:blip r:embed="rId5"/>
          <a:stretch>
            <a:fillRect/>
          </a:stretch>
        </p:blipFill>
        <p:spPr>
          <a:xfrm>
            <a:off x="6210820" y="2276867"/>
            <a:ext cx="3925660" cy="1743460"/>
          </a:xfrm>
          <a:prstGeom prst="rect">
            <a:avLst/>
          </a:prstGeom>
        </p:spPr>
      </p:pic>
    </p:spTree>
    <p:extLst>
      <p:ext uri="{BB962C8B-B14F-4D97-AF65-F5344CB8AC3E}">
        <p14:creationId xmlns:p14="http://schemas.microsoft.com/office/powerpoint/2010/main" val="342544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201C346-5C55-31A3-E42C-3E9B2FE24CC5}"/>
              </a:ext>
            </a:extLst>
          </p:cNvPr>
          <p:cNvSpPr txBox="1">
            <a:spLocks/>
          </p:cNvSpPr>
          <p:nvPr/>
        </p:nvSpPr>
        <p:spPr>
          <a:xfrm>
            <a:off x="462837" y="979714"/>
            <a:ext cx="4631676" cy="12357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7160" indent="0">
              <a:buFont typeface="Arial" panose="020B0604020202020204" pitchFamily="34" charset="0"/>
              <a:buNone/>
            </a:pPr>
            <a:r>
              <a:rPr lang="en-IN" sz="2600" dirty="0">
                <a:solidFill>
                  <a:srgbClr val="FF0066"/>
                </a:solidFill>
              </a:rPr>
              <a:t>For Perceptron: </a:t>
            </a:r>
            <a:r>
              <a:rPr lang="en-IN" sz="7200" dirty="0">
                <a:solidFill>
                  <a:srgbClr val="FF0066"/>
                </a:solidFill>
              </a:rPr>
              <a:t>                                                                                     </a:t>
            </a:r>
          </a:p>
          <a:p>
            <a:endParaRPr lang="en-IN" dirty="0">
              <a:solidFill>
                <a:srgbClr val="990099"/>
              </a:solidFill>
            </a:endParaRPr>
          </a:p>
        </p:txBody>
      </p:sp>
      <p:sp>
        <p:nvSpPr>
          <p:cNvPr id="5" name="Content Placeholder 2">
            <a:extLst>
              <a:ext uri="{FF2B5EF4-FFF2-40B4-BE49-F238E27FC236}">
                <a16:creationId xmlns:a16="http://schemas.microsoft.com/office/drawing/2014/main" id="{05F363EB-B05B-6FD1-25A2-4795A9229A5B}"/>
              </a:ext>
            </a:extLst>
          </p:cNvPr>
          <p:cNvSpPr txBox="1">
            <a:spLocks/>
          </p:cNvSpPr>
          <p:nvPr/>
        </p:nvSpPr>
        <p:spPr>
          <a:xfrm>
            <a:off x="6885408" y="1548309"/>
            <a:ext cx="4208689" cy="13342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7160" indent="0">
              <a:buFont typeface="Arial" panose="020B0604020202020204" pitchFamily="34" charset="0"/>
              <a:buNone/>
            </a:pPr>
            <a:r>
              <a:rPr lang="en-IN" sz="2400" dirty="0">
                <a:solidFill>
                  <a:srgbClr val="FF0066"/>
                </a:solidFill>
              </a:rPr>
              <a:t>For KNN:                                                                                      </a:t>
            </a:r>
          </a:p>
          <a:p>
            <a:endParaRPr lang="en-IN" dirty="0">
              <a:solidFill>
                <a:srgbClr val="990099"/>
              </a:solidFill>
            </a:endParaRPr>
          </a:p>
        </p:txBody>
      </p:sp>
      <p:pic>
        <p:nvPicPr>
          <p:cNvPr id="6" name="Picture 5">
            <a:extLst>
              <a:ext uri="{FF2B5EF4-FFF2-40B4-BE49-F238E27FC236}">
                <a16:creationId xmlns:a16="http://schemas.microsoft.com/office/drawing/2014/main" id="{D8FBF29E-8884-047A-C8E5-6223E23DB7F5}"/>
              </a:ext>
            </a:extLst>
          </p:cNvPr>
          <p:cNvPicPr>
            <a:picLocks noChangeAspect="1"/>
          </p:cNvPicPr>
          <p:nvPr/>
        </p:nvPicPr>
        <p:blipFill>
          <a:blip r:embed="rId2"/>
          <a:stretch>
            <a:fillRect/>
          </a:stretch>
        </p:blipFill>
        <p:spPr>
          <a:xfrm>
            <a:off x="138467" y="2551856"/>
            <a:ext cx="4956046" cy="2701277"/>
          </a:xfrm>
          <a:prstGeom prst="rect">
            <a:avLst/>
          </a:prstGeom>
        </p:spPr>
      </p:pic>
      <p:pic>
        <p:nvPicPr>
          <p:cNvPr id="7" name="Picture 6">
            <a:extLst>
              <a:ext uri="{FF2B5EF4-FFF2-40B4-BE49-F238E27FC236}">
                <a16:creationId xmlns:a16="http://schemas.microsoft.com/office/drawing/2014/main" id="{63DC8CE5-8357-52F4-A28E-93C528668E20}"/>
              </a:ext>
            </a:extLst>
          </p:cNvPr>
          <p:cNvPicPr>
            <a:picLocks noChangeAspect="1"/>
          </p:cNvPicPr>
          <p:nvPr/>
        </p:nvPicPr>
        <p:blipFill>
          <a:blip r:embed="rId3"/>
          <a:stretch>
            <a:fillRect/>
          </a:stretch>
        </p:blipFill>
        <p:spPr>
          <a:xfrm>
            <a:off x="6885408" y="2215447"/>
            <a:ext cx="4715066" cy="3116424"/>
          </a:xfrm>
          <a:prstGeom prst="rect">
            <a:avLst/>
          </a:prstGeom>
        </p:spPr>
      </p:pic>
    </p:spTree>
    <p:extLst>
      <p:ext uri="{BB962C8B-B14F-4D97-AF65-F5344CB8AC3E}">
        <p14:creationId xmlns:p14="http://schemas.microsoft.com/office/powerpoint/2010/main" val="387813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C624-5392-BDBC-EE86-C415ED6674C0}"/>
              </a:ext>
            </a:extLst>
          </p:cNvPr>
          <p:cNvSpPr>
            <a:spLocks noGrp="1"/>
          </p:cNvSpPr>
          <p:nvPr>
            <p:ph type="title"/>
          </p:nvPr>
        </p:nvSpPr>
        <p:spPr>
          <a:xfrm>
            <a:off x="913775" y="618518"/>
            <a:ext cx="3714209" cy="1350242"/>
          </a:xfrm>
        </p:spPr>
        <p:txBody>
          <a:bodyPr/>
          <a:lstStyle/>
          <a:p>
            <a:r>
              <a:rPr lang="en-IN" dirty="0"/>
              <a:t>For Bootstrap</a:t>
            </a:r>
          </a:p>
        </p:txBody>
      </p:sp>
      <p:pic>
        <p:nvPicPr>
          <p:cNvPr id="4" name="Picture 3">
            <a:extLst>
              <a:ext uri="{FF2B5EF4-FFF2-40B4-BE49-F238E27FC236}">
                <a16:creationId xmlns:a16="http://schemas.microsoft.com/office/drawing/2014/main" id="{6F4F7AED-66CE-6B4B-BC20-B4423A8EE848}"/>
              </a:ext>
            </a:extLst>
          </p:cNvPr>
          <p:cNvPicPr>
            <a:picLocks noChangeAspect="1"/>
          </p:cNvPicPr>
          <p:nvPr/>
        </p:nvPicPr>
        <p:blipFill>
          <a:blip r:embed="rId2"/>
          <a:stretch>
            <a:fillRect/>
          </a:stretch>
        </p:blipFill>
        <p:spPr>
          <a:xfrm>
            <a:off x="297710" y="2183364"/>
            <a:ext cx="4469363" cy="3676260"/>
          </a:xfrm>
          <a:prstGeom prst="rect">
            <a:avLst/>
          </a:prstGeom>
        </p:spPr>
      </p:pic>
      <p:pic>
        <p:nvPicPr>
          <p:cNvPr id="5" name="Picture 4">
            <a:extLst>
              <a:ext uri="{FF2B5EF4-FFF2-40B4-BE49-F238E27FC236}">
                <a16:creationId xmlns:a16="http://schemas.microsoft.com/office/drawing/2014/main" id="{30C11C21-7CC5-3C05-3E9C-D03D99A8E08C}"/>
              </a:ext>
            </a:extLst>
          </p:cNvPr>
          <p:cNvPicPr>
            <a:picLocks noChangeAspect="1"/>
          </p:cNvPicPr>
          <p:nvPr/>
        </p:nvPicPr>
        <p:blipFill>
          <a:blip r:embed="rId3"/>
          <a:stretch>
            <a:fillRect/>
          </a:stretch>
        </p:blipFill>
        <p:spPr>
          <a:xfrm>
            <a:off x="4982547" y="388570"/>
            <a:ext cx="4469363" cy="3160380"/>
          </a:xfrm>
          <a:prstGeom prst="rect">
            <a:avLst/>
          </a:prstGeom>
        </p:spPr>
      </p:pic>
      <p:pic>
        <p:nvPicPr>
          <p:cNvPr id="6" name="Picture 5">
            <a:extLst>
              <a:ext uri="{FF2B5EF4-FFF2-40B4-BE49-F238E27FC236}">
                <a16:creationId xmlns:a16="http://schemas.microsoft.com/office/drawing/2014/main" id="{8E87CE76-5A0B-D94A-8C80-555FB28BFD1D}"/>
              </a:ext>
            </a:extLst>
          </p:cNvPr>
          <p:cNvPicPr>
            <a:picLocks noChangeAspect="1"/>
          </p:cNvPicPr>
          <p:nvPr/>
        </p:nvPicPr>
        <p:blipFill>
          <a:blip r:embed="rId4"/>
          <a:stretch>
            <a:fillRect/>
          </a:stretch>
        </p:blipFill>
        <p:spPr>
          <a:xfrm>
            <a:off x="6876662" y="3661203"/>
            <a:ext cx="5017628" cy="3038177"/>
          </a:xfrm>
          <a:prstGeom prst="rect">
            <a:avLst/>
          </a:prstGeom>
        </p:spPr>
      </p:pic>
    </p:spTree>
    <p:extLst>
      <p:ext uri="{BB962C8B-B14F-4D97-AF65-F5344CB8AC3E}">
        <p14:creationId xmlns:p14="http://schemas.microsoft.com/office/powerpoint/2010/main" val="24354394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191</TotalTime>
  <Words>556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Lato</vt:lpstr>
      <vt:lpstr>Söhne</vt:lpstr>
      <vt:lpstr>Tw Cen MT</vt:lpstr>
      <vt:lpstr>zeitung</vt:lpstr>
      <vt:lpstr>Droplet</vt:lpstr>
      <vt:lpstr>Liver Disorder</vt:lpstr>
      <vt:lpstr>About Data set :</vt:lpstr>
      <vt:lpstr>PowerPoint Presentation</vt:lpstr>
      <vt:lpstr>PowerPoint Presentation</vt:lpstr>
      <vt:lpstr>PowerPoint Presentation</vt:lpstr>
      <vt:lpstr>PowerPoint Presentation</vt:lpstr>
      <vt:lpstr>PowerPoint Presentation</vt:lpstr>
      <vt:lpstr>PowerPoint Presentation</vt:lpstr>
      <vt:lpstr>For Bootstrap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Disorder</dc:title>
  <dc:creator>swetha rao masadi</dc:creator>
  <cp:lastModifiedBy>swetha rao masadi</cp:lastModifiedBy>
  <cp:revision>4</cp:revision>
  <dcterms:created xsi:type="dcterms:W3CDTF">2023-10-08T03:20:24Z</dcterms:created>
  <dcterms:modified xsi:type="dcterms:W3CDTF">2023-11-05T12:45:34Z</dcterms:modified>
</cp:coreProperties>
</file>