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91413-CD7D-4F41-BFFE-8A75A1E533B9}" type="datetimeFigureOut">
              <a:rPr lang="en-IN" smtClean="0"/>
              <a:t>13-02-2023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D10BB-34E0-4768-9F88-85FD22F2F411}" type="slidenum">
              <a:rPr lang="en-IN" smtClean="0"/>
              <a:t>‹#›</a:t>
            </a:fld>
            <a:endParaRPr lang="en-IN"/>
          </a:p>
        </p:txBody>
      </p:sp>
    </p:spTree>
    <p:extLst>
      <p:ext uri="{BB962C8B-B14F-4D97-AF65-F5344CB8AC3E}">
        <p14:creationId xmlns:p14="http://schemas.microsoft.com/office/powerpoint/2010/main" val="329369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ED10BB-34E0-4768-9F88-85FD22F2F411}" type="slidenum">
              <a:rPr lang="en-IN" smtClean="0"/>
              <a:t>13</a:t>
            </a:fld>
            <a:endParaRPr lang="en-IN"/>
          </a:p>
        </p:txBody>
      </p:sp>
    </p:spTree>
    <p:extLst>
      <p:ext uri="{BB962C8B-B14F-4D97-AF65-F5344CB8AC3E}">
        <p14:creationId xmlns:p14="http://schemas.microsoft.com/office/powerpoint/2010/main" val="1548799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2/13/2023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BDFE-4191-C8C7-4FD1-E19A6F8530F3}"/>
              </a:ext>
            </a:extLst>
          </p:cNvPr>
          <p:cNvSpPr>
            <a:spLocks noGrp="1"/>
          </p:cNvSpPr>
          <p:nvPr>
            <p:ph type="ctrTitle"/>
          </p:nvPr>
        </p:nvSpPr>
        <p:spPr>
          <a:xfrm>
            <a:off x="1751012" y="1300785"/>
            <a:ext cx="8689976" cy="1671015"/>
          </a:xfrm>
        </p:spPr>
        <p:txBody>
          <a:bodyPr/>
          <a:lstStyle/>
          <a:p>
            <a:r>
              <a:rPr lang="en-IN" dirty="0">
                <a:solidFill>
                  <a:schemeClr val="tx2"/>
                </a:solidFill>
                <a:latin typeface="Algerian" panose="04020705040A02060702" pitchFamily="82" charset="0"/>
              </a:rPr>
              <a:t>GST bill calculator </a:t>
            </a:r>
            <a:endParaRPr lang="en-US" dirty="0">
              <a:solidFill>
                <a:schemeClr val="tx2"/>
              </a:solidFill>
              <a:latin typeface="Algerian" panose="04020705040A02060702" pitchFamily="82" charset="0"/>
            </a:endParaRPr>
          </a:p>
        </p:txBody>
      </p:sp>
      <p:sp>
        <p:nvSpPr>
          <p:cNvPr id="3" name="Subtitle 2">
            <a:extLst>
              <a:ext uri="{FF2B5EF4-FFF2-40B4-BE49-F238E27FC236}">
                <a16:creationId xmlns:a16="http://schemas.microsoft.com/office/drawing/2014/main" id="{2AFD3ED5-78BA-7CD3-DAF9-87F035665879}"/>
              </a:ext>
            </a:extLst>
          </p:cNvPr>
          <p:cNvSpPr>
            <a:spLocks noGrp="1"/>
          </p:cNvSpPr>
          <p:nvPr>
            <p:ph type="subTitle" idx="1"/>
          </p:nvPr>
        </p:nvSpPr>
        <p:spPr>
          <a:xfrm>
            <a:off x="4387067" y="3336533"/>
            <a:ext cx="5239818" cy="1099335"/>
          </a:xfrm>
        </p:spPr>
        <p:txBody>
          <a:bodyPr>
            <a:noAutofit/>
          </a:bodyPr>
          <a:lstStyle/>
          <a:p>
            <a:pPr lvl="8" algn="l"/>
            <a:r>
              <a:rPr lang="en-IN" dirty="0">
                <a:solidFill>
                  <a:schemeClr val="tx2"/>
                </a:solidFill>
                <a:latin typeface="Castellar" panose="020A0402060406010301" pitchFamily="18" charset="0"/>
              </a:rPr>
              <a:t>C. </a:t>
            </a:r>
            <a:r>
              <a:rPr lang="en-IN" dirty="0" err="1">
                <a:solidFill>
                  <a:schemeClr val="tx2"/>
                </a:solidFill>
                <a:latin typeface="Castellar" panose="020A0402060406010301" pitchFamily="18" charset="0"/>
              </a:rPr>
              <a:t>Swetha</a:t>
            </a:r>
            <a:endParaRPr lang="en-IN" dirty="0">
              <a:solidFill>
                <a:schemeClr val="tx2"/>
              </a:solidFill>
              <a:latin typeface="Castellar" panose="020A0402060406010301" pitchFamily="18" charset="0"/>
            </a:endParaRPr>
          </a:p>
          <a:p>
            <a:pPr lvl="8" algn="l"/>
            <a:r>
              <a:rPr lang="en-IN" dirty="0">
                <a:solidFill>
                  <a:schemeClr val="tx2"/>
                </a:solidFill>
                <a:latin typeface="Castellar" panose="020A0402060406010301" pitchFamily="18" charset="0"/>
              </a:rPr>
              <a:t>192011051</a:t>
            </a:r>
          </a:p>
          <a:p>
            <a:pPr lvl="8" algn="l"/>
            <a:r>
              <a:rPr lang="en-IN" dirty="0" err="1">
                <a:solidFill>
                  <a:schemeClr val="tx2"/>
                </a:solidFill>
                <a:latin typeface="Castellar" panose="020A0402060406010301" pitchFamily="18" charset="0"/>
              </a:rPr>
              <a:t>Cse</a:t>
            </a:r>
            <a:endParaRPr lang="en-US" dirty="0">
              <a:solidFill>
                <a:schemeClr val="tx2"/>
              </a:solidFill>
              <a:latin typeface="Castellar" panose="020A0402060406010301" pitchFamily="18" charset="0"/>
            </a:endParaRPr>
          </a:p>
        </p:txBody>
      </p:sp>
    </p:spTree>
    <p:extLst>
      <p:ext uri="{BB962C8B-B14F-4D97-AF65-F5344CB8AC3E}">
        <p14:creationId xmlns:p14="http://schemas.microsoft.com/office/powerpoint/2010/main" val="1304285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6295-F12A-E51E-6E49-06B12566E064}"/>
              </a:ext>
            </a:extLst>
          </p:cNvPr>
          <p:cNvSpPr>
            <a:spLocks noGrp="1"/>
          </p:cNvSpPr>
          <p:nvPr>
            <p:ph type="title"/>
          </p:nvPr>
        </p:nvSpPr>
        <p:spPr/>
        <p:txBody>
          <a:bodyPr/>
          <a:lstStyle/>
          <a:p>
            <a:pPr algn="l"/>
            <a:r>
              <a:rPr lang="en-US" dirty="0">
                <a:solidFill>
                  <a:schemeClr val="tx2"/>
                </a:solidFill>
                <a:latin typeface="Algerian" panose="04020705040A02060702" pitchFamily="82" charset="0"/>
              </a:rPr>
              <a:t>DATA FLOW DIAGRAM</a:t>
            </a:r>
            <a:endParaRPr lang="en-IN" dirty="0">
              <a:solidFill>
                <a:schemeClr val="tx2"/>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8DB225C9-37DB-B386-8DF0-A6ECA30EBEC4}"/>
              </a:ext>
            </a:extLst>
          </p:cNvPr>
          <p:cNvPicPr>
            <a:picLocks noGrp="1" noChangeAspect="1"/>
          </p:cNvPicPr>
          <p:nvPr>
            <p:ph sz="quarter" idx="13"/>
          </p:nvPr>
        </p:nvPicPr>
        <p:blipFill>
          <a:blip r:embed="rId2"/>
          <a:stretch>
            <a:fillRect/>
          </a:stretch>
        </p:blipFill>
        <p:spPr>
          <a:xfrm>
            <a:off x="913774" y="1816016"/>
            <a:ext cx="10079574" cy="3547093"/>
          </a:xfrm>
        </p:spPr>
      </p:pic>
    </p:spTree>
    <p:extLst>
      <p:ext uri="{BB962C8B-B14F-4D97-AF65-F5344CB8AC3E}">
        <p14:creationId xmlns:p14="http://schemas.microsoft.com/office/powerpoint/2010/main" val="264512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087A-C79F-88E1-A2B9-4E0404C795D0}"/>
              </a:ext>
            </a:extLst>
          </p:cNvPr>
          <p:cNvSpPr>
            <a:spLocks noGrp="1"/>
          </p:cNvSpPr>
          <p:nvPr>
            <p:ph type="title"/>
          </p:nvPr>
        </p:nvSpPr>
        <p:spPr/>
        <p:txBody>
          <a:bodyPr/>
          <a:lstStyle/>
          <a:p>
            <a:pPr algn="l"/>
            <a:r>
              <a:rPr lang="en-US" dirty="0">
                <a:solidFill>
                  <a:schemeClr val="tx2"/>
                </a:solidFill>
                <a:latin typeface="Algerian" panose="04020705040A02060702" pitchFamily="82" charset="0"/>
              </a:rPr>
              <a:t>CONCEPT MAP</a:t>
            </a:r>
            <a:endParaRPr lang="en-IN" dirty="0">
              <a:solidFill>
                <a:schemeClr val="tx2"/>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4F632F04-ABEB-41F1-F653-1BD822EF9B9E}"/>
              </a:ext>
            </a:extLst>
          </p:cNvPr>
          <p:cNvPicPr>
            <a:picLocks noGrp="1" noChangeAspect="1"/>
          </p:cNvPicPr>
          <p:nvPr>
            <p:ph sz="quarter" idx="13"/>
          </p:nvPr>
        </p:nvPicPr>
        <p:blipFill>
          <a:blip r:embed="rId2"/>
          <a:stretch>
            <a:fillRect/>
          </a:stretch>
        </p:blipFill>
        <p:spPr>
          <a:xfrm>
            <a:off x="1228475" y="2418471"/>
            <a:ext cx="9735050" cy="3321221"/>
          </a:xfrm>
        </p:spPr>
      </p:pic>
    </p:spTree>
    <p:extLst>
      <p:ext uri="{BB962C8B-B14F-4D97-AF65-F5344CB8AC3E}">
        <p14:creationId xmlns:p14="http://schemas.microsoft.com/office/powerpoint/2010/main" val="1381222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7E5F-CB4B-74A3-AF64-22DC13B55575}"/>
              </a:ext>
            </a:extLst>
          </p:cNvPr>
          <p:cNvSpPr>
            <a:spLocks noGrp="1"/>
          </p:cNvSpPr>
          <p:nvPr>
            <p:ph type="title"/>
          </p:nvPr>
        </p:nvSpPr>
        <p:spPr/>
        <p:txBody>
          <a:bodyPr/>
          <a:lstStyle/>
          <a:p>
            <a:pPr algn="l"/>
            <a:r>
              <a:rPr lang="en-US" dirty="0">
                <a:solidFill>
                  <a:schemeClr val="tx2"/>
                </a:solidFill>
                <a:latin typeface="Algerian" panose="04020705040A02060702" pitchFamily="82" charset="0"/>
              </a:rPr>
              <a:t>TEST CASE OUTCOMES</a:t>
            </a:r>
            <a:endParaRPr lang="en-IN" dirty="0">
              <a:solidFill>
                <a:schemeClr val="tx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EC23E47-AE0F-5271-D332-52FB7D696A49}"/>
              </a:ext>
            </a:extLst>
          </p:cNvPr>
          <p:cNvSpPr>
            <a:spLocks noGrp="1"/>
          </p:cNvSpPr>
          <p:nvPr>
            <p:ph sz="quarter" idx="13"/>
          </p:nvPr>
        </p:nvSpPr>
        <p:spPr/>
        <p:txBody>
          <a:bodyPr/>
          <a:lstStyle/>
          <a:p>
            <a:pPr algn="l">
              <a:buFont typeface="Wingdings" panose="05000000000000000000" pitchFamily="2" charset="2"/>
              <a:buChar char="v"/>
            </a:pPr>
            <a:r>
              <a:rPr lang="en-US" b="0" i="0" dirty="0">
                <a:solidFill>
                  <a:schemeClr val="tx2"/>
                </a:solidFill>
                <a:effectLst/>
                <a:latin typeface="Castellar" panose="020A0402060406010301" pitchFamily="18" charset="0"/>
              </a:rPr>
              <a:t>Tax calculation </a:t>
            </a:r>
            <a:r>
              <a:rPr lang="en-US" dirty="0">
                <a:solidFill>
                  <a:schemeClr val="accent3">
                    <a:lumMod val="75000"/>
                  </a:schemeClr>
                </a:solidFill>
                <a:latin typeface="Castellar" panose="020A0402060406010301" pitchFamily="18" charset="0"/>
              </a:rPr>
              <a:t>(POSITIVE)</a:t>
            </a:r>
            <a:endParaRPr lang="en-US" b="0" i="0" dirty="0">
              <a:solidFill>
                <a:schemeClr val="accent3">
                  <a:lumMod val="75000"/>
                </a:schemeClr>
              </a:solidFill>
              <a:effectLst/>
              <a:latin typeface="Castellar" panose="020A0402060406010301" pitchFamily="18" charset="0"/>
            </a:endParaRPr>
          </a:p>
          <a:p>
            <a:pPr algn="l">
              <a:buFont typeface="Wingdings" panose="05000000000000000000" pitchFamily="2" charset="2"/>
              <a:buChar char="v"/>
            </a:pPr>
            <a:r>
              <a:rPr lang="en-US" b="0" i="0" dirty="0">
                <a:solidFill>
                  <a:schemeClr val="tx2"/>
                </a:solidFill>
                <a:effectLst/>
                <a:latin typeface="Castellar" panose="020A0402060406010301" pitchFamily="18" charset="0"/>
              </a:rPr>
              <a:t>GST rate determination </a:t>
            </a:r>
            <a:r>
              <a:rPr lang="en-US" dirty="0">
                <a:solidFill>
                  <a:schemeClr val="accent3">
                    <a:lumMod val="75000"/>
                  </a:schemeClr>
                </a:solidFill>
                <a:latin typeface="Castellar" panose="020A0402060406010301" pitchFamily="18" charset="0"/>
              </a:rPr>
              <a:t>(POSITIVE)</a:t>
            </a:r>
            <a:endParaRPr lang="en-US" i="0" dirty="0">
              <a:solidFill>
                <a:schemeClr val="accent3">
                  <a:lumMod val="75000"/>
                </a:schemeClr>
              </a:solidFill>
              <a:effectLst/>
              <a:latin typeface="Castellar" panose="020A0402060406010301" pitchFamily="18" charset="0"/>
            </a:endParaRPr>
          </a:p>
          <a:p>
            <a:pPr algn="l">
              <a:buFont typeface="Wingdings" panose="05000000000000000000" pitchFamily="2" charset="2"/>
              <a:buChar char="v"/>
            </a:pPr>
            <a:r>
              <a:rPr lang="en-US" b="0" i="0" dirty="0">
                <a:solidFill>
                  <a:schemeClr val="tx2"/>
                </a:solidFill>
                <a:effectLst/>
                <a:latin typeface="Castellar" panose="020A0402060406010301" pitchFamily="18" charset="0"/>
              </a:rPr>
              <a:t>Input validation </a:t>
            </a:r>
            <a:r>
              <a:rPr lang="en-US" dirty="0">
                <a:solidFill>
                  <a:schemeClr val="accent3">
                    <a:lumMod val="75000"/>
                  </a:schemeClr>
                </a:solidFill>
                <a:latin typeface="Castellar" panose="020A0402060406010301" pitchFamily="18" charset="0"/>
              </a:rPr>
              <a:t>(POSITIVE)</a:t>
            </a:r>
            <a:endParaRPr lang="en-US" b="0" i="0" dirty="0">
              <a:solidFill>
                <a:schemeClr val="accent3">
                  <a:lumMod val="75000"/>
                </a:schemeClr>
              </a:solidFill>
              <a:effectLst/>
              <a:latin typeface="Castellar" panose="020A0402060406010301" pitchFamily="18" charset="0"/>
            </a:endParaRPr>
          </a:p>
          <a:p>
            <a:pPr algn="l">
              <a:buFont typeface="Wingdings" panose="05000000000000000000" pitchFamily="2" charset="2"/>
              <a:buChar char="v"/>
            </a:pPr>
            <a:r>
              <a:rPr lang="en-US" b="0" i="0" dirty="0">
                <a:solidFill>
                  <a:schemeClr val="tx2"/>
                </a:solidFill>
                <a:effectLst/>
                <a:latin typeface="Castellar" panose="020A0402060406010301" pitchFamily="18" charset="0"/>
              </a:rPr>
              <a:t>Bill generation </a:t>
            </a:r>
            <a:r>
              <a:rPr lang="en-US" dirty="0">
                <a:solidFill>
                  <a:schemeClr val="accent3">
                    <a:lumMod val="75000"/>
                  </a:schemeClr>
                </a:solidFill>
                <a:latin typeface="Castellar" panose="020A0402060406010301" pitchFamily="18" charset="0"/>
              </a:rPr>
              <a:t>(POSITIVE)</a:t>
            </a:r>
            <a:endParaRPr lang="en-US" b="0" i="0" dirty="0">
              <a:solidFill>
                <a:schemeClr val="accent3">
                  <a:lumMod val="75000"/>
                </a:schemeClr>
              </a:solidFill>
              <a:effectLst/>
              <a:latin typeface="Castellar" panose="020A0402060406010301" pitchFamily="18" charset="0"/>
            </a:endParaRPr>
          </a:p>
          <a:p>
            <a:pPr algn="l">
              <a:buFont typeface="Wingdings" panose="05000000000000000000" pitchFamily="2" charset="2"/>
              <a:buChar char="v"/>
            </a:pPr>
            <a:r>
              <a:rPr lang="en-US" b="0" i="0" dirty="0">
                <a:solidFill>
                  <a:schemeClr val="tx2"/>
                </a:solidFill>
                <a:effectLst/>
                <a:latin typeface="Castellar" panose="020A0402060406010301" pitchFamily="18" charset="0"/>
              </a:rPr>
              <a:t>Multiple item billing </a:t>
            </a:r>
            <a:r>
              <a:rPr lang="en-US" dirty="0">
                <a:solidFill>
                  <a:schemeClr val="accent3">
                    <a:lumMod val="75000"/>
                  </a:schemeClr>
                </a:solidFill>
                <a:latin typeface="Castellar" panose="020A0402060406010301" pitchFamily="18" charset="0"/>
              </a:rPr>
              <a:t>(POSITIVE)</a:t>
            </a:r>
            <a:endParaRPr lang="en-US" b="0" i="0" dirty="0">
              <a:solidFill>
                <a:schemeClr val="accent3">
                  <a:lumMod val="75000"/>
                </a:schemeClr>
              </a:solidFill>
              <a:effectLst/>
              <a:latin typeface="Castellar" panose="020A0402060406010301" pitchFamily="18" charset="0"/>
            </a:endParaRPr>
          </a:p>
          <a:p>
            <a:pPr algn="l">
              <a:buFont typeface="Wingdings" panose="05000000000000000000" pitchFamily="2" charset="2"/>
              <a:buChar char="v"/>
            </a:pPr>
            <a:r>
              <a:rPr lang="en-US" b="0" i="0" dirty="0">
                <a:solidFill>
                  <a:schemeClr val="tx2"/>
                </a:solidFill>
                <a:effectLst/>
                <a:latin typeface="Castellar" panose="020A0402060406010301" pitchFamily="18" charset="0"/>
              </a:rPr>
              <a:t>PERFORMANCE </a:t>
            </a:r>
            <a:r>
              <a:rPr lang="en-US" dirty="0">
                <a:solidFill>
                  <a:schemeClr val="accent3">
                    <a:lumMod val="75000"/>
                  </a:schemeClr>
                </a:solidFill>
                <a:latin typeface="Castellar" panose="020A0402060406010301" pitchFamily="18" charset="0"/>
              </a:rPr>
              <a:t>(POSITIVE)</a:t>
            </a:r>
            <a:endParaRPr lang="en-US" b="0" i="0" dirty="0">
              <a:solidFill>
                <a:schemeClr val="accent3">
                  <a:lumMod val="75000"/>
                </a:schemeClr>
              </a:solidFill>
              <a:effectLst/>
              <a:latin typeface="Castellar" panose="020A0402060406010301" pitchFamily="18" charset="0"/>
            </a:endParaRPr>
          </a:p>
          <a:p>
            <a:pPr algn="l">
              <a:buFont typeface="Wingdings" panose="05000000000000000000" pitchFamily="2" charset="2"/>
              <a:buChar char="v"/>
            </a:pPr>
            <a:r>
              <a:rPr lang="en-US" b="0" i="0" dirty="0">
                <a:solidFill>
                  <a:schemeClr val="tx2"/>
                </a:solidFill>
                <a:effectLst/>
                <a:latin typeface="Castellar" panose="020A0402060406010301" pitchFamily="18" charset="0"/>
              </a:rPr>
              <a:t>User interface </a:t>
            </a:r>
            <a:r>
              <a:rPr lang="en-US" dirty="0">
                <a:solidFill>
                  <a:schemeClr val="accent3">
                    <a:lumMod val="75000"/>
                  </a:schemeClr>
                </a:solidFill>
                <a:latin typeface="Castellar" panose="020A0402060406010301" pitchFamily="18" charset="0"/>
              </a:rPr>
              <a:t>(POSITIVE)</a:t>
            </a:r>
            <a:endParaRPr lang="en-IN" dirty="0">
              <a:solidFill>
                <a:schemeClr val="accent3">
                  <a:lumMod val="75000"/>
                </a:schemeClr>
              </a:solidFill>
              <a:latin typeface="Castellar" panose="020A0402060406010301" pitchFamily="18" charset="0"/>
            </a:endParaRPr>
          </a:p>
        </p:txBody>
      </p:sp>
    </p:spTree>
    <p:extLst>
      <p:ext uri="{BB962C8B-B14F-4D97-AF65-F5344CB8AC3E}">
        <p14:creationId xmlns:p14="http://schemas.microsoft.com/office/powerpoint/2010/main" val="263940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28A4-727F-C195-4B1E-0E990627A285}"/>
              </a:ext>
            </a:extLst>
          </p:cNvPr>
          <p:cNvSpPr>
            <a:spLocks noGrp="1"/>
          </p:cNvSpPr>
          <p:nvPr>
            <p:ph type="title"/>
          </p:nvPr>
        </p:nvSpPr>
        <p:spPr/>
        <p:txBody>
          <a:bodyPr/>
          <a:lstStyle/>
          <a:p>
            <a:pPr algn="l"/>
            <a:r>
              <a:rPr lang="en-US" dirty="0">
                <a:solidFill>
                  <a:schemeClr val="tx2"/>
                </a:solidFill>
                <a:latin typeface="Algerian" panose="04020705040A02060702" pitchFamily="82" charset="0"/>
              </a:rPr>
              <a:t>APPIUM SERVER</a:t>
            </a:r>
            <a:endParaRPr lang="en-IN" dirty="0">
              <a:solidFill>
                <a:schemeClr val="tx2"/>
              </a:solidFill>
              <a:latin typeface="Algerian" panose="04020705040A02060702" pitchFamily="82" charset="0"/>
            </a:endParaRPr>
          </a:p>
        </p:txBody>
      </p:sp>
      <p:sp>
        <p:nvSpPr>
          <p:cNvPr id="9" name="Text Placeholder 8">
            <a:extLst>
              <a:ext uri="{FF2B5EF4-FFF2-40B4-BE49-F238E27FC236}">
                <a16:creationId xmlns:a16="http://schemas.microsoft.com/office/drawing/2014/main" id="{602D72F4-B0FF-8067-55FE-8770E354FBE5}"/>
              </a:ext>
            </a:extLst>
          </p:cNvPr>
          <p:cNvSpPr>
            <a:spLocks noGrp="1"/>
          </p:cNvSpPr>
          <p:nvPr>
            <p:ph type="body" idx="1"/>
          </p:nvPr>
        </p:nvSpPr>
        <p:spPr>
          <a:xfrm>
            <a:off x="874973" y="1683048"/>
            <a:ext cx="4873474" cy="679994"/>
          </a:xfrm>
        </p:spPr>
        <p:txBody>
          <a:bodyPr/>
          <a:lstStyle/>
          <a:p>
            <a:pPr lvl="1" algn="r"/>
            <a:r>
              <a:rPr lang="en-US" b="0" dirty="0">
                <a:solidFill>
                  <a:schemeClr val="tx2"/>
                </a:solidFill>
                <a:latin typeface="Castellar" panose="020A0402060406010301" pitchFamily="18" charset="0"/>
              </a:rPr>
              <a:t>BEFORE STARTING SERVER</a:t>
            </a:r>
            <a:endParaRPr lang="en-IN" b="0" dirty="0">
              <a:solidFill>
                <a:schemeClr val="tx2"/>
              </a:solidFill>
              <a:latin typeface="Castellar" panose="020A0402060406010301" pitchFamily="18" charset="0"/>
            </a:endParaRPr>
          </a:p>
        </p:txBody>
      </p:sp>
      <p:pic>
        <p:nvPicPr>
          <p:cNvPr id="5" name="Content Placeholder 4">
            <a:extLst>
              <a:ext uri="{FF2B5EF4-FFF2-40B4-BE49-F238E27FC236}">
                <a16:creationId xmlns:a16="http://schemas.microsoft.com/office/drawing/2014/main" id="{06B4B5D6-69ED-4C88-327C-86669F041533}"/>
              </a:ext>
            </a:extLst>
          </p:cNvPr>
          <p:cNvPicPr>
            <a:picLocks noGrp="1" noChangeAspect="1"/>
          </p:cNvPicPr>
          <p:nvPr>
            <p:ph sz="quarter" idx="13"/>
          </p:nvPr>
        </p:nvPicPr>
        <p:blipFill rotWithShape="1">
          <a:blip r:embed="rId3"/>
          <a:srcRect l="29310" t="12589" r="29359" b="20978"/>
          <a:stretch/>
        </p:blipFill>
        <p:spPr>
          <a:xfrm>
            <a:off x="6096000" y="2304481"/>
            <a:ext cx="4354461" cy="3935002"/>
          </a:xfrm>
        </p:spPr>
      </p:pic>
      <p:sp>
        <p:nvSpPr>
          <p:cNvPr id="10" name="Text Placeholder 9">
            <a:extLst>
              <a:ext uri="{FF2B5EF4-FFF2-40B4-BE49-F238E27FC236}">
                <a16:creationId xmlns:a16="http://schemas.microsoft.com/office/drawing/2014/main" id="{673BB2DE-A058-4CA6-5C33-694712DBEBBA}"/>
              </a:ext>
            </a:extLst>
          </p:cNvPr>
          <p:cNvSpPr>
            <a:spLocks noGrp="1"/>
          </p:cNvSpPr>
          <p:nvPr>
            <p:ph type="body" sz="quarter" idx="3"/>
          </p:nvPr>
        </p:nvSpPr>
        <p:spPr>
          <a:xfrm>
            <a:off x="6279859" y="1683048"/>
            <a:ext cx="4881804" cy="679994"/>
          </a:xfrm>
        </p:spPr>
        <p:txBody>
          <a:bodyPr/>
          <a:lstStyle/>
          <a:p>
            <a:r>
              <a:rPr lang="en-US" sz="2000" dirty="0">
                <a:solidFill>
                  <a:schemeClr val="tx2"/>
                </a:solidFill>
                <a:latin typeface="Castellar" panose="020A0402060406010301" pitchFamily="18" charset="0"/>
              </a:rPr>
              <a:t>AFTER STARTING SERVER</a:t>
            </a:r>
            <a:endParaRPr lang="en-IN" sz="2000" dirty="0">
              <a:solidFill>
                <a:schemeClr val="tx2"/>
              </a:solidFill>
              <a:latin typeface="Castellar" panose="020A0402060406010301" pitchFamily="18" charset="0"/>
            </a:endParaRPr>
          </a:p>
        </p:txBody>
      </p:sp>
      <p:pic>
        <p:nvPicPr>
          <p:cNvPr id="7" name="Picture 6">
            <a:extLst>
              <a:ext uri="{FF2B5EF4-FFF2-40B4-BE49-F238E27FC236}">
                <a16:creationId xmlns:a16="http://schemas.microsoft.com/office/drawing/2014/main" id="{94598B89-CF23-0455-7529-880B4C66A7CC}"/>
              </a:ext>
            </a:extLst>
          </p:cNvPr>
          <p:cNvPicPr>
            <a:picLocks noChangeAspect="1"/>
          </p:cNvPicPr>
          <p:nvPr/>
        </p:nvPicPr>
        <p:blipFill rotWithShape="1">
          <a:blip r:embed="rId4"/>
          <a:srcRect l="29410" t="12716" r="29297" b="18937"/>
          <a:stretch/>
        </p:blipFill>
        <p:spPr>
          <a:xfrm>
            <a:off x="1785752" y="2304481"/>
            <a:ext cx="4228401" cy="3935002"/>
          </a:xfrm>
          <a:prstGeom prst="rect">
            <a:avLst/>
          </a:prstGeom>
        </p:spPr>
      </p:pic>
    </p:spTree>
    <p:extLst>
      <p:ext uri="{BB962C8B-B14F-4D97-AF65-F5344CB8AC3E}">
        <p14:creationId xmlns:p14="http://schemas.microsoft.com/office/powerpoint/2010/main" val="421901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FD4A7B-1B04-B25D-BBF9-5ED2CC2FB6DA}"/>
              </a:ext>
            </a:extLst>
          </p:cNvPr>
          <p:cNvSpPr>
            <a:spLocks noGrp="1"/>
          </p:cNvSpPr>
          <p:nvPr>
            <p:ph type="title"/>
          </p:nvPr>
        </p:nvSpPr>
        <p:spPr/>
        <p:txBody>
          <a:bodyPr/>
          <a:lstStyle/>
          <a:p>
            <a:pPr algn="l"/>
            <a:r>
              <a:rPr lang="en-US" dirty="0">
                <a:solidFill>
                  <a:schemeClr val="tx2"/>
                </a:solidFill>
                <a:latin typeface="Algerian" panose="04020705040A02060702" pitchFamily="82" charset="0"/>
              </a:rPr>
              <a:t>APPIUM INSPECTOR (DESIRED CAPABILITIES)</a:t>
            </a:r>
            <a:endParaRPr lang="en-IN" dirty="0">
              <a:solidFill>
                <a:schemeClr val="tx2"/>
              </a:solidFill>
              <a:latin typeface="Algerian" panose="04020705040A02060702" pitchFamily="82" charset="0"/>
            </a:endParaRPr>
          </a:p>
        </p:txBody>
      </p:sp>
      <p:sp>
        <p:nvSpPr>
          <p:cNvPr id="8" name="Content Placeholder 7">
            <a:extLst>
              <a:ext uri="{FF2B5EF4-FFF2-40B4-BE49-F238E27FC236}">
                <a16:creationId xmlns:a16="http://schemas.microsoft.com/office/drawing/2014/main" id="{CE52EE5A-BFE4-794E-8222-5F4C4CC9CE64}"/>
              </a:ext>
            </a:extLst>
          </p:cNvPr>
          <p:cNvSpPr>
            <a:spLocks noGrp="1"/>
          </p:cNvSpPr>
          <p:nvPr>
            <p:ph sz="quarter" idx="13"/>
          </p:nvPr>
        </p:nvSpPr>
        <p:spPr>
          <a:xfrm>
            <a:off x="913774" y="1877672"/>
            <a:ext cx="3802064" cy="3913527"/>
          </a:xfrm>
        </p:spPr>
        <p:txBody>
          <a:bodyPr>
            <a:normAutofit fontScale="92500" lnSpcReduction="10000"/>
          </a:bodyPr>
          <a:lstStyle/>
          <a:p>
            <a:pPr>
              <a:buFont typeface="Wingdings" panose="05000000000000000000" pitchFamily="2" charset="2"/>
              <a:buChar char="v"/>
            </a:pPr>
            <a:r>
              <a:rPr lang="en-US" dirty="0">
                <a:solidFill>
                  <a:schemeClr val="tx2"/>
                </a:solidFill>
                <a:latin typeface="Castellar" panose="020A0402060406010301" pitchFamily="18" charset="0"/>
              </a:rPr>
              <a:t>GIVE THE DESIRED CAPABILITIES IN APPIUM INSPECTOR.</a:t>
            </a:r>
          </a:p>
          <a:p>
            <a:pPr>
              <a:buFont typeface="Wingdings" panose="05000000000000000000" pitchFamily="2" charset="2"/>
              <a:buChar char="v"/>
            </a:pPr>
            <a:r>
              <a:rPr lang="en-IN" dirty="0">
                <a:solidFill>
                  <a:schemeClr val="tx2"/>
                </a:solidFill>
                <a:latin typeface="Castellar" panose="020A0402060406010301" pitchFamily="18" charset="0"/>
              </a:rPr>
              <a:t>IT WILL START THE SESSION AND GIVES YOU JAVA CODE TO START TESTING.</a:t>
            </a:r>
          </a:p>
          <a:p>
            <a:pPr>
              <a:buFont typeface="Wingdings" panose="05000000000000000000" pitchFamily="2" charset="2"/>
              <a:buChar char="v"/>
            </a:pPr>
            <a:r>
              <a:rPr lang="en-IN" dirty="0">
                <a:solidFill>
                  <a:schemeClr val="tx2"/>
                </a:solidFill>
                <a:latin typeface="Castellar" panose="020A0402060406010301" pitchFamily="18" charset="0"/>
              </a:rPr>
              <a:t>PASTE THE CODE IN </a:t>
            </a:r>
            <a:r>
              <a:rPr lang="en-IN" sz="2800" b="1" dirty="0" err="1">
                <a:solidFill>
                  <a:schemeClr val="tx2"/>
                </a:solidFill>
                <a:latin typeface="Castellar" panose="020A0402060406010301" pitchFamily="18" charset="0"/>
              </a:rPr>
              <a:t>i</a:t>
            </a:r>
            <a:r>
              <a:rPr lang="en-IN" b="1" dirty="0" err="1">
                <a:solidFill>
                  <a:schemeClr val="tx2"/>
                </a:solidFill>
                <a:latin typeface="Castellar" panose="020A0402060406010301" pitchFamily="18" charset="0"/>
              </a:rPr>
              <a:t>ntelli</a:t>
            </a:r>
            <a:r>
              <a:rPr lang="en-IN" sz="2800" b="1" dirty="0" err="1">
                <a:solidFill>
                  <a:schemeClr val="tx2"/>
                </a:solidFill>
                <a:latin typeface="Castellar" panose="020A0402060406010301" pitchFamily="18" charset="0"/>
              </a:rPr>
              <a:t>j</a:t>
            </a:r>
            <a:r>
              <a:rPr lang="en-IN" sz="2800" b="1" dirty="0">
                <a:solidFill>
                  <a:schemeClr val="tx2"/>
                </a:solidFill>
                <a:latin typeface="Castellar" panose="020A0402060406010301" pitchFamily="18" charset="0"/>
              </a:rPr>
              <a:t> ide </a:t>
            </a:r>
            <a:r>
              <a:rPr lang="en-IN" dirty="0">
                <a:solidFill>
                  <a:schemeClr val="tx2"/>
                </a:solidFill>
                <a:latin typeface="Castellar" panose="020A0402060406010301" pitchFamily="18" charset="0"/>
              </a:rPr>
              <a:t>and start the testing</a:t>
            </a:r>
          </a:p>
        </p:txBody>
      </p:sp>
      <p:pic>
        <p:nvPicPr>
          <p:cNvPr id="10" name="Picture 9">
            <a:extLst>
              <a:ext uri="{FF2B5EF4-FFF2-40B4-BE49-F238E27FC236}">
                <a16:creationId xmlns:a16="http://schemas.microsoft.com/office/drawing/2014/main" id="{B6DB33E0-4952-22D6-E098-427C533A659B}"/>
              </a:ext>
            </a:extLst>
          </p:cNvPr>
          <p:cNvPicPr>
            <a:picLocks noChangeAspect="1"/>
          </p:cNvPicPr>
          <p:nvPr/>
        </p:nvPicPr>
        <p:blipFill rotWithShape="1">
          <a:blip r:embed="rId2"/>
          <a:srcRect l="8849" t="35002" r="52204" b="18569"/>
          <a:stretch/>
        </p:blipFill>
        <p:spPr>
          <a:xfrm>
            <a:off x="4941871" y="1877672"/>
            <a:ext cx="5311740" cy="3560201"/>
          </a:xfrm>
          <a:prstGeom prst="rect">
            <a:avLst/>
          </a:prstGeom>
        </p:spPr>
      </p:pic>
    </p:spTree>
    <p:extLst>
      <p:ext uri="{BB962C8B-B14F-4D97-AF65-F5344CB8AC3E}">
        <p14:creationId xmlns:p14="http://schemas.microsoft.com/office/powerpoint/2010/main" val="215030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BF2A-4E15-35F6-F2C1-DEF3ACE62A4F}"/>
              </a:ext>
            </a:extLst>
          </p:cNvPr>
          <p:cNvSpPr>
            <a:spLocks noGrp="1"/>
          </p:cNvSpPr>
          <p:nvPr>
            <p:ph type="title"/>
          </p:nvPr>
        </p:nvSpPr>
        <p:spPr/>
        <p:txBody>
          <a:bodyPr/>
          <a:lstStyle/>
          <a:p>
            <a:pPr algn="l"/>
            <a:r>
              <a:rPr lang="en-US" dirty="0">
                <a:solidFill>
                  <a:schemeClr val="tx2"/>
                </a:solidFill>
                <a:latin typeface="Algerian" panose="04020705040A02060702" pitchFamily="82" charset="0"/>
              </a:rPr>
              <a:t>IMPLEMENTATION &amp; TESTING</a:t>
            </a:r>
            <a:endParaRPr lang="en-IN" dirty="0">
              <a:solidFill>
                <a:schemeClr val="tx2"/>
              </a:solidFill>
              <a:latin typeface="Algerian" panose="04020705040A02060702" pitchFamily="82" charset="0"/>
            </a:endParaRPr>
          </a:p>
        </p:txBody>
      </p:sp>
      <p:pic>
        <p:nvPicPr>
          <p:cNvPr id="4" name="Content Placeholder 3">
            <a:extLst>
              <a:ext uri="{FF2B5EF4-FFF2-40B4-BE49-F238E27FC236}">
                <a16:creationId xmlns:a16="http://schemas.microsoft.com/office/drawing/2014/main" id="{5AEBEAF7-E119-E1B4-1CAD-1155E6A882F5}"/>
              </a:ext>
            </a:extLst>
          </p:cNvPr>
          <p:cNvPicPr>
            <a:picLocks noGrp="1" noChangeAspect="1"/>
          </p:cNvPicPr>
          <p:nvPr>
            <p:ph sz="quarter" idx="13"/>
          </p:nvPr>
        </p:nvPicPr>
        <p:blipFill rotWithShape="1">
          <a:blip r:embed="rId2"/>
          <a:srcRect l="8849" t="1175" r="21700" b="7396"/>
          <a:stretch/>
        </p:blipFill>
        <p:spPr>
          <a:xfrm>
            <a:off x="3012778" y="1675422"/>
            <a:ext cx="6166444" cy="4564061"/>
          </a:xfrm>
          <a:prstGeom prst="rect">
            <a:avLst/>
          </a:prstGeom>
        </p:spPr>
      </p:pic>
      <p:pic>
        <p:nvPicPr>
          <p:cNvPr id="5" name="Picture 4">
            <a:extLst>
              <a:ext uri="{FF2B5EF4-FFF2-40B4-BE49-F238E27FC236}">
                <a16:creationId xmlns:a16="http://schemas.microsoft.com/office/drawing/2014/main" id="{601B5ED5-54D8-D566-BF94-C639FFA65A9C}"/>
              </a:ext>
            </a:extLst>
          </p:cNvPr>
          <p:cNvPicPr>
            <a:picLocks noChangeAspect="1"/>
          </p:cNvPicPr>
          <p:nvPr/>
        </p:nvPicPr>
        <p:blipFill rotWithShape="1">
          <a:blip r:embed="rId3"/>
          <a:srcRect l="38680" t="8998" r="37978" b="15540"/>
          <a:stretch/>
        </p:blipFill>
        <p:spPr>
          <a:xfrm>
            <a:off x="6758175" y="1839074"/>
            <a:ext cx="2421047" cy="4400409"/>
          </a:xfrm>
          <a:prstGeom prst="rect">
            <a:avLst/>
          </a:prstGeom>
        </p:spPr>
      </p:pic>
    </p:spTree>
    <p:extLst>
      <p:ext uri="{BB962C8B-B14F-4D97-AF65-F5344CB8AC3E}">
        <p14:creationId xmlns:p14="http://schemas.microsoft.com/office/powerpoint/2010/main" val="154572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E35A-F715-5A86-E25E-23239DDE74C9}"/>
              </a:ext>
            </a:extLst>
          </p:cNvPr>
          <p:cNvSpPr>
            <a:spLocks noGrp="1"/>
          </p:cNvSpPr>
          <p:nvPr>
            <p:ph type="title"/>
          </p:nvPr>
        </p:nvSpPr>
        <p:spPr/>
        <p:txBody>
          <a:bodyPr/>
          <a:lstStyle/>
          <a:p>
            <a:pPr algn="l"/>
            <a:r>
              <a:rPr lang="en-US" dirty="0">
                <a:solidFill>
                  <a:schemeClr val="tx2"/>
                </a:solidFill>
                <a:latin typeface="Algerian" panose="04020705040A02060702" pitchFamily="82" charset="0"/>
              </a:rPr>
              <a:t>Implementation &amp; testing</a:t>
            </a:r>
            <a:endParaRPr lang="en-IN" dirty="0">
              <a:solidFill>
                <a:schemeClr val="tx2"/>
              </a:solidFill>
              <a:latin typeface="Algerian" panose="04020705040A02060702" pitchFamily="82" charset="0"/>
            </a:endParaRPr>
          </a:p>
        </p:txBody>
      </p:sp>
      <p:pic>
        <p:nvPicPr>
          <p:cNvPr id="8" name="Content Placeholder 3">
            <a:extLst>
              <a:ext uri="{FF2B5EF4-FFF2-40B4-BE49-F238E27FC236}">
                <a16:creationId xmlns:a16="http://schemas.microsoft.com/office/drawing/2014/main" id="{DA52E3BC-561F-25DC-BF34-36288D313121}"/>
              </a:ext>
            </a:extLst>
          </p:cNvPr>
          <p:cNvPicPr>
            <a:picLocks noGrp="1" noChangeAspect="1"/>
          </p:cNvPicPr>
          <p:nvPr>
            <p:ph sz="quarter" idx="13"/>
          </p:nvPr>
        </p:nvPicPr>
        <p:blipFill rotWithShape="1">
          <a:blip r:embed="rId2"/>
          <a:srcRect l="8849" t="1175" r="21700" b="7396"/>
          <a:stretch/>
        </p:blipFill>
        <p:spPr>
          <a:xfrm>
            <a:off x="2815119" y="1650756"/>
            <a:ext cx="6050449" cy="4478208"/>
          </a:xfrm>
          <a:prstGeom prst="rect">
            <a:avLst/>
          </a:prstGeom>
        </p:spPr>
      </p:pic>
      <p:pic>
        <p:nvPicPr>
          <p:cNvPr id="10" name="Picture 9">
            <a:extLst>
              <a:ext uri="{FF2B5EF4-FFF2-40B4-BE49-F238E27FC236}">
                <a16:creationId xmlns:a16="http://schemas.microsoft.com/office/drawing/2014/main" id="{68EF8319-91BA-CFC5-551C-C7AC79E0E874}"/>
              </a:ext>
            </a:extLst>
          </p:cNvPr>
          <p:cNvPicPr>
            <a:picLocks noChangeAspect="1"/>
          </p:cNvPicPr>
          <p:nvPr/>
        </p:nvPicPr>
        <p:blipFill rotWithShape="1">
          <a:blip r:embed="rId3"/>
          <a:srcRect l="38090" t="8999" r="38399" b="15539"/>
          <a:stretch/>
        </p:blipFill>
        <p:spPr>
          <a:xfrm>
            <a:off x="6516666" y="1870325"/>
            <a:ext cx="2348901" cy="4238676"/>
          </a:xfrm>
          <a:prstGeom prst="rect">
            <a:avLst/>
          </a:prstGeom>
        </p:spPr>
      </p:pic>
    </p:spTree>
    <p:extLst>
      <p:ext uri="{BB962C8B-B14F-4D97-AF65-F5344CB8AC3E}">
        <p14:creationId xmlns:p14="http://schemas.microsoft.com/office/powerpoint/2010/main" val="2046452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3697-B3DA-89E8-DB8D-871AA2B22AEB}"/>
              </a:ext>
            </a:extLst>
          </p:cNvPr>
          <p:cNvSpPr>
            <a:spLocks noGrp="1"/>
          </p:cNvSpPr>
          <p:nvPr>
            <p:ph type="title"/>
          </p:nvPr>
        </p:nvSpPr>
        <p:spPr/>
        <p:txBody>
          <a:bodyPr/>
          <a:lstStyle/>
          <a:p>
            <a:pPr algn="l"/>
            <a:r>
              <a:rPr lang="en-US" dirty="0">
                <a:solidFill>
                  <a:schemeClr val="tx2"/>
                </a:solidFill>
                <a:latin typeface="Algerian" panose="04020705040A02060702" pitchFamily="82" charset="0"/>
              </a:rPr>
              <a:t>CONCLUSION</a:t>
            </a:r>
            <a:endParaRPr lang="en-IN" dirty="0">
              <a:solidFill>
                <a:schemeClr val="tx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0130453-7C97-CB5C-16FB-5E950AB8D3A0}"/>
              </a:ext>
            </a:extLst>
          </p:cNvPr>
          <p:cNvSpPr>
            <a:spLocks noGrp="1"/>
          </p:cNvSpPr>
          <p:nvPr>
            <p:ph sz="quarter" idx="13"/>
          </p:nvPr>
        </p:nvSpPr>
        <p:spPr/>
        <p:txBody>
          <a:bodyPr/>
          <a:lstStyle/>
          <a:p>
            <a:pPr>
              <a:buFont typeface="Wingdings" panose="05000000000000000000" pitchFamily="2" charset="2"/>
              <a:buChar char="v"/>
            </a:pPr>
            <a:r>
              <a:rPr lang="en-US" dirty="0">
                <a:solidFill>
                  <a:schemeClr val="tx2"/>
                </a:solidFill>
                <a:latin typeface="Castellar" panose="020A0402060406010301" pitchFamily="18" charset="0"/>
              </a:rPr>
              <a:t>I CONCLUDED THAT GST HAS CERTAIN POSITIVE IMPACT LIKE ; </a:t>
            </a:r>
          </a:p>
          <a:p>
            <a:pPr lvl="1">
              <a:buFont typeface="Wingdings" panose="05000000000000000000" pitchFamily="2" charset="2"/>
              <a:buChar char="Ø"/>
            </a:pPr>
            <a:r>
              <a:rPr lang="en-US" dirty="0">
                <a:solidFill>
                  <a:schemeClr val="tx2"/>
                </a:solidFill>
                <a:latin typeface="Castellar" panose="020A0402060406010301" pitchFamily="18" charset="0"/>
              </a:rPr>
              <a:t>GST WILL ALSO HELP TO BUILD A TRANSPARENT AND CORRUPTION FREE TAX ADMINISTRATION.</a:t>
            </a:r>
          </a:p>
          <a:p>
            <a:pPr>
              <a:buFont typeface="Wingdings" panose="05000000000000000000" pitchFamily="2" charset="2"/>
              <a:buChar char="v"/>
            </a:pPr>
            <a:r>
              <a:rPr lang="en-IN" dirty="0">
                <a:solidFill>
                  <a:schemeClr val="tx2"/>
                </a:solidFill>
                <a:latin typeface="Castellar" panose="020A0402060406010301" pitchFamily="18" charset="0"/>
              </a:rPr>
              <a:t>THIS APP GOT 100% POSITIVE RESPONSE.</a:t>
            </a:r>
          </a:p>
          <a:p>
            <a:pPr>
              <a:buFont typeface="Wingdings" panose="05000000000000000000" pitchFamily="2" charset="2"/>
              <a:buChar char="v"/>
            </a:pPr>
            <a:r>
              <a:rPr lang="en-IN" dirty="0">
                <a:solidFill>
                  <a:schemeClr val="tx2"/>
                </a:solidFill>
                <a:latin typeface="Castellar" panose="020A0402060406010301" pitchFamily="18" charset="0"/>
              </a:rPr>
              <a:t>IT IS EFFICIENT AND USEFUL.</a:t>
            </a:r>
          </a:p>
        </p:txBody>
      </p:sp>
    </p:spTree>
    <p:extLst>
      <p:ext uri="{BB962C8B-B14F-4D97-AF65-F5344CB8AC3E}">
        <p14:creationId xmlns:p14="http://schemas.microsoft.com/office/powerpoint/2010/main" val="387273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D6AC4FD-8AB9-8EC5-0B13-830EC01EC36A}"/>
              </a:ext>
            </a:extLst>
          </p:cNvPr>
          <p:cNvSpPr>
            <a:spLocks noGrp="1"/>
          </p:cNvSpPr>
          <p:nvPr>
            <p:ph sz="quarter" idx="13"/>
          </p:nvPr>
        </p:nvSpPr>
        <p:spPr>
          <a:xfrm>
            <a:off x="2137024" y="2232917"/>
            <a:ext cx="8504203" cy="1969213"/>
          </a:xfrm>
        </p:spPr>
        <p:txBody>
          <a:bodyPr>
            <a:normAutofit/>
          </a:bodyPr>
          <a:lstStyle/>
          <a:p>
            <a:pPr marL="0" indent="0">
              <a:buNone/>
            </a:pPr>
            <a:r>
              <a:rPr lang="en-US" sz="9600" i="1" dirty="0">
                <a:solidFill>
                  <a:schemeClr val="tx2"/>
                </a:solidFill>
                <a:effectLst>
                  <a:outerShdw blurRad="38100" dist="38100" dir="2700000" algn="tl">
                    <a:srgbClr val="000000">
                      <a:alpha val="43137"/>
                    </a:srgbClr>
                  </a:outerShdw>
                </a:effectLst>
                <a:latin typeface="Showcard Gothic" panose="04020904020102020604" pitchFamily="82" charset="0"/>
              </a:rPr>
              <a:t>THANK</a:t>
            </a:r>
            <a:r>
              <a:rPr lang="en-US" sz="9600" dirty="0">
                <a:solidFill>
                  <a:schemeClr val="tx2"/>
                </a:solidFill>
                <a:latin typeface="Showcard Gothic" panose="04020904020102020604" pitchFamily="82" charset="0"/>
              </a:rPr>
              <a:t> </a:t>
            </a:r>
            <a:r>
              <a:rPr lang="en-US" sz="9600" i="1" dirty="0">
                <a:solidFill>
                  <a:schemeClr val="tx2"/>
                </a:solidFill>
                <a:effectLst>
                  <a:outerShdw blurRad="38100" dist="38100" dir="2700000" algn="tl">
                    <a:srgbClr val="000000">
                      <a:alpha val="43137"/>
                    </a:srgbClr>
                  </a:outerShdw>
                </a:effectLst>
                <a:latin typeface="Showcard Gothic" panose="04020904020102020604" pitchFamily="82" charset="0"/>
              </a:rPr>
              <a:t>YOU</a:t>
            </a:r>
            <a:endParaRPr lang="en-IN" sz="9600" i="1" dirty="0">
              <a:solidFill>
                <a:schemeClr val="tx2"/>
              </a:solidFill>
              <a:effectLst>
                <a:outerShdw blurRad="38100" dist="38100" dir="2700000" algn="tl">
                  <a:srgbClr val="000000">
                    <a:alpha val="43137"/>
                  </a:srgbClr>
                </a:outerShdw>
              </a:effectLst>
              <a:latin typeface="Showcard Gothic" panose="04020904020102020604" pitchFamily="82" charset="0"/>
            </a:endParaRPr>
          </a:p>
        </p:txBody>
      </p:sp>
    </p:spTree>
    <p:extLst>
      <p:ext uri="{BB962C8B-B14F-4D97-AF65-F5344CB8AC3E}">
        <p14:creationId xmlns:p14="http://schemas.microsoft.com/office/powerpoint/2010/main" val="159195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BB9A-F584-D7B0-F926-811923475956}"/>
              </a:ext>
            </a:extLst>
          </p:cNvPr>
          <p:cNvSpPr>
            <a:spLocks noGrp="1"/>
          </p:cNvSpPr>
          <p:nvPr>
            <p:ph type="title"/>
          </p:nvPr>
        </p:nvSpPr>
        <p:spPr/>
        <p:txBody>
          <a:bodyPr/>
          <a:lstStyle/>
          <a:p>
            <a:pPr algn="l"/>
            <a:r>
              <a:rPr lang="en-IN" dirty="0">
                <a:solidFill>
                  <a:schemeClr val="tx2"/>
                </a:solidFill>
                <a:latin typeface="Algerian" panose="04020705040A02060702" pitchFamily="82" charset="0"/>
              </a:rPr>
              <a:t>Project includes</a:t>
            </a:r>
            <a:endParaRPr lang="en-US" dirty="0">
              <a:solidFill>
                <a:schemeClr val="tx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3046928-D3CF-7906-B54B-258683AEA4E0}"/>
              </a:ext>
            </a:extLst>
          </p:cNvPr>
          <p:cNvSpPr>
            <a:spLocks noGrp="1"/>
          </p:cNvSpPr>
          <p:nvPr>
            <p:ph sz="quarter" idx="13"/>
          </p:nvPr>
        </p:nvSpPr>
        <p:spPr/>
        <p:txBody>
          <a:bodyPr>
            <a:normAutofit fontScale="77500" lnSpcReduction="20000"/>
          </a:bodyPr>
          <a:lstStyle/>
          <a:p>
            <a:pPr>
              <a:buFont typeface="Wingdings" panose="05000000000000000000" pitchFamily="2" charset="2"/>
              <a:buChar char="v"/>
            </a:pPr>
            <a:r>
              <a:rPr lang="en-IN" dirty="0">
                <a:solidFill>
                  <a:schemeClr val="tx2"/>
                </a:solidFill>
                <a:latin typeface="Castellar" panose="020A0402060406010301" pitchFamily="18" charset="0"/>
              </a:rPr>
              <a:t>Abstract</a:t>
            </a:r>
          </a:p>
          <a:p>
            <a:pPr>
              <a:buFont typeface="Wingdings" panose="05000000000000000000" pitchFamily="2" charset="2"/>
              <a:buChar char="v"/>
            </a:pPr>
            <a:r>
              <a:rPr lang="en-IN" dirty="0">
                <a:solidFill>
                  <a:schemeClr val="tx2"/>
                </a:solidFill>
                <a:latin typeface="Castellar" panose="020A0402060406010301" pitchFamily="18" charset="0"/>
              </a:rPr>
              <a:t>Objectives &amp; introduction</a:t>
            </a:r>
          </a:p>
          <a:p>
            <a:pPr>
              <a:buFont typeface="Wingdings" panose="05000000000000000000" pitchFamily="2" charset="2"/>
              <a:buChar char="v"/>
            </a:pPr>
            <a:r>
              <a:rPr lang="en-IN" dirty="0">
                <a:solidFill>
                  <a:schemeClr val="tx2"/>
                </a:solidFill>
                <a:latin typeface="Castellar" panose="020A0402060406010301" pitchFamily="18" charset="0"/>
              </a:rPr>
              <a:t>Proposed work</a:t>
            </a:r>
          </a:p>
          <a:p>
            <a:pPr>
              <a:buFont typeface="Wingdings" panose="05000000000000000000" pitchFamily="2" charset="2"/>
              <a:buChar char="v"/>
            </a:pPr>
            <a:r>
              <a:rPr lang="en-IN" dirty="0">
                <a:solidFill>
                  <a:schemeClr val="tx2"/>
                </a:solidFill>
                <a:latin typeface="Castellar" panose="020A0402060406010301" pitchFamily="18" charset="0"/>
              </a:rPr>
              <a:t>Test cases</a:t>
            </a:r>
          </a:p>
          <a:p>
            <a:pPr>
              <a:buFont typeface="Wingdings" panose="05000000000000000000" pitchFamily="2" charset="2"/>
              <a:buChar char="v"/>
            </a:pPr>
            <a:r>
              <a:rPr lang="en-IN" dirty="0">
                <a:solidFill>
                  <a:schemeClr val="tx2"/>
                </a:solidFill>
                <a:latin typeface="Castellar" panose="020A0402060406010301" pitchFamily="18" charset="0"/>
              </a:rPr>
              <a:t>Apps &amp; tools installation</a:t>
            </a:r>
          </a:p>
          <a:p>
            <a:pPr>
              <a:buFont typeface="Wingdings" panose="05000000000000000000" pitchFamily="2" charset="2"/>
              <a:buChar char="v"/>
            </a:pPr>
            <a:r>
              <a:rPr lang="en-IN" dirty="0" err="1">
                <a:solidFill>
                  <a:schemeClr val="tx2"/>
                </a:solidFill>
                <a:latin typeface="Castellar" panose="020A0402060406010301" pitchFamily="18" charset="0"/>
              </a:rPr>
              <a:t>Appium</a:t>
            </a:r>
            <a:r>
              <a:rPr lang="en-IN" dirty="0">
                <a:solidFill>
                  <a:schemeClr val="tx2"/>
                </a:solidFill>
                <a:latin typeface="Castellar" panose="020A0402060406010301" pitchFamily="18" charset="0"/>
              </a:rPr>
              <a:t> server</a:t>
            </a:r>
          </a:p>
          <a:p>
            <a:pPr>
              <a:buFont typeface="Wingdings" panose="05000000000000000000" pitchFamily="2" charset="2"/>
              <a:buChar char="v"/>
            </a:pPr>
            <a:r>
              <a:rPr lang="en-IN" dirty="0">
                <a:solidFill>
                  <a:schemeClr val="tx2"/>
                </a:solidFill>
                <a:latin typeface="Castellar" panose="020A0402060406010301" pitchFamily="18" charset="0"/>
              </a:rPr>
              <a:t>Implementation &amp; testing</a:t>
            </a:r>
          </a:p>
          <a:p>
            <a:pPr>
              <a:buFont typeface="Wingdings" panose="05000000000000000000" pitchFamily="2" charset="2"/>
              <a:buChar char="v"/>
            </a:pPr>
            <a:r>
              <a:rPr lang="en-IN" dirty="0">
                <a:solidFill>
                  <a:schemeClr val="tx2"/>
                </a:solidFill>
                <a:latin typeface="Castellar" panose="020A0402060406010301" pitchFamily="18" charset="0"/>
              </a:rPr>
              <a:t>Test case outcomes</a:t>
            </a:r>
          </a:p>
          <a:p>
            <a:pPr>
              <a:buFont typeface="Wingdings" panose="05000000000000000000" pitchFamily="2" charset="2"/>
              <a:buChar char="v"/>
            </a:pPr>
            <a:r>
              <a:rPr lang="en-IN" dirty="0">
                <a:solidFill>
                  <a:schemeClr val="tx2"/>
                </a:solidFill>
                <a:latin typeface="Castellar" panose="020A0402060406010301" pitchFamily="18" charset="0"/>
              </a:rPr>
              <a:t>Conclusion</a:t>
            </a:r>
          </a:p>
          <a:p>
            <a:endParaRPr lang="en-IN" dirty="0"/>
          </a:p>
          <a:p>
            <a:endParaRPr lang="en-US" dirty="0"/>
          </a:p>
        </p:txBody>
      </p:sp>
    </p:spTree>
    <p:extLst>
      <p:ext uri="{BB962C8B-B14F-4D97-AF65-F5344CB8AC3E}">
        <p14:creationId xmlns:p14="http://schemas.microsoft.com/office/powerpoint/2010/main" val="392921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69B6-8378-2C8C-D869-121AE4FA1C5A}"/>
              </a:ext>
            </a:extLst>
          </p:cNvPr>
          <p:cNvSpPr>
            <a:spLocks noGrp="1"/>
          </p:cNvSpPr>
          <p:nvPr>
            <p:ph type="title"/>
          </p:nvPr>
        </p:nvSpPr>
        <p:spPr/>
        <p:txBody>
          <a:bodyPr/>
          <a:lstStyle/>
          <a:p>
            <a:pPr algn="l"/>
            <a:r>
              <a:rPr lang="en-IN" dirty="0">
                <a:solidFill>
                  <a:schemeClr val="tx2"/>
                </a:solidFill>
                <a:latin typeface="Algerian" panose="04020705040A02060702" pitchFamily="82" charset="0"/>
              </a:rPr>
              <a:t>Abstract</a:t>
            </a:r>
            <a:r>
              <a:rPr lang="en-IN" dirty="0"/>
              <a:t> </a:t>
            </a:r>
            <a:endParaRPr lang="en-US" dirty="0"/>
          </a:p>
        </p:txBody>
      </p:sp>
      <p:sp>
        <p:nvSpPr>
          <p:cNvPr id="3" name="Content Placeholder 2">
            <a:extLst>
              <a:ext uri="{FF2B5EF4-FFF2-40B4-BE49-F238E27FC236}">
                <a16:creationId xmlns:a16="http://schemas.microsoft.com/office/drawing/2014/main" id="{A7A4C706-A758-EDEF-DD3D-508F185508E0}"/>
              </a:ext>
            </a:extLst>
          </p:cNvPr>
          <p:cNvSpPr>
            <a:spLocks noGrp="1"/>
          </p:cNvSpPr>
          <p:nvPr>
            <p:ph sz="quarter" idx="13"/>
          </p:nvPr>
        </p:nvSpPr>
        <p:spPr/>
        <p:txBody>
          <a:bodyPr>
            <a:normAutofit lnSpcReduction="10000"/>
          </a:bodyPr>
          <a:lstStyle/>
          <a:p>
            <a:pPr>
              <a:buFont typeface="Wingdings" panose="05000000000000000000" pitchFamily="2" charset="2"/>
              <a:buChar char="v"/>
            </a:pPr>
            <a:r>
              <a:rPr lang="en-IN" dirty="0">
                <a:solidFill>
                  <a:schemeClr val="tx2"/>
                </a:solidFill>
                <a:latin typeface="Castellar" panose="020A0402060406010301" pitchFamily="18" charset="0"/>
              </a:rPr>
              <a:t>GST invoice is a bill or receipt of items sent or services that a seller or service provider offers to a customer.</a:t>
            </a:r>
          </a:p>
          <a:p>
            <a:pPr>
              <a:buFont typeface="Wingdings" panose="05000000000000000000" pitchFamily="2" charset="2"/>
              <a:buChar char="v"/>
            </a:pPr>
            <a:r>
              <a:rPr lang="en-IN" dirty="0">
                <a:solidFill>
                  <a:schemeClr val="tx2"/>
                </a:solidFill>
                <a:latin typeface="Castellar" panose="020A0402060406010301" pitchFamily="18" charset="0"/>
              </a:rPr>
              <a:t> It specifically lists out the services/products, along with the total amount due. </a:t>
            </a:r>
          </a:p>
          <a:p>
            <a:pPr>
              <a:buFont typeface="Wingdings" panose="05000000000000000000" pitchFamily="2" charset="2"/>
              <a:buChar char="v"/>
            </a:pPr>
            <a:r>
              <a:rPr lang="en-IN" dirty="0">
                <a:solidFill>
                  <a:schemeClr val="tx2"/>
                </a:solidFill>
                <a:latin typeface="Castellar" panose="020A0402060406010301" pitchFamily="18" charset="0"/>
              </a:rPr>
              <a:t>One can check a GST invoice to determine said product or service prices before   </a:t>
            </a:r>
          </a:p>
          <a:p>
            <a:pPr marL="1371600" lvl="2" indent="-457200">
              <a:buFont typeface="+mj-lt"/>
              <a:buAutoNum type="arabicPeriod"/>
            </a:pPr>
            <a:r>
              <a:rPr lang="en-IN" dirty="0">
                <a:solidFill>
                  <a:schemeClr val="tx2"/>
                </a:solidFill>
                <a:latin typeface="Castellar" panose="020A0402060406010301" pitchFamily="18" charset="0"/>
              </a:rPr>
              <a:t>CGST </a:t>
            </a:r>
          </a:p>
          <a:p>
            <a:pPr marL="1371600" lvl="2" indent="-457200">
              <a:buFont typeface="+mj-lt"/>
              <a:buAutoNum type="arabicPeriod"/>
            </a:pPr>
            <a:r>
              <a:rPr lang="en-IN" dirty="0">
                <a:solidFill>
                  <a:schemeClr val="tx2"/>
                </a:solidFill>
                <a:latin typeface="Castellar" panose="020A0402060406010301" pitchFamily="18" charset="0"/>
              </a:rPr>
              <a:t> SGST   </a:t>
            </a:r>
          </a:p>
          <a:p>
            <a:pPr marL="914400" lvl="2" indent="0">
              <a:buNone/>
            </a:pPr>
            <a:r>
              <a:rPr lang="en-IN" dirty="0">
                <a:solidFill>
                  <a:schemeClr val="tx2"/>
                </a:solidFill>
                <a:latin typeface="Castellar" panose="020A0402060406010301" pitchFamily="18" charset="0"/>
              </a:rPr>
              <a:t> are levied on them.</a:t>
            </a:r>
            <a:endParaRPr lang="en-US" dirty="0">
              <a:solidFill>
                <a:schemeClr val="tx2"/>
              </a:solidFill>
              <a:latin typeface="Castellar" panose="020A0402060406010301" pitchFamily="18" charset="0"/>
            </a:endParaRPr>
          </a:p>
        </p:txBody>
      </p:sp>
    </p:spTree>
    <p:extLst>
      <p:ext uri="{BB962C8B-B14F-4D97-AF65-F5344CB8AC3E}">
        <p14:creationId xmlns:p14="http://schemas.microsoft.com/office/powerpoint/2010/main" val="175930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B86A-E149-4E0B-AE42-D581DB01B3A7}"/>
              </a:ext>
            </a:extLst>
          </p:cNvPr>
          <p:cNvSpPr>
            <a:spLocks noGrp="1"/>
          </p:cNvSpPr>
          <p:nvPr>
            <p:ph type="title"/>
          </p:nvPr>
        </p:nvSpPr>
        <p:spPr/>
        <p:txBody>
          <a:bodyPr/>
          <a:lstStyle/>
          <a:p>
            <a:pPr algn="l"/>
            <a:r>
              <a:rPr lang="en-IN" dirty="0">
                <a:solidFill>
                  <a:schemeClr val="tx2"/>
                </a:solidFill>
                <a:latin typeface="Algerian" panose="04020705040A02060702" pitchFamily="82" charset="0"/>
              </a:rPr>
              <a:t>Objectives</a:t>
            </a:r>
            <a:endParaRPr lang="en-US" dirty="0">
              <a:solidFill>
                <a:schemeClr val="tx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0F6D439-D9B4-E897-743F-52488E3753DD}"/>
              </a:ext>
            </a:extLst>
          </p:cNvPr>
          <p:cNvSpPr>
            <a:spLocks noGrp="1"/>
          </p:cNvSpPr>
          <p:nvPr>
            <p:ph sz="quarter" idx="13"/>
          </p:nvPr>
        </p:nvSpPr>
        <p:spPr/>
        <p:txBody>
          <a:bodyPr>
            <a:normAutofit fontScale="77500" lnSpcReduction="20000"/>
          </a:bodyPr>
          <a:lstStyle/>
          <a:p>
            <a:pPr>
              <a:buFont typeface="Wingdings" panose="05000000000000000000" pitchFamily="2" charset="2"/>
              <a:buChar char="v"/>
            </a:pPr>
            <a:r>
              <a:rPr lang="en-IN" dirty="0">
                <a:solidFill>
                  <a:schemeClr val="tx2"/>
                </a:solidFill>
                <a:latin typeface="Castellar" panose="020A0402060406010301" pitchFamily="18" charset="0"/>
              </a:rPr>
              <a:t>The main goal of the </a:t>
            </a:r>
            <a:r>
              <a:rPr lang="en-IN" dirty="0" err="1">
                <a:solidFill>
                  <a:schemeClr val="tx2"/>
                </a:solidFill>
                <a:latin typeface="Castellar" panose="020A0402060406010301" pitchFamily="18" charset="0"/>
              </a:rPr>
              <a:t>gst</a:t>
            </a:r>
            <a:r>
              <a:rPr lang="en-IN" dirty="0">
                <a:solidFill>
                  <a:schemeClr val="tx2"/>
                </a:solidFill>
                <a:latin typeface="Castellar" panose="020A0402060406010301" pitchFamily="18" charset="0"/>
              </a:rPr>
              <a:t> calculator is to enable users to determine the net or gross product price on </a:t>
            </a:r>
            <a:r>
              <a:rPr lang="en-IN" dirty="0" err="1">
                <a:solidFill>
                  <a:schemeClr val="tx2"/>
                </a:solidFill>
                <a:latin typeface="Castellar" panose="020A0402060406010301" pitchFamily="18" charset="0"/>
              </a:rPr>
              <a:t>gst</a:t>
            </a:r>
            <a:r>
              <a:rPr lang="en-IN" dirty="0">
                <a:solidFill>
                  <a:schemeClr val="tx2"/>
                </a:solidFill>
                <a:latin typeface="Castellar" panose="020A0402060406010301" pitchFamily="18" charset="0"/>
              </a:rPr>
              <a:t> rates.</a:t>
            </a:r>
          </a:p>
          <a:p>
            <a:pPr>
              <a:buFont typeface="Wingdings" panose="05000000000000000000" pitchFamily="2" charset="2"/>
              <a:buChar char="v"/>
            </a:pPr>
            <a:r>
              <a:rPr lang="en-IN" dirty="0">
                <a:solidFill>
                  <a:schemeClr val="tx2"/>
                </a:solidFill>
                <a:latin typeface="Castellar" panose="020A0402060406010301" pitchFamily="18" charset="0"/>
              </a:rPr>
              <a:t>Display bill details: The code displays the bill details, including the person name, item name, item quantity, GST percentage, bill amount, GST amount, and total bill, which provides a clear understanding of the bill for the user.</a:t>
            </a:r>
          </a:p>
          <a:p>
            <a:pPr>
              <a:buFont typeface="Wingdings" panose="05000000000000000000" pitchFamily="2" charset="2"/>
              <a:buChar char="v"/>
            </a:pPr>
            <a:r>
              <a:rPr lang="en-IN" dirty="0">
                <a:solidFill>
                  <a:schemeClr val="tx2"/>
                </a:solidFill>
                <a:latin typeface="Castellar" panose="020A0402060406010301" pitchFamily="18" charset="0"/>
              </a:rPr>
              <a:t>Determine bill payment status: The code determines the bill payment status by asking if the bill has been paid and displays the status, which helps to keep track of the payment status of the bills.</a:t>
            </a:r>
          </a:p>
          <a:p>
            <a:pPr>
              <a:buFont typeface="Wingdings" panose="05000000000000000000" pitchFamily="2" charset="2"/>
              <a:buChar char="v"/>
            </a:pPr>
            <a:r>
              <a:rPr lang="en-IN" dirty="0">
                <a:solidFill>
                  <a:schemeClr val="tx2"/>
                </a:solidFill>
                <a:latin typeface="Castellar" panose="020A0402060406010301" pitchFamily="18" charset="0"/>
              </a:rPr>
              <a:t>User-friendly interface: The code takes inputs from the user in a user-friendly manner and displays the output in a clear and organized manner, making it easy for the user to understand.</a:t>
            </a:r>
            <a:endParaRPr lang="en-US" dirty="0">
              <a:solidFill>
                <a:schemeClr val="tx2"/>
              </a:solidFill>
              <a:latin typeface="Castellar" panose="020A0402060406010301" pitchFamily="18" charset="0"/>
            </a:endParaRPr>
          </a:p>
        </p:txBody>
      </p:sp>
    </p:spTree>
    <p:extLst>
      <p:ext uri="{BB962C8B-B14F-4D97-AF65-F5344CB8AC3E}">
        <p14:creationId xmlns:p14="http://schemas.microsoft.com/office/powerpoint/2010/main" val="229561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4C07-B4BB-F460-2CF6-82C0687B54D4}"/>
              </a:ext>
            </a:extLst>
          </p:cNvPr>
          <p:cNvSpPr>
            <a:spLocks noGrp="1"/>
          </p:cNvSpPr>
          <p:nvPr>
            <p:ph type="title"/>
          </p:nvPr>
        </p:nvSpPr>
        <p:spPr/>
        <p:txBody>
          <a:bodyPr/>
          <a:lstStyle/>
          <a:p>
            <a:pPr algn="l"/>
            <a:r>
              <a:rPr lang="en-IN" dirty="0">
                <a:solidFill>
                  <a:schemeClr val="tx2"/>
                </a:solidFill>
                <a:latin typeface="Algerian" panose="04020705040A02060702" pitchFamily="82" charset="0"/>
              </a:rPr>
              <a:t>Introduction</a:t>
            </a:r>
            <a:r>
              <a:rPr lang="en-IN" dirty="0"/>
              <a:t> </a:t>
            </a:r>
            <a:endParaRPr lang="en-US" dirty="0"/>
          </a:p>
        </p:txBody>
      </p:sp>
      <p:sp>
        <p:nvSpPr>
          <p:cNvPr id="3" name="Content Placeholder 2">
            <a:extLst>
              <a:ext uri="{FF2B5EF4-FFF2-40B4-BE49-F238E27FC236}">
                <a16:creationId xmlns:a16="http://schemas.microsoft.com/office/drawing/2014/main" id="{E3FC4AEC-F0DD-DBEB-24E8-63ADC2FBB601}"/>
              </a:ext>
            </a:extLst>
          </p:cNvPr>
          <p:cNvSpPr>
            <a:spLocks noGrp="1"/>
          </p:cNvSpPr>
          <p:nvPr>
            <p:ph sz="quarter" idx="13"/>
          </p:nvPr>
        </p:nvSpPr>
        <p:spPr>
          <a:xfrm>
            <a:off x="913775" y="2367092"/>
            <a:ext cx="10363826" cy="3424107"/>
          </a:xfrm>
        </p:spPr>
        <p:txBody>
          <a:bodyPr>
            <a:normAutofit fontScale="70000" lnSpcReduction="20000"/>
          </a:bodyPr>
          <a:lstStyle/>
          <a:p>
            <a:pPr>
              <a:buFont typeface="Wingdings" panose="05000000000000000000" pitchFamily="2" charset="2"/>
              <a:buChar char="v"/>
            </a:pPr>
            <a:r>
              <a:rPr lang="en-IN" dirty="0">
                <a:solidFill>
                  <a:schemeClr val="tx2"/>
                </a:solidFill>
                <a:latin typeface="Castellar" panose="020A0402060406010301" pitchFamily="18" charset="0"/>
              </a:rPr>
              <a:t>If project is used to facilitate customers to calculate the </a:t>
            </a:r>
            <a:r>
              <a:rPr lang="en-IN" dirty="0" err="1">
                <a:solidFill>
                  <a:schemeClr val="tx2"/>
                </a:solidFill>
                <a:latin typeface="Castellar" panose="020A0402060406010301" pitchFamily="18" charset="0"/>
              </a:rPr>
              <a:t>gst</a:t>
            </a:r>
            <a:r>
              <a:rPr lang="en-IN" dirty="0">
                <a:solidFill>
                  <a:schemeClr val="tx2"/>
                </a:solidFill>
                <a:latin typeface="Castellar" panose="020A0402060406010301" pitchFamily="18" charset="0"/>
              </a:rPr>
              <a:t> bill.</a:t>
            </a:r>
          </a:p>
          <a:p>
            <a:pPr>
              <a:buFont typeface="Wingdings" panose="05000000000000000000" pitchFamily="2" charset="2"/>
              <a:buChar char="v"/>
            </a:pPr>
            <a:r>
              <a:rPr lang="en-IN" dirty="0">
                <a:solidFill>
                  <a:schemeClr val="tx2"/>
                </a:solidFill>
                <a:latin typeface="Castellar" panose="020A0402060406010301" pitchFamily="18" charset="0"/>
              </a:rPr>
              <a:t>It is an indirect tax which has replaced many indirect taxes in </a:t>
            </a:r>
            <a:r>
              <a:rPr lang="en-IN" dirty="0" err="1">
                <a:solidFill>
                  <a:schemeClr val="tx2"/>
                </a:solidFill>
                <a:latin typeface="Castellar" panose="020A0402060406010301" pitchFamily="18" charset="0"/>
              </a:rPr>
              <a:t>india</a:t>
            </a:r>
            <a:r>
              <a:rPr lang="en-IN" dirty="0">
                <a:solidFill>
                  <a:schemeClr val="tx2"/>
                </a:solidFill>
                <a:latin typeface="Castellar" panose="020A0402060406010301" pitchFamily="18" charset="0"/>
              </a:rPr>
              <a:t> such as excise duty, vat, service taxes, etc.</a:t>
            </a:r>
          </a:p>
          <a:p>
            <a:pPr>
              <a:buFont typeface="Wingdings" panose="05000000000000000000" pitchFamily="2" charset="2"/>
              <a:buChar char="v"/>
            </a:pPr>
            <a:r>
              <a:rPr lang="en-IN" dirty="0">
                <a:solidFill>
                  <a:schemeClr val="tx2"/>
                </a:solidFill>
                <a:latin typeface="Castellar" panose="020A0402060406010301" pitchFamily="18" charset="0"/>
              </a:rPr>
              <a:t>Goods &amp; services tax law in </a:t>
            </a:r>
            <a:r>
              <a:rPr lang="en-IN" dirty="0" err="1">
                <a:solidFill>
                  <a:schemeClr val="tx2"/>
                </a:solidFill>
                <a:latin typeface="Castellar" panose="020A0402060406010301" pitchFamily="18" charset="0"/>
              </a:rPr>
              <a:t>india</a:t>
            </a:r>
            <a:r>
              <a:rPr lang="en-IN" dirty="0">
                <a:solidFill>
                  <a:schemeClr val="tx2"/>
                </a:solidFill>
                <a:latin typeface="Castellar" panose="020A0402060406010301" pitchFamily="18" charset="0"/>
              </a:rPr>
              <a:t> is a comprehensive, destination-based, multistage tax that is levied on every value addition.
Let us consider the following stages:</a:t>
            </a:r>
          </a:p>
          <a:p>
            <a:pPr marL="914400" lvl="1" indent="-457200">
              <a:buFont typeface="+mj-lt"/>
              <a:buAutoNum type="arabicPeriod"/>
            </a:pPr>
            <a:r>
              <a:rPr lang="en-IN" dirty="0">
                <a:solidFill>
                  <a:schemeClr val="tx2"/>
                </a:solidFill>
                <a:latin typeface="Castellar" panose="020A0402060406010301" pitchFamily="18" charset="0"/>
              </a:rPr>
              <a:t>Purchase of raw materials
Production or manufacture
Warehousing of finished goods
Selling to wholesalers
Sale of the product to the retailers
Selling to the end consumers</a:t>
            </a:r>
            <a:endParaRPr lang="en-US" dirty="0">
              <a:solidFill>
                <a:schemeClr val="tx2"/>
              </a:solidFill>
              <a:latin typeface="Castellar" panose="020A0402060406010301" pitchFamily="18" charset="0"/>
            </a:endParaRPr>
          </a:p>
        </p:txBody>
      </p:sp>
    </p:spTree>
    <p:extLst>
      <p:ext uri="{BB962C8B-B14F-4D97-AF65-F5344CB8AC3E}">
        <p14:creationId xmlns:p14="http://schemas.microsoft.com/office/powerpoint/2010/main" val="349207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1588-7E44-77B3-778A-6622B48252DC}"/>
              </a:ext>
            </a:extLst>
          </p:cNvPr>
          <p:cNvSpPr>
            <a:spLocks noGrp="1"/>
          </p:cNvSpPr>
          <p:nvPr>
            <p:ph type="title"/>
          </p:nvPr>
        </p:nvSpPr>
        <p:spPr/>
        <p:txBody>
          <a:bodyPr/>
          <a:lstStyle/>
          <a:p>
            <a:pPr algn="l"/>
            <a:r>
              <a:rPr lang="en-IN" dirty="0">
                <a:solidFill>
                  <a:schemeClr val="tx2"/>
                </a:solidFill>
                <a:latin typeface="Algerian" panose="04020705040A02060702" pitchFamily="82" charset="0"/>
              </a:rPr>
              <a:t>Proposed work</a:t>
            </a:r>
            <a:endParaRPr lang="en-US" dirty="0">
              <a:solidFill>
                <a:schemeClr val="tx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4FF0F14-3DAF-C42F-BE12-C8111C51CC62}"/>
              </a:ext>
            </a:extLst>
          </p:cNvPr>
          <p:cNvSpPr>
            <a:spLocks noGrp="1"/>
          </p:cNvSpPr>
          <p:nvPr>
            <p:ph sz="quarter" idx="13"/>
          </p:nvPr>
        </p:nvSpPr>
        <p:spPr/>
        <p:txBody>
          <a:bodyPr/>
          <a:lstStyle/>
          <a:p>
            <a:pPr>
              <a:buFont typeface="Wingdings" panose="05000000000000000000" pitchFamily="2" charset="2"/>
              <a:buChar char="v"/>
            </a:pPr>
            <a:r>
              <a:rPr lang="en-IN" dirty="0">
                <a:solidFill>
                  <a:schemeClr val="tx2"/>
                </a:solidFill>
                <a:latin typeface="Castellar" panose="020A0402060406010301" pitchFamily="18" charset="0"/>
              </a:rPr>
              <a:t>It is to develop GST bill calculator.</a:t>
            </a:r>
          </a:p>
          <a:p>
            <a:pPr>
              <a:buFont typeface="Wingdings" panose="05000000000000000000" pitchFamily="2" charset="2"/>
              <a:buChar char="v"/>
            </a:pPr>
            <a:r>
              <a:rPr lang="en-IN" dirty="0">
                <a:solidFill>
                  <a:schemeClr val="tx2"/>
                </a:solidFill>
                <a:latin typeface="Castellar" panose="020A0402060406010301" pitchFamily="18" charset="0"/>
              </a:rPr>
              <a:t>Run the application using Android studio emulator.</a:t>
            </a:r>
          </a:p>
          <a:p>
            <a:pPr>
              <a:buFont typeface="Wingdings" panose="05000000000000000000" pitchFamily="2" charset="2"/>
              <a:buChar char="v"/>
            </a:pPr>
            <a:r>
              <a:rPr lang="en-IN" dirty="0">
                <a:solidFill>
                  <a:schemeClr val="tx2"/>
                </a:solidFill>
                <a:latin typeface="Castellar" panose="020A0402060406010301" pitchFamily="18" charset="0"/>
              </a:rPr>
              <a:t>Test the application in </a:t>
            </a:r>
            <a:r>
              <a:rPr lang="en-IN" dirty="0" err="1">
                <a:solidFill>
                  <a:schemeClr val="tx2"/>
                </a:solidFill>
                <a:latin typeface="Castellar" panose="020A0402060406010301" pitchFamily="18" charset="0"/>
              </a:rPr>
              <a:t>appium</a:t>
            </a:r>
            <a:r>
              <a:rPr lang="en-IN" dirty="0">
                <a:solidFill>
                  <a:schemeClr val="tx2"/>
                </a:solidFill>
                <a:latin typeface="Castellar" panose="020A0402060406010301" pitchFamily="18" charset="0"/>
              </a:rPr>
              <a:t> software.</a:t>
            </a:r>
          </a:p>
          <a:p>
            <a:pPr>
              <a:buFont typeface="Wingdings" panose="05000000000000000000" pitchFamily="2" charset="2"/>
              <a:buChar char="v"/>
            </a:pPr>
            <a:r>
              <a:rPr lang="en-IN" dirty="0" err="1">
                <a:solidFill>
                  <a:schemeClr val="tx2"/>
                </a:solidFill>
                <a:latin typeface="Castellar" panose="020A0402060406010301" pitchFamily="18" charset="0"/>
              </a:rPr>
              <a:t>Appium</a:t>
            </a:r>
            <a:r>
              <a:rPr lang="en-IN" dirty="0">
                <a:solidFill>
                  <a:schemeClr val="tx2"/>
                </a:solidFill>
                <a:latin typeface="Castellar" panose="020A0402060406010301" pitchFamily="18" charset="0"/>
              </a:rPr>
              <a:t> will automate the testing of application.</a:t>
            </a:r>
          </a:p>
          <a:p>
            <a:pPr>
              <a:buFont typeface="Wingdings" panose="05000000000000000000" pitchFamily="2" charset="2"/>
              <a:buChar char="v"/>
            </a:pPr>
            <a:r>
              <a:rPr lang="en-IN" dirty="0" err="1">
                <a:solidFill>
                  <a:schemeClr val="tx2"/>
                </a:solidFill>
                <a:latin typeface="Castellar" panose="020A0402060406010301" pitchFamily="18" charset="0"/>
              </a:rPr>
              <a:t>Appium</a:t>
            </a:r>
            <a:r>
              <a:rPr lang="en-IN" dirty="0">
                <a:solidFill>
                  <a:schemeClr val="tx2"/>
                </a:solidFill>
                <a:latin typeface="Castellar" panose="020A0402060406010301" pitchFamily="18" charset="0"/>
              </a:rPr>
              <a:t> interacts with the  application and finds out positive and negative outcomes.</a:t>
            </a:r>
          </a:p>
          <a:p>
            <a:pPr>
              <a:buFont typeface="Wingdings" panose="05000000000000000000" pitchFamily="2" charset="2"/>
              <a:buChar char="v"/>
            </a:pPr>
            <a:r>
              <a:rPr lang="en-IN" dirty="0">
                <a:solidFill>
                  <a:schemeClr val="tx2"/>
                </a:solidFill>
                <a:latin typeface="Castellar" panose="020A0402060406010301" pitchFamily="18" charset="0"/>
              </a:rPr>
              <a:t>Different strategies will be tested using </a:t>
            </a:r>
            <a:r>
              <a:rPr lang="en-IN" dirty="0" err="1">
                <a:solidFill>
                  <a:schemeClr val="tx2"/>
                </a:solidFill>
                <a:latin typeface="Castellar" panose="020A0402060406010301" pitchFamily="18" charset="0"/>
              </a:rPr>
              <a:t>appium</a:t>
            </a:r>
            <a:r>
              <a:rPr lang="en-IN" dirty="0">
                <a:solidFill>
                  <a:schemeClr val="tx2"/>
                </a:solidFill>
                <a:latin typeface="Castellar" panose="020A0402060406010301" pitchFamily="18" charset="0"/>
              </a:rPr>
              <a:t>.</a:t>
            </a:r>
            <a:endParaRPr lang="en-US" dirty="0">
              <a:solidFill>
                <a:schemeClr val="tx2"/>
              </a:solidFill>
              <a:latin typeface="Castellar" panose="020A0402060406010301" pitchFamily="18" charset="0"/>
            </a:endParaRPr>
          </a:p>
        </p:txBody>
      </p:sp>
    </p:spTree>
    <p:extLst>
      <p:ext uri="{BB962C8B-B14F-4D97-AF65-F5344CB8AC3E}">
        <p14:creationId xmlns:p14="http://schemas.microsoft.com/office/powerpoint/2010/main" val="248868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07B2-02B5-8C27-37C2-7A11414411DD}"/>
              </a:ext>
            </a:extLst>
          </p:cNvPr>
          <p:cNvSpPr>
            <a:spLocks noGrp="1"/>
          </p:cNvSpPr>
          <p:nvPr>
            <p:ph type="title"/>
          </p:nvPr>
        </p:nvSpPr>
        <p:spPr/>
        <p:txBody>
          <a:bodyPr/>
          <a:lstStyle/>
          <a:p>
            <a:pPr algn="l"/>
            <a:r>
              <a:rPr lang="en-IN" dirty="0">
                <a:solidFill>
                  <a:schemeClr val="tx2"/>
                </a:solidFill>
                <a:latin typeface="Algerian" panose="04020705040A02060702" pitchFamily="82" charset="0"/>
              </a:rPr>
              <a:t>Test cases</a:t>
            </a:r>
            <a:endParaRPr lang="en-US" dirty="0">
              <a:solidFill>
                <a:schemeClr val="tx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907625-2724-35A6-253E-9D1CAACCF758}"/>
              </a:ext>
            </a:extLst>
          </p:cNvPr>
          <p:cNvSpPr>
            <a:spLocks noGrp="1"/>
          </p:cNvSpPr>
          <p:nvPr>
            <p:ph sz="quarter" idx="13"/>
          </p:nvPr>
        </p:nvSpPr>
        <p:spPr/>
        <p:txBody>
          <a:bodyPr>
            <a:normAutofit fontScale="77500" lnSpcReduction="20000"/>
          </a:bodyPr>
          <a:lstStyle/>
          <a:p>
            <a:pPr algn="l">
              <a:buFont typeface="Wingdings" panose="05000000000000000000" pitchFamily="2" charset="2"/>
              <a:buChar char="v"/>
            </a:pPr>
            <a:r>
              <a:rPr lang="en-US" b="0" i="0" dirty="0">
                <a:solidFill>
                  <a:schemeClr val="tx2"/>
                </a:solidFill>
                <a:effectLst/>
                <a:latin typeface="Castellar" panose="020A0402060406010301" pitchFamily="18" charset="0"/>
              </a:rPr>
              <a:t>APP LAUNCH.</a:t>
            </a:r>
          </a:p>
          <a:p>
            <a:pPr algn="l">
              <a:buFont typeface="Wingdings" panose="05000000000000000000" pitchFamily="2" charset="2"/>
              <a:buChar char="v"/>
            </a:pPr>
            <a:r>
              <a:rPr lang="en-US" b="0" i="0" dirty="0">
                <a:solidFill>
                  <a:schemeClr val="tx2"/>
                </a:solidFill>
                <a:effectLst/>
                <a:latin typeface="Castellar" panose="020A0402060406010301" pitchFamily="18" charset="0"/>
              </a:rPr>
              <a:t>USER NAME.</a:t>
            </a:r>
          </a:p>
          <a:p>
            <a:pPr algn="l">
              <a:buFont typeface="Wingdings" panose="05000000000000000000" pitchFamily="2" charset="2"/>
              <a:buChar char="v"/>
            </a:pPr>
            <a:r>
              <a:rPr lang="en-US" b="0" i="0" dirty="0">
                <a:solidFill>
                  <a:schemeClr val="tx2"/>
                </a:solidFill>
                <a:effectLst/>
                <a:latin typeface="Castellar" panose="020A0402060406010301" pitchFamily="18" charset="0"/>
              </a:rPr>
              <a:t>Tax calculation.</a:t>
            </a:r>
          </a:p>
          <a:p>
            <a:pPr algn="l">
              <a:buFont typeface="Wingdings" panose="05000000000000000000" pitchFamily="2" charset="2"/>
              <a:buChar char="v"/>
            </a:pPr>
            <a:r>
              <a:rPr lang="en-US" b="0" i="0" dirty="0">
                <a:solidFill>
                  <a:schemeClr val="tx2"/>
                </a:solidFill>
                <a:effectLst/>
                <a:latin typeface="Castellar" panose="020A0402060406010301" pitchFamily="18" charset="0"/>
              </a:rPr>
              <a:t>GST rate determination.</a:t>
            </a:r>
          </a:p>
          <a:p>
            <a:pPr algn="l">
              <a:buFont typeface="Wingdings" panose="05000000000000000000" pitchFamily="2" charset="2"/>
              <a:buChar char="v"/>
            </a:pPr>
            <a:r>
              <a:rPr lang="en-US" b="0" i="0" dirty="0">
                <a:solidFill>
                  <a:schemeClr val="tx2"/>
                </a:solidFill>
                <a:effectLst/>
                <a:latin typeface="Castellar" panose="020A0402060406010301" pitchFamily="18" charset="0"/>
              </a:rPr>
              <a:t>Input validation.</a:t>
            </a:r>
          </a:p>
          <a:p>
            <a:pPr algn="l">
              <a:buFont typeface="Wingdings" panose="05000000000000000000" pitchFamily="2" charset="2"/>
              <a:buChar char="v"/>
            </a:pPr>
            <a:r>
              <a:rPr lang="en-US" b="0" i="0" dirty="0">
                <a:solidFill>
                  <a:schemeClr val="tx2"/>
                </a:solidFill>
                <a:effectLst/>
                <a:latin typeface="Castellar" panose="020A0402060406010301" pitchFamily="18" charset="0"/>
              </a:rPr>
              <a:t>Bill generation.</a:t>
            </a:r>
          </a:p>
          <a:p>
            <a:pPr algn="l">
              <a:buFont typeface="Wingdings" panose="05000000000000000000" pitchFamily="2" charset="2"/>
              <a:buChar char="v"/>
            </a:pPr>
            <a:r>
              <a:rPr lang="en-US" b="0" i="0" dirty="0">
                <a:solidFill>
                  <a:schemeClr val="tx2"/>
                </a:solidFill>
                <a:effectLst/>
                <a:latin typeface="Castellar" panose="020A0402060406010301" pitchFamily="18" charset="0"/>
              </a:rPr>
              <a:t>Multiple item billing.</a:t>
            </a:r>
          </a:p>
          <a:p>
            <a:pPr algn="l">
              <a:buFont typeface="Wingdings" panose="05000000000000000000" pitchFamily="2" charset="2"/>
              <a:buChar char="v"/>
            </a:pPr>
            <a:r>
              <a:rPr lang="en-US" b="0" i="0" dirty="0">
                <a:solidFill>
                  <a:schemeClr val="tx2"/>
                </a:solidFill>
                <a:effectLst/>
                <a:latin typeface="Castellar" panose="020A0402060406010301" pitchFamily="18" charset="0"/>
              </a:rPr>
              <a:t>PERFORMANCE.</a:t>
            </a:r>
          </a:p>
          <a:p>
            <a:pPr algn="l">
              <a:buFont typeface="Wingdings" panose="05000000000000000000" pitchFamily="2" charset="2"/>
              <a:buChar char="v"/>
            </a:pPr>
            <a:r>
              <a:rPr lang="en-US" b="0" i="0" dirty="0">
                <a:solidFill>
                  <a:schemeClr val="tx2"/>
                </a:solidFill>
                <a:effectLst/>
                <a:latin typeface="Castellar" panose="020A0402060406010301" pitchFamily="18" charset="0"/>
              </a:rPr>
              <a:t>User interface.</a:t>
            </a:r>
            <a:endParaRPr lang="en-US" dirty="0">
              <a:solidFill>
                <a:schemeClr val="tx2"/>
              </a:solidFill>
              <a:latin typeface="Castellar" panose="020A0402060406010301" pitchFamily="18" charset="0"/>
            </a:endParaRPr>
          </a:p>
        </p:txBody>
      </p:sp>
    </p:spTree>
    <p:extLst>
      <p:ext uri="{BB962C8B-B14F-4D97-AF65-F5344CB8AC3E}">
        <p14:creationId xmlns:p14="http://schemas.microsoft.com/office/powerpoint/2010/main" val="89330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25000">
              <a:schemeClr val="accent6">
                <a:lumMod val="0"/>
                <a:lumOff val="100000"/>
              </a:schemeClr>
            </a:gs>
            <a:gs pos="89000">
              <a:schemeClr val="accent6">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B649-7F7F-6423-73F4-D6D852EF3242}"/>
              </a:ext>
            </a:extLst>
          </p:cNvPr>
          <p:cNvSpPr>
            <a:spLocks noGrp="1"/>
          </p:cNvSpPr>
          <p:nvPr>
            <p:ph type="title"/>
          </p:nvPr>
        </p:nvSpPr>
        <p:spPr>
          <a:xfrm>
            <a:off x="913774" y="609600"/>
            <a:ext cx="5610315" cy="1198652"/>
          </a:xfrm>
        </p:spPr>
        <p:txBody>
          <a:bodyPr/>
          <a:lstStyle/>
          <a:p>
            <a:pPr algn="l"/>
            <a:r>
              <a:rPr lang="en-IN" dirty="0">
                <a:solidFill>
                  <a:schemeClr val="tx2"/>
                </a:solidFill>
                <a:latin typeface="Algerian" panose="04020705040A02060702" pitchFamily="82" charset="0"/>
              </a:rPr>
              <a:t>Applications used</a:t>
            </a:r>
            <a:endParaRPr lang="en-US" dirty="0">
              <a:solidFill>
                <a:schemeClr val="tx2"/>
              </a:solidFill>
              <a:latin typeface="Algerian" panose="04020705040A02060702" pitchFamily="82" charset="0"/>
            </a:endParaRPr>
          </a:p>
        </p:txBody>
      </p:sp>
      <p:sp>
        <p:nvSpPr>
          <p:cNvPr id="4" name="Text Placeholder 3">
            <a:extLst>
              <a:ext uri="{FF2B5EF4-FFF2-40B4-BE49-F238E27FC236}">
                <a16:creationId xmlns:a16="http://schemas.microsoft.com/office/drawing/2014/main" id="{2EBCD83E-89E6-1EAF-A80C-127C6A9A1F2A}"/>
              </a:ext>
            </a:extLst>
          </p:cNvPr>
          <p:cNvSpPr>
            <a:spLocks noGrp="1"/>
          </p:cNvSpPr>
          <p:nvPr>
            <p:ph type="body" sz="half" idx="2"/>
          </p:nvPr>
        </p:nvSpPr>
        <p:spPr>
          <a:xfrm>
            <a:off x="2092504" y="2250040"/>
            <a:ext cx="7195334" cy="2198670"/>
          </a:xfrm>
          <a:gradFill>
            <a:gsLst>
              <a:gs pos="0">
                <a:schemeClr val="accent6">
                  <a:lumMod val="0"/>
                  <a:lumOff val="100000"/>
                </a:schemeClr>
              </a:gs>
              <a:gs pos="25000">
                <a:schemeClr val="accent6">
                  <a:lumMod val="0"/>
                  <a:lumOff val="100000"/>
                </a:schemeClr>
              </a:gs>
              <a:gs pos="100000">
                <a:schemeClr val="accent6">
                  <a:lumMod val="100000"/>
                </a:schemeClr>
              </a:gs>
            </a:gsLst>
            <a:path path="circle">
              <a:fillToRect l="50000" t="-80000" r="50000" b="180000"/>
            </a:path>
          </a:gradFill>
        </p:spPr>
        <p:txBody>
          <a:bodyPr/>
          <a:lstStyle/>
          <a:p>
            <a:endParaRPr lang="en-IN" dirty="0"/>
          </a:p>
        </p:txBody>
      </p:sp>
      <p:pic>
        <p:nvPicPr>
          <p:cNvPr id="6" name="Content Placeholder 5" descr="Icon&#10;&#10;Description automatically generated">
            <a:extLst>
              <a:ext uri="{FF2B5EF4-FFF2-40B4-BE49-F238E27FC236}">
                <a16:creationId xmlns:a16="http://schemas.microsoft.com/office/drawing/2014/main" id="{0DE12F64-7D78-EC2B-4853-3713C682EA2A}"/>
              </a:ext>
            </a:extLst>
          </p:cNvPr>
          <p:cNvPicPr>
            <a:picLocks noGrp="1" noChangeAspect="1"/>
          </p:cNvPicPr>
          <p:nvPr>
            <p:ph sz="quarter" idx="13"/>
          </p:nvPr>
        </p:nvPicPr>
        <p:blipFill rotWithShape="1">
          <a:blip r:embed="rId2"/>
          <a:srcRect t="3734" r="-1" b="19047"/>
          <a:stretch/>
        </p:blipFill>
        <p:spPr>
          <a:xfrm>
            <a:off x="2187955" y="2341293"/>
            <a:ext cx="2393457" cy="2028557"/>
          </a:xfrm>
          <a:prstGeom prst="rect">
            <a:avLst/>
          </a:prstGeom>
        </p:spPr>
      </p:pic>
      <p:pic>
        <p:nvPicPr>
          <p:cNvPr id="8" name="Picture 6" descr="A picture containing text, clipart, businesscard&#10;&#10;Description automatically generated">
            <a:extLst>
              <a:ext uri="{FF2B5EF4-FFF2-40B4-BE49-F238E27FC236}">
                <a16:creationId xmlns:a16="http://schemas.microsoft.com/office/drawing/2014/main" id="{D5BA26A4-7486-B425-2792-E68C3580785C}"/>
              </a:ext>
            </a:extLst>
          </p:cNvPr>
          <p:cNvPicPr>
            <a:picLocks noChangeAspect="1"/>
          </p:cNvPicPr>
          <p:nvPr/>
        </p:nvPicPr>
        <p:blipFill rotWithShape="1">
          <a:blip r:embed="rId3"/>
          <a:srcRect t="7039" r="-2" b="8205"/>
          <a:stretch/>
        </p:blipFill>
        <p:spPr>
          <a:xfrm>
            <a:off x="4680292" y="2341294"/>
            <a:ext cx="2320690" cy="2028557"/>
          </a:xfrm>
          <a:prstGeom prst="rect">
            <a:avLst/>
          </a:prstGeom>
        </p:spPr>
      </p:pic>
      <p:pic>
        <p:nvPicPr>
          <p:cNvPr id="9" name="Picture 4" descr="A picture containing clipart&#10;&#10;Description automatically generated">
            <a:extLst>
              <a:ext uri="{FF2B5EF4-FFF2-40B4-BE49-F238E27FC236}">
                <a16:creationId xmlns:a16="http://schemas.microsoft.com/office/drawing/2014/main" id="{6C07035B-FFF8-6A98-668B-5EB17FBEC97B}"/>
              </a:ext>
            </a:extLst>
          </p:cNvPr>
          <p:cNvPicPr>
            <a:picLocks noChangeAspect="1"/>
          </p:cNvPicPr>
          <p:nvPr/>
        </p:nvPicPr>
        <p:blipFill rotWithShape="1">
          <a:blip r:embed="rId4"/>
          <a:srcRect t="3549" r="2" b="1519"/>
          <a:stretch/>
        </p:blipFill>
        <p:spPr>
          <a:xfrm>
            <a:off x="7099862" y="2338724"/>
            <a:ext cx="2104297" cy="1998453"/>
          </a:xfrm>
          <a:prstGeom prst="rect">
            <a:avLst/>
          </a:prstGeom>
        </p:spPr>
      </p:pic>
    </p:spTree>
    <p:extLst>
      <p:ext uri="{BB962C8B-B14F-4D97-AF65-F5344CB8AC3E}">
        <p14:creationId xmlns:p14="http://schemas.microsoft.com/office/powerpoint/2010/main" val="199732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B57E-4DA9-7D40-BEFD-9736BCAB706E}"/>
              </a:ext>
            </a:extLst>
          </p:cNvPr>
          <p:cNvSpPr>
            <a:spLocks noGrp="1"/>
          </p:cNvSpPr>
          <p:nvPr>
            <p:ph type="title"/>
          </p:nvPr>
        </p:nvSpPr>
        <p:spPr/>
        <p:txBody>
          <a:bodyPr/>
          <a:lstStyle/>
          <a:p>
            <a:pPr algn="l"/>
            <a:r>
              <a:rPr lang="en-IN" dirty="0">
                <a:solidFill>
                  <a:schemeClr val="tx2"/>
                </a:solidFill>
                <a:latin typeface="Algerian" panose="04020705040A02060702" pitchFamily="82" charset="0"/>
              </a:rPr>
              <a:t>Apps &amp; Tools (</a:t>
            </a:r>
            <a:r>
              <a:rPr lang="en-IN" dirty="0" err="1">
                <a:solidFill>
                  <a:schemeClr val="tx2"/>
                </a:solidFill>
                <a:latin typeface="Algerian" panose="04020705040A02060702" pitchFamily="82" charset="0"/>
              </a:rPr>
              <a:t>appium</a:t>
            </a:r>
            <a:r>
              <a:rPr lang="en-IN" dirty="0">
                <a:solidFill>
                  <a:schemeClr val="tx2"/>
                </a:solidFill>
                <a:latin typeface="Algerian" panose="04020705040A02060702" pitchFamily="82" charset="0"/>
              </a:rPr>
              <a:t> &amp; Android studio)</a:t>
            </a:r>
            <a:endParaRPr lang="en-US" dirty="0">
              <a:solidFill>
                <a:schemeClr val="tx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3E5C9C8-EC09-5161-2B5E-AFAF3BD38E33}"/>
              </a:ext>
            </a:extLst>
          </p:cNvPr>
          <p:cNvSpPr>
            <a:spLocks noGrp="1"/>
          </p:cNvSpPr>
          <p:nvPr>
            <p:ph sz="quarter" idx="13"/>
          </p:nvPr>
        </p:nvSpPr>
        <p:spPr/>
        <p:txBody>
          <a:bodyPr/>
          <a:lstStyle/>
          <a:p>
            <a:pPr>
              <a:buFont typeface="Wingdings" panose="05000000000000000000" pitchFamily="2" charset="2"/>
              <a:buChar char="v"/>
            </a:pPr>
            <a:r>
              <a:rPr lang="en-IN" dirty="0">
                <a:solidFill>
                  <a:schemeClr val="tx2"/>
                </a:solidFill>
                <a:latin typeface="Castellar" panose="020A0402060406010301" pitchFamily="18" charset="0"/>
              </a:rPr>
              <a:t>It is integrated development environment.</a:t>
            </a:r>
          </a:p>
          <a:p>
            <a:pPr>
              <a:buFont typeface="Wingdings" panose="05000000000000000000" pitchFamily="2" charset="2"/>
              <a:buChar char="v"/>
            </a:pPr>
            <a:r>
              <a:rPr lang="en-IN" dirty="0">
                <a:solidFill>
                  <a:schemeClr val="tx2"/>
                </a:solidFill>
                <a:latin typeface="Castellar" panose="020A0402060406010301" pitchFamily="18" charset="0"/>
              </a:rPr>
              <a:t>It has fast emulator for app testing.</a:t>
            </a:r>
          </a:p>
          <a:p>
            <a:pPr>
              <a:buFont typeface="Wingdings" panose="05000000000000000000" pitchFamily="2" charset="2"/>
              <a:buChar char="v"/>
            </a:pPr>
            <a:r>
              <a:rPr lang="en-IN" dirty="0">
                <a:solidFill>
                  <a:schemeClr val="tx2"/>
                </a:solidFill>
                <a:latin typeface="Castellar" panose="020A0402060406010301" pitchFamily="18" charset="0"/>
              </a:rPr>
              <a:t>It is used to develop applications for Android devices.</a:t>
            </a:r>
          </a:p>
          <a:p>
            <a:pPr>
              <a:buFont typeface="Wingdings" panose="05000000000000000000" pitchFamily="2" charset="2"/>
              <a:buChar char="v"/>
            </a:pPr>
            <a:r>
              <a:rPr lang="en-IN" dirty="0">
                <a:solidFill>
                  <a:schemeClr val="tx2"/>
                </a:solidFill>
                <a:latin typeface="Castellar" panose="020A0402060406010301" pitchFamily="18" charset="0"/>
              </a:rPr>
              <a:t>It automates any mobile applications from any language.</a:t>
            </a:r>
          </a:p>
          <a:p>
            <a:pPr>
              <a:buFont typeface="Wingdings" panose="05000000000000000000" pitchFamily="2" charset="2"/>
              <a:buChar char="v"/>
            </a:pPr>
            <a:r>
              <a:rPr lang="en-IN" dirty="0">
                <a:solidFill>
                  <a:schemeClr val="tx2"/>
                </a:solidFill>
                <a:latin typeface="Castellar" panose="020A0402060406010301" pitchFamily="18" charset="0"/>
              </a:rPr>
              <a:t>It is a open source software.</a:t>
            </a:r>
            <a:endParaRPr lang="en-US" dirty="0">
              <a:solidFill>
                <a:schemeClr val="tx2"/>
              </a:solidFill>
              <a:latin typeface="Castellar" panose="020A0402060406010301" pitchFamily="18" charset="0"/>
            </a:endParaRPr>
          </a:p>
        </p:txBody>
      </p:sp>
    </p:spTree>
    <p:extLst>
      <p:ext uri="{BB962C8B-B14F-4D97-AF65-F5344CB8AC3E}">
        <p14:creationId xmlns:p14="http://schemas.microsoft.com/office/powerpoint/2010/main" val="5357323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612</Words>
  <Application>Microsoft Office PowerPoint</Application>
  <PresentationFormat>Widescreen</PresentationFormat>
  <Paragraphs>81</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Calibri</vt:lpstr>
      <vt:lpstr>Castellar</vt:lpstr>
      <vt:lpstr>Showcard Gothic</vt:lpstr>
      <vt:lpstr>Tw Cen MT</vt:lpstr>
      <vt:lpstr>Wingdings</vt:lpstr>
      <vt:lpstr>Droplet</vt:lpstr>
      <vt:lpstr>GST bill calculator </vt:lpstr>
      <vt:lpstr>Project includes</vt:lpstr>
      <vt:lpstr>Abstract </vt:lpstr>
      <vt:lpstr>Objectives</vt:lpstr>
      <vt:lpstr>Introduction </vt:lpstr>
      <vt:lpstr>Proposed work</vt:lpstr>
      <vt:lpstr>Test cases</vt:lpstr>
      <vt:lpstr>Applications used</vt:lpstr>
      <vt:lpstr>Apps &amp; Tools (appium &amp; Android studio)</vt:lpstr>
      <vt:lpstr>DATA FLOW DIAGRAM</vt:lpstr>
      <vt:lpstr>CONCEPT MAP</vt:lpstr>
      <vt:lpstr>TEST CASE OUTCOMES</vt:lpstr>
      <vt:lpstr>APPIUM SERVER</vt:lpstr>
      <vt:lpstr>APPIUM INSPECTOR (DESIRED CAPABILITIES)</vt:lpstr>
      <vt:lpstr>IMPLEMENTATION &amp; TESTING</vt:lpstr>
      <vt:lpstr>Implementation &amp; testing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GST bill calculator </dc:title>
  <dc:creator>Lakshmi Narasimha NMV</dc:creator>
  <cp:lastModifiedBy>Lakshmi Narasimha NMV</cp:lastModifiedBy>
  <cp:revision>9</cp:revision>
  <dcterms:created xsi:type="dcterms:W3CDTF">2023-02-12T17:13:58Z</dcterms:created>
  <dcterms:modified xsi:type="dcterms:W3CDTF">2023-02-13T03:21:27Z</dcterms:modified>
</cp:coreProperties>
</file>