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1" r:id="rId2"/>
    <p:sldId id="257" r:id="rId3"/>
    <p:sldId id="262" r:id="rId4"/>
    <p:sldId id="263" r:id="rId5"/>
    <p:sldId id="274" r:id="rId6"/>
    <p:sldId id="272" r:id="rId7"/>
    <p:sldId id="273" r:id="rId8"/>
    <p:sldId id="266" r:id="rId9"/>
    <p:sldId id="275"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6" d="100"/>
          <a:sy n="86" d="100"/>
        </p:scale>
        <p:origin x="562" y="8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10/7/2022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10/7/2022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10/7/2022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137" y="999940"/>
            <a:ext cx="9604310" cy="2582755"/>
          </a:xfrm>
        </p:spPr>
        <p:txBody>
          <a:bodyPr>
            <a:normAutofit/>
          </a:bodyPr>
          <a:lstStyle/>
          <a:p>
            <a:pPr algn="ctr">
              <a:lnSpc>
                <a:spcPct val="100000"/>
              </a:lnSpc>
            </a:pPr>
            <a:r>
              <a:rPr lang="en-US" sz="4500" dirty="0">
                <a:latin typeface="Times New Roman" panose="02020603050405020304" pitchFamily="18" charset="0"/>
                <a:cs typeface="Times New Roman" panose="02020603050405020304" pitchFamily="18" charset="0"/>
              </a:rPr>
              <a:t>HOTEL RESERVATION CANCELLATION PREDICTION</a:t>
            </a:r>
          </a:p>
        </p:txBody>
      </p:sp>
      <p:sp>
        <p:nvSpPr>
          <p:cNvPr id="3" name="Subtitle 2"/>
          <p:cNvSpPr>
            <a:spLocks noGrp="1"/>
          </p:cNvSpPr>
          <p:nvPr>
            <p:ph type="subTitle" idx="1"/>
          </p:nvPr>
        </p:nvSpPr>
        <p:spPr>
          <a:xfrm>
            <a:off x="1293844" y="5592362"/>
            <a:ext cx="9900897" cy="871246"/>
          </a:xfrm>
        </p:spPr>
        <p:txBody>
          <a:bodyPr>
            <a:normAutofit lnSpcReduction="10000"/>
          </a:bodyPr>
          <a:lstStyle/>
          <a:p>
            <a:pPr algn="r"/>
            <a:endParaRPr lang="en-US" dirty="0">
              <a:solidFill>
                <a:srgbClr val="002060"/>
              </a:solidFill>
            </a:endParaRPr>
          </a:p>
          <a:p>
            <a:pPr algn="r"/>
            <a:r>
              <a:rPr lang="en-US" dirty="0">
                <a:solidFill>
                  <a:srgbClr val="002060"/>
                </a:solidFill>
              </a:rPr>
              <a:t>119cs0025 </a:t>
            </a:r>
          </a:p>
          <a:p>
            <a:pPr algn="r"/>
            <a:r>
              <a:rPr lang="en-US" dirty="0">
                <a:solidFill>
                  <a:srgbClr val="002060"/>
                </a:solidFill>
              </a:rPr>
              <a:t> T. Swetha Reddy</a:t>
            </a:r>
          </a:p>
        </p:txBody>
      </p:sp>
    </p:spTree>
    <p:extLst>
      <p:ext uri="{BB962C8B-B14F-4D97-AF65-F5344CB8AC3E}">
        <p14:creationId xmlns:p14="http://schemas.microsoft.com/office/powerpoint/2010/main" val="302271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E3347E7E-F423-D51A-9FC8-60DE858A27F6}"/>
              </a:ext>
            </a:extLst>
          </p:cNvPr>
          <p:cNvSpPr>
            <a:spLocks noGrp="1"/>
          </p:cNvSpPr>
          <p:nvPr>
            <p:ph type="title"/>
          </p:nvPr>
        </p:nvSpPr>
        <p:spPr>
          <a:xfrm>
            <a:off x="602562" y="615205"/>
            <a:ext cx="9601200" cy="616436"/>
          </a:xfrm>
        </p:spPr>
        <p:txBody>
          <a:bodyPr>
            <a:normAutofit fontScale="90000"/>
          </a:bodyPr>
          <a:lstStyle/>
          <a:p>
            <a:br>
              <a:rPr lang="en-US" dirty="0"/>
            </a:br>
            <a:br>
              <a:rPr lang="en-US" dirty="0"/>
            </a:br>
            <a:br>
              <a:rPr lang="en-US" dirty="0"/>
            </a:br>
            <a:br>
              <a:rPr lang="en-US" dirty="0"/>
            </a:br>
            <a:br>
              <a:rPr lang="en-US" dirty="0"/>
            </a:br>
            <a:r>
              <a:rPr lang="en-US" dirty="0"/>
              <a:t>Confusion Matrix</a:t>
            </a:r>
            <a:br>
              <a:rPr lang="en-US" dirty="0"/>
            </a:br>
            <a:endParaRPr lang="en-IN" dirty="0"/>
          </a:p>
        </p:txBody>
      </p:sp>
      <p:pic>
        <p:nvPicPr>
          <p:cNvPr id="22" name="Picture 21">
            <a:extLst>
              <a:ext uri="{FF2B5EF4-FFF2-40B4-BE49-F238E27FC236}">
                <a16:creationId xmlns:a16="http://schemas.microsoft.com/office/drawing/2014/main" id="{0F75C87A-6406-54AB-BCFE-F4FD9933AEF7}"/>
              </a:ext>
            </a:extLst>
          </p:cNvPr>
          <p:cNvPicPr>
            <a:picLocks noChangeAspect="1"/>
          </p:cNvPicPr>
          <p:nvPr/>
        </p:nvPicPr>
        <p:blipFill>
          <a:blip r:embed="rId2"/>
          <a:stretch>
            <a:fillRect/>
          </a:stretch>
        </p:blipFill>
        <p:spPr>
          <a:xfrm>
            <a:off x="602562" y="890766"/>
            <a:ext cx="3330841" cy="2380912"/>
          </a:xfrm>
          <a:prstGeom prst="rect">
            <a:avLst/>
          </a:prstGeom>
        </p:spPr>
      </p:pic>
      <p:pic>
        <p:nvPicPr>
          <p:cNvPr id="24" name="Picture 23">
            <a:extLst>
              <a:ext uri="{FF2B5EF4-FFF2-40B4-BE49-F238E27FC236}">
                <a16:creationId xmlns:a16="http://schemas.microsoft.com/office/drawing/2014/main" id="{099065CE-78F6-2154-6FEF-63D32921EB57}"/>
              </a:ext>
            </a:extLst>
          </p:cNvPr>
          <p:cNvPicPr>
            <a:picLocks noChangeAspect="1"/>
          </p:cNvPicPr>
          <p:nvPr/>
        </p:nvPicPr>
        <p:blipFill>
          <a:blip r:embed="rId3"/>
          <a:stretch>
            <a:fillRect/>
          </a:stretch>
        </p:blipFill>
        <p:spPr>
          <a:xfrm>
            <a:off x="4027211" y="802808"/>
            <a:ext cx="3735857" cy="2423424"/>
          </a:xfrm>
          <a:prstGeom prst="rect">
            <a:avLst/>
          </a:prstGeom>
        </p:spPr>
      </p:pic>
      <p:pic>
        <p:nvPicPr>
          <p:cNvPr id="26" name="Picture 25">
            <a:extLst>
              <a:ext uri="{FF2B5EF4-FFF2-40B4-BE49-F238E27FC236}">
                <a16:creationId xmlns:a16="http://schemas.microsoft.com/office/drawing/2014/main" id="{0257D01D-7D39-43CC-1516-D4969D7E97FB}"/>
              </a:ext>
            </a:extLst>
          </p:cNvPr>
          <p:cNvPicPr>
            <a:picLocks noChangeAspect="1"/>
          </p:cNvPicPr>
          <p:nvPr/>
        </p:nvPicPr>
        <p:blipFill>
          <a:blip r:embed="rId4"/>
          <a:stretch>
            <a:fillRect/>
          </a:stretch>
        </p:blipFill>
        <p:spPr>
          <a:xfrm>
            <a:off x="7763068" y="770340"/>
            <a:ext cx="3330841" cy="2455892"/>
          </a:xfrm>
          <a:prstGeom prst="rect">
            <a:avLst/>
          </a:prstGeom>
        </p:spPr>
      </p:pic>
      <p:pic>
        <p:nvPicPr>
          <p:cNvPr id="28" name="Picture 27">
            <a:extLst>
              <a:ext uri="{FF2B5EF4-FFF2-40B4-BE49-F238E27FC236}">
                <a16:creationId xmlns:a16="http://schemas.microsoft.com/office/drawing/2014/main" id="{12F227B5-7A55-72EC-8E2A-CDB14DEB42D6}"/>
              </a:ext>
            </a:extLst>
          </p:cNvPr>
          <p:cNvPicPr>
            <a:picLocks noChangeAspect="1"/>
          </p:cNvPicPr>
          <p:nvPr/>
        </p:nvPicPr>
        <p:blipFill>
          <a:blip r:embed="rId5"/>
          <a:stretch>
            <a:fillRect/>
          </a:stretch>
        </p:blipFill>
        <p:spPr>
          <a:xfrm>
            <a:off x="1875452" y="3408497"/>
            <a:ext cx="3834883" cy="2558737"/>
          </a:xfrm>
          <a:prstGeom prst="rect">
            <a:avLst/>
          </a:prstGeom>
        </p:spPr>
      </p:pic>
      <p:pic>
        <p:nvPicPr>
          <p:cNvPr id="30" name="Picture 29">
            <a:extLst>
              <a:ext uri="{FF2B5EF4-FFF2-40B4-BE49-F238E27FC236}">
                <a16:creationId xmlns:a16="http://schemas.microsoft.com/office/drawing/2014/main" id="{8C2E3DF4-CB29-62A2-2161-A076F7DF70ED}"/>
              </a:ext>
            </a:extLst>
          </p:cNvPr>
          <p:cNvPicPr>
            <a:picLocks noChangeAspect="1"/>
          </p:cNvPicPr>
          <p:nvPr/>
        </p:nvPicPr>
        <p:blipFill>
          <a:blip r:embed="rId6"/>
          <a:stretch>
            <a:fillRect/>
          </a:stretch>
        </p:blipFill>
        <p:spPr>
          <a:xfrm>
            <a:off x="6396303" y="3429000"/>
            <a:ext cx="3807459" cy="2532023"/>
          </a:xfrm>
          <a:prstGeom prst="rect">
            <a:avLst/>
          </a:prstGeom>
        </p:spPr>
      </p:pic>
    </p:spTree>
    <p:extLst>
      <p:ext uri="{BB962C8B-B14F-4D97-AF65-F5344CB8AC3E}">
        <p14:creationId xmlns:p14="http://schemas.microsoft.com/office/powerpoint/2010/main" val="7739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421" y="220175"/>
            <a:ext cx="9601200" cy="601209"/>
          </a:xfrm>
        </p:spPr>
        <p:txBody>
          <a:bodyPr/>
          <a:lstStyle/>
          <a:p>
            <a:r>
              <a:rPr lang="en-US" dirty="0"/>
              <a:t>Accuracy using Various Classifiers</a:t>
            </a:r>
          </a:p>
        </p:txBody>
      </p:sp>
      <p:sp>
        <p:nvSpPr>
          <p:cNvPr id="9" name="TextBox 8">
            <a:extLst>
              <a:ext uri="{FF2B5EF4-FFF2-40B4-BE49-F238E27FC236}">
                <a16:creationId xmlns:a16="http://schemas.microsoft.com/office/drawing/2014/main" id="{DBC9CBFA-F503-3A69-750B-AC9B995C656D}"/>
              </a:ext>
            </a:extLst>
          </p:cNvPr>
          <p:cNvSpPr txBox="1"/>
          <p:nvPr/>
        </p:nvSpPr>
        <p:spPr>
          <a:xfrm>
            <a:off x="362339" y="1026430"/>
            <a:ext cx="6290387" cy="130324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C00000"/>
                </a:solidFill>
              </a:rPr>
              <a:t>Logistic Regression</a:t>
            </a:r>
            <a:endParaRPr lang="en-IN" b="1" dirty="0">
              <a:solidFill>
                <a:srgbClr val="C00000"/>
              </a:solidFill>
            </a:endParaRPr>
          </a:p>
          <a:p>
            <a:pPr marL="742950" lvl="1" indent="-285750">
              <a:lnSpc>
                <a:spcPct val="150000"/>
              </a:lnSpc>
              <a:buFont typeface="Arial" panose="020B0604020202020204" pitchFamily="34" charset="0"/>
              <a:buChar char="•"/>
            </a:pPr>
            <a:r>
              <a:rPr lang="en-US" dirty="0">
                <a:solidFill>
                  <a:schemeClr val="tx2"/>
                </a:solidFill>
              </a:rPr>
              <a:t>Training Accuracy : </a:t>
            </a:r>
            <a:r>
              <a:rPr lang="en-IN" b="1" i="0" dirty="0">
                <a:solidFill>
                  <a:srgbClr val="212121"/>
                </a:solidFill>
                <a:effectLst/>
                <a:latin typeface="Courier New" panose="02070309020205020404" pitchFamily="49" charset="0"/>
              </a:rPr>
              <a:t>0.9882194958188366</a:t>
            </a:r>
            <a:r>
              <a:rPr lang="en-IN" b="0" i="0" dirty="0">
                <a:solidFill>
                  <a:srgbClr val="212121"/>
                </a:solidFill>
                <a:effectLst/>
                <a:latin typeface="Courier New" panose="02070309020205020404" pitchFamily="49" charset="0"/>
              </a:rPr>
              <a:t> </a:t>
            </a:r>
          </a:p>
          <a:p>
            <a:pPr marL="742950" lvl="1" indent="-285750">
              <a:lnSpc>
                <a:spcPct val="150000"/>
              </a:lnSpc>
              <a:buFont typeface="Arial" panose="020B0604020202020204" pitchFamily="34" charset="0"/>
              <a:buChar char="•"/>
            </a:pPr>
            <a:r>
              <a:rPr lang="en-US" dirty="0">
                <a:solidFill>
                  <a:schemeClr val="tx2"/>
                </a:solidFill>
              </a:rPr>
              <a:t>Testing Accuracy : </a:t>
            </a:r>
            <a:r>
              <a:rPr lang="en-IN" b="1" i="0" dirty="0">
                <a:solidFill>
                  <a:srgbClr val="212121"/>
                </a:solidFill>
                <a:effectLst/>
                <a:latin typeface="Courier New" panose="02070309020205020404" pitchFamily="49" charset="0"/>
              </a:rPr>
              <a:t>0.9888303959716183</a:t>
            </a:r>
            <a:r>
              <a:rPr lang="en-US" b="1" dirty="0">
                <a:solidFill>
                  <a:schemeClr val="tx2"/>
                </a:solidFill>
              </a:rPr>
              <a:t> </a:t>
            </a:r>
            <a:endParaRPr lang="en-IN" b="1" dirty="0">
              <a:solidFill>
                <a:schemeClr val="tx2"/>
              </a:solidFill>
            </a:endParaRPr>
          </a:p>
        </p:txBody>
      </p:sp>
      <p:sp>
        <p:nvSpPr>
          <p:cNvPr id="3" name="TextBox 2">
            <a:extLst>
              <a:ext uri="{FF2B5EF4-FFF2-40B4-BE49-F238E27FC236}">
                <a16:creationId xmlns:a16="http://schemas.microsoft.com/office/drawing/2014/main" id="{8685AB9F-B37C-47D0-D051-C37FB2248BB2}"/>
              </a:ext>
            </a:extLst>
          </p:cNvPr>
          <p:cNvSpPr txBox="1"/>
          <p:nvPr/>
        </p:nvSpPr>
        <p:spPr>
          <a:xfrm>
            <a:off x="362339" y="2595756"/>
            <a:ext cx="6290387" cy="130324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C00000"/>
                </a:solidFill>
              </a:rPr>
              <a:t>Gaussian Naive Bayes</a:t>
            </a:r>
            <a:endParaRPr lang="en-IN" b="1" dirty="0">
              <a:solidFill>
                <a:srgbClr val="C00000"/>
              </a:solidFill>
            </a:endParaRPr>
          </a:p>
          <a:p>
            <a:pPr marL="742950" lvl="1" indent="-285750">
              <a:lnSpc>
                <a:spcPct val="150000"/>
              </a:lnSpc>
              <a:buFont typeface="Arial" panose="020B0604020202020204" pitchFamily="34" charset="0"/>
              <a:buChar char="•"/>
            </a:pPr>
            <a:r>
              <a:rPr lang="en-US" dirty="0">
                <a:solidFill>
                  <a:schemeClr val="tx2"/>
                </a:solidFill>
              </a:rPr>
              <a:t>Training Accuracy : </a:t>
            </a:r>
            <a:r>
              <a:rPr lang="en-IN" b="1" i="0" dirty="0">
                <a:solidFill>
                  <a:srgbClr val="212121"/>
                </a:solidFill>
                <a:effectLst/>
                <a:latin typeface="Courier New" panose="02070309020205020404" pitchFamily="49" charset="0"/>
              </a:rPr>
              <a:t>0.9460568882378075</a:t>
            </a:r>
            <a:r>
              <a:rPr lang="en-IN" b="0" i="0" dirty="0">
                <a:solidFill>
                  <a:srgbClr val="212121"/>
                </a:solidFill>
                <a:effectLst/>
                <a:latin typeface="Courier New" panose="02070309020205020404" pitchFamily="49" charset="0"/>
              </a:rPr>
              <a:t> </a:t>
            </a:r>
          </a:p>
          <a:p>
            <a:pPr marL="742950" lvl="1" indent="-285750">
              <a:lnSpc>
                <a:spcPct val="150000"/>
              </a:lnSpc>
              <a:buFont typeface="Arial" panose="020B0604020202020204" pitchFamily="34" charset="0"/>
              <a:buChar char="•"/>
            </a:pPr>
            <a:r>
              <a:rPr lang="en-US" dirty="0">
                <a:solidFill>
                  <a:schemeClr val="tx2"/>
                </a:solidFill>
              </a:rPr>
              <a:t>Testing Accuracy : </a:t>
            </a:r>
            <a:r>
              <a:rPr lang="en-IN" b="1" i="0" dirty="0">
                <a:solidFill>
                  <a:srgbClr val="212121"/>
                </a:solidFill>
                <a:effectLst/>
                <a:latin typeface="Courier New" panose="02070309020205020404" pitchFamily="49" charset="0"/>
              </a:rPr>
              <a:t>0.9476768139162279</a:t>
            </a:r>
          </a:p>
        </p:txBody>
      </p:sp>
      <p:sp>
        <p:nvSpPr>
          <p:cNvPr id="4" name="TextBox 3">
            <a:extLst>
              <a:ext uri="{FF2B5EF4-FFF2-40B4-BE49-F238E27FC236}">
                <a16:creationId xmlns:a16="http://schemas.microsoft.com/office/drawing/2014/main" id="{D2A66B56-BF9F-2172-B601-8C5C43476756}"/>
              </a:ext>
            </a:extLst>
          </p:cNvPr>
          <p:cNvSpPr txBox="1"/>
          <p:nvPr/>
        </p:nvSpPr>
        <p:spPr>
          <a:xfrm>
            <a:off x="362338" y="4309090"/>
            <a:ext cx="6290387" cy="130324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C00000"/>
                </a:solidFill>
              </a:rPr>
              <a:t>K Neighbors Classifier</a:t>
            </a:r>
          </a:p>
          <a:p>
            <a:pPr marL="742950" lvl="1" indent="-285750">
              <a:lnSpc>
                <a:spcPct val="150000"/>
              </a:lnSpc>
              <a:buFont typeface="Arial" panose="020B0604020202020204" pitchFamily="34" charset="0"/>
              <a:buChar char="•"/>
            </a:pPr>
            <a:r>
              <a:rPr lang="en-US" dirty="0">
                <a:solidFill>
                  <a:schemeClr val="tx2"/>
                </a:solidFill>
              </a:rPr>
              <a:t>Training Accuracy : </a:t>
            </a:r>
            <a:r>
              <a:rPr lang="en-IN" b="1" i="0" dirty="0">
                <a:solidFill>
                  <a:srgbClr val="212121"/>
                </a:solidFill>
                <a:effectLst/>
                <a:latin typeface="Courier New" panose="02070309020205020404" pitchFamily="49" charset="0"/>
              </a:rPr>
              <a:t>0.9882500152597204</a:t>
            </a:r>
          </a:p>
          <a:p>
            <a:pPr marL="742950" lvl="1" indent="-285750">
              <a:lnSpc>
                <a:spcPct val="150000"/>
              </a:lnSpc>
              <a:buFont typeface="Arial" panose="020B0604020202020204" pitchFamily="34" charset="0"/>
              <a:buChar char="•"/>
            </a:pPr>
            <a:r>
              <a:rPr lang="en-US" dirty="0">
                <a:solidFill>
                  <a:schemeClr val="tx2"/>
                </a:solidFill>
              </a:rPr>
              <a:t>Testing Accuracy : </a:t>
            </a:r>
            <a:r>
              <a:rPr lang="en-IN" b="1" i="0" dirty="0">
                <a:solidFill>
                  <a:srgbClr val="212121"/>
                </a:solidFill>
                <a:effectLst/>
                <a:latin typeface="Courier New" panose="02070309020205020404" pitchFamily="49" charset="0"/>
              </a:rPr>
              <a:t>0.983611810482948</a:t>
            </a:r>
            <a:endParaRPr lang="en-IN" b="1" dirty="0">
              <a:solidFill>
                <a:schemeClr val="tx2"/>
              </a:solidFill>
            </a:endParaRPr>
          </a:p>
        </p:txBody>
      </p:sp>
      <p:sp>
        <p:nvSpPr>
          <p:cNvPr id="5" name="TextBox 4">
            <a:extLst>
              <a:ext uri="{FF2B5EF4-FFF2-40B4-BE49-F238E27FC236}">
                <a16:creationId xmlns:a16="http://schemas.microsoft.com/office/drawing/2014/main" id="{C143B2B2-8E7C-E455-590C-BB055C45EF21}"/>
              </a:ext>
            </a:extLst>
          </p:cNvPr>
          <p:cNvSpPr txBox="1"/>
          <p:nvPr/>
        </p:nvSpPr>
        <p:spPr>
          <a:xfrm>
            <a:off x="6096000" y="1056949"/>
            <a:ext cx="6290387" cy="130324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C00000"/>
                </a:solidFill>
              </a:rPr>
              <a:t>Decision Tree Classifier</a:t>
            </a:r>
            <a:endParaRPr lang="en-IN" b="1" dirty="0">
              <a:solidFill>
                <a:srgbClr val="C00000"/>
              </a:solidFill>
            </a:endParaRPr>
          </a:p>
          <a:p>
            <a:pPr marL="742950" lvl="1" indent="-285750">
              <a:lnSpc>
                <a:spcPct val="150000"/>
              </a:lnSpc>
              <a:buFont typeface="Arial" panose="020B0604020202020204" pitchFamily="34" charset="0"/>
              <a:buChar char="•"/>
            </a:pPr>
            <a:r>
              <a:rPr lang="en-US" dirty="0">
                <a:solidFill>
                  <a:schemeClr val="tx2"/>
                </a:solidFill>
              </a:rPr>
              <a:t>Training Accuracy : </a:t>
            </a:r>
            <a:r>
              <a:rPr lang="en-IN" b="1" i="0" dirty="0">
                <a:solidFill>
                  <a:srgbClr val="212121"/>
                </a:solidFill>
                <a:effectLst/>
                <a:latin typeface="Courier New" panose="02070309020205020404" pitchFamily="49" charset="0"/>
              </a:rPr>
              <a:t>0.9882347555392785</a:t>
            </a:r>
          </a:p>
          <a:p>
            <a:pPr marL="742950" lvl="1" indent="-285750">
              <a:lnSpc>
                <a:spcPct val="150000"/>
              </a:lnSpc>
              <a:buFont typeface="Arial" panose="020B0604020202020204" pitchFamily="34" charset="0"/>
              <a:buChar char="•"/>
            </a:pPr>
            <a:r>
              <a:rPr lang="en-US" dirty="0">
                <a:solidFill>
                  <a:schemeClr val="tx2"/>
                </a:solidFill>
              </a:rPr>
              <a:t>Testing Accuracy : </a:t>
            </a:r>
            <a:r>
              <a:rPr lang="en-IN" b="1" i="0" dirty="0">
                <a:solidFill>
                  <a:srgbClr val="212121"/>
                </a:solidFill>
                <a:effectLst/>
                <a:latin typeface="Courier New" panose="02070309020205020404" pitchFamily="49" charset="0"/>
              </a:rPr>
              <a:t>0.9888761730373083</a:t>
            </a:r>
            <a:endParaRPr lang="en-IN" b="1" dirty="0">
              <a:solidFill>
                <a:schemeClr val="tx2"/>
              </a:solidFill>
            </a:endParaRPr>
          </a:p>
        </p:txBody>
      </p:sp>
      <p:sp>
        <p:nvSpPr>
          <p:cNvPr id="6" name="TextBox 5">
            <a:extLst>
              <a:ext uri="{FF2B5EF4-FFF2-40B4-BE49-F238E27FC236}">
                <a16:creationId xmlns:a16="http://schemas.microsoft.com/office/drawing/2014/main" id="{92FB8958-0588-225C-2E9E-92D10D2C6990}"/>
              </a:ext>
            </a:extLst>
          </p:cNvPr>
          <p:cNvSpPr txBox="1"/>
          <p:nvPr/>
        </p:nvSpPr>
        <p:spPr>
          <a:xfrm>
            <a:off x="6096000" y="2595756"/>
            <a:ext cx="6290387" cy="130324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b="1" dirty="0">
                <a:solidFill>
                  <a:srgbClr val="C00000"/>
                </a:solidFill>
              </a:rPr>
              <a:t>Random Forest Classifier</a:t>
            </a:r>
          </a:p>
          <a:p>
            <a:pPr marL="742950" lvl="1" indent="-285750">
              <a:lnSpc>
                <a:spcPct val="150000"/>
              </a:lnSpc>
              <a:buFont typeface="Arial" panose="020B0604020202020204" pitchFamily="34" charset="0"/>
              <a:buChar char="•"/>
            </a:pPr>
            <a:r>
              <a:rPr lang="en-US" dirty="0">
                <a:solidFill>
                  <a:schemeClr val="tx2"/>
                </a:solidFill>
              </a:rPr>
              <a:t>Training Accuracy : </a:t>
            </a:r>
            <a:r>
              <a:rPr lang="en-IN" b="1" dirty="0">
                <a:solidFill>
                  <a:srgbClr val="212121"/>
                </a:solidFill>
                <a:latin typeface="Courier New" panose="02070309020205020404" pitchFamily="49" charset="0"/>
              </a:rPr>
              <a:t>1.0</a:t>
            </a:r>
            <a:r>
              <a:rPr lang="en-IN" b="0" i="0" dirty="0">
                <a:solidFill>
                  <a:srgbClr val="212121"/>
                </a:solidFill>
                <a:effectLst/>
                <a:latin typeface="Courier New" panose="02070309020205020404" pitchFamily="49" charset="0"/>
              </a:rPr>
              <a:t> </a:t>
            </a:r>
          </a:p>
          <a:p>
            <a:pPr marL="742950" lvl="1" indent="-285750">
              <a:lnSpc>
                <a:spcPct val="150000"/>
              </a:lnSpc>
              <a:buFont typeface="Arial" panose="020B0604020202020204" pitchFamily="34" charset="0"/>
              <a:buChar char="•"/>
            </a:pPr>
            <a:r>
              <a:rPr lang="en-US" dirty="0">
                <a:solidFill>
                  <a:schemeClr val="tx2"/>
                </a:solidFill>
              </a:rPr>
              <a:t>Testing Accuracy : </a:t>
            </a:r>
            <a:r>
              <a:rPr lang="en-IN" b="1" i="0" dirty="0">
                <a:solidFill>
                  <a:srgbClr val="212121"/>
                </a:solidFill>
                <a:effectLst/>
                <a:latin typeface="Courier New" panose="02070309020205020404" pitchFamily="49" charset="0"/>
              </a:rPr>
              <a:t>1.0</a:t>
            </a:r>
            <a:r>
              <a:rPr lang="en-US" b="1" dirty="0">
                <a:solidFill>
                  <a:schemeClr val="tx2"/>
                </a:solidFill>
              </a:rPr>
              <a:t> </a:t>
            </a:r>
            <a:endParaRPr lang="en-IN" b="1" dirty="0">
              <a:solidFill>
                <a:schemeClr val="tx2"/>
              </a:solidFill>
            </a:endParaRPr>
          </a:p>
        </p:txBody>
      </p:sp>
    </p:spTree>
    <p:extLst>
      <p:ext uri="{BB962C8B-B14F-4D97-AF65-F5344CB8AC3E}">
        <p14:creationId xmlns:p14="http://schemas.microsoft.com/office/powerpoint/2010/main" val="342100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813" y="279919"/>
            <a:ext cx="9601200" cy="601209"/>
          </a:xfrm>
        </p:spPr>
        <p:txBody>
          <a:bodyPr/>
          <a:lstStyle/>
          <a:p>
            <a:r>
              <a:rPr lang="en-US" dirty="0"/>
              <a:t>Conclusion</a:t>
            </a:r>
          </a:p>
        </p:txBody>
      </p:sp>
      <p:sp>
        <p:nvSpPr>
          <p:cNvPr id="9" name="TextBox 8">
            <a:extLst>
              <a:ext uri="{FF2B5EF4-FFF2-40B4-BE49-F238E27FC236}">
                <a16:creationId xmlns:a16="http://schemas.microsoft.com/office/drawing/2014/main" id="{DBC9CBFA-F503-3A69-750B-AC9B995C656D}"/>
              </a:ext>
            </a:extLst>
          </p:cNvPr>
          <p:cNvSpPr txBox="1"/>
          <p:nvPr/>
        </p:nvSpPr>
        <p:spPr>
          <a:xfrm>
            <a:off x="1024813" y="976181"/>
            <a:ext cx="9873342" cy="259782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800" dirty="0">
                <a:solidFill>
                  <a:schemeClr val="tx2"/>
                </a:solidFill>
              </a:rPr>
              <a:t>The highest accuracy in this problem is obtained using the</a:t>
            </a:r>
            <a:r>
              <a:rPr lang="en-US" sz="2800" b="1" dirty="0">
                <a:solidFill>
                  <a:srgbClr val="C00000"/>
                </a:solidFill>
              </a:rPr>
              <a:t> </a:t>
            </a:r>
            <a:r>
              <a:rPr lang="en-IN" sz="2800" b="1" dirty="0">
                <a:solidFill>
                  <a:srgbClr val="C00000"/>
                </a:solidFill>
              </a:rPr>
              <a:t>Random Forest Classifier</a:t>
            </a:r>
            <a:r>
              <a:rPr lang="en-US" sz="2800" b="1" dirty="0">
                <a:solidFill>
                  <a:srgbClr val="C00000"/>
                </a:solidFill>
              </a:rPr>
              <a:t>.</a:t>
            </a:r>
          </a:p>
          <a:p>
            <a:pPr marL="285750" indent="-285750">
              <a:lnSpc>
                <a:spcPct val="150000"/>
              </a:lnSpc>
              <a:buFont typeface="Wingdings" panose="05000000000000000000" pitchFamily="2" charset="2"/>
              <a:buChar char="§"/>
            </a:pPr>
            <a:r>
              <a:rPr lang="en-US" sz="2800" dirty="0">
                <a:solidFill>
                  <a:schemeClr val="tx2"/>
                </a:solidFill>
              </a:rPr>
              <a:t>Highest accuracy</a:t>
            </a:r>
            <a:r>
              <a:rPr lang="en-US" sz="2800" b="1" dirty="0">
                <a:solidFill>
                  <a:srgbClr val="C00000"/>
                </a:solidFill>
              </a:rPr>
              <a:t> </a:t>
            </a:r>
            <a:r>
              <a:rPr lang="en-US" sz="2800" b="1" dirty="0">
                <a:solidFill>
                  <a:schemeClr val="tx2"/>
                </a:solidFill>
              </a:rPr>
              <a:t>=</a:t>
            </a:r>
            <a:r>
              <a:rPr lang="en-US" sz="2800" b="1" dirty="0">
                <a:solidFill>
                  <a:srgbClr val="C00000"/>
                </a:solidFill>
              </a:rPr>
              <a:t> 100%</a:t>
            </a:r>
            <a:br>
              <a:rPr lang="en-US" sz="2800" dirty="0"/>
            </a:br>
            <a:endParaRPr lang="en-IN" sz="2800" dirty="0">
              <a:solidFill>
                <a:schemeClr val="tx2"/>
              </a:solidFill>
            </a:endParaRPr>
          </a:p>
        </p:txBody>
      </p:sp>
    </p:spTree>
    <p:extLst>
      <p:ext uri="{BB962C8B-B14F-4D97-AF65-F5344CB8AC3E}">
        <p14:creationId xmlns:p14="http://schemas.microsoft.com/office/powerpoint/2010/main" val="144918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algn="just"/>
            <a:r>
              <a:rPr lang="en-US" sz="2400" b="0" i="0" u="none" strike="noStrike" dirty="0">
                <a:solidFill>
                  <a:srgbClr val="000000"/>
                </a:solidFill>
                <a:effectLst/>
                <a:latin typeface="Arial" panose="020B0604020202020204" pitchFamily="34" charset="0"/>
              </a:rPr>
              <a:t>Given a dataset containing data of reservations made by customers in different hotels, build a machine learning model to predict whether the customer cancels his/her hotel reservation or not.</a:t>
            </a:r>
            <a:endParaRPr lang="en-US" sz="2800" dirty="0"/>
          </a:p>
          <a:p>
            <a:pPr algn="just"/>
            <a:endParaRPr lang="en-US" sz="2800"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Dataset</a:t>
            </a:r>
          </a:p>
        </p:txBody>
      </p:sp>
      <p:sp>
        <p:nvSpPr>
          <p:cNvPr id="4" name="Content Placeholder 3">
            <a:extLst>
              <a:ext uri="{FF2B5EF4-FFF2-40B4-BE49-F238E27FC236}">
                <a16:creationId xmlns:a16="http://schemas.microsoft.com/office/drawing/2014/main" id="{8B9202D8-6E9D-AEAE-7C6D-BFEB3E6F022A}"/>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No. of rows = 119390</a:t>
            </a:r>
            <a:endParaRPr lang="en-US" sz="28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No. of attributes = 32</a:t>
            </a:r>
            <a:endParaRPr lang="en-US" sz="2800" b="0" dirty="0">
              <a:solidFill>
                <a:schemeClr val="accent1">
                  <a:lumMod val="75000"/>
                </a:schemeClr>
              </a:solidFill>
              <a:effectLst/>
            </a:endParaRPr>
          </a:p>
          <a:p>
            <a:pPr rtl="0">
              <a:spcBef>
                <a:spcPts val="0"/>
              </a:spcBef>
              <a:spcAft>
                <a:spcPts val="0"/>
              </a:spcAft>
            </a:pPr>
            <a:r>
              <a:rPr lang="en-US" sz="2400" b="1" i="0" u="none" strike="noStrike" dirty="0">
                <a:solidFill>
                  <a:schemeClr val="accent1">
                    <a:lumMod val="75000"/>
                  </a:schemeClr>
                </a:solidFill>
                <a:effectLst/>
                <a:latin typeface="Arial" panose="020B0604020202020204" pitchFamily="34" charset="0"/>
              </a:rPr>
              <a:t>Target variable = </a:t>
            </a:r>
            <a:r>
              <a:rPr lang="en-US" sz="2400" b="1" i="0" u="none" strike="noStrike" dirty="0" err="1">
                <a:solidFill>
                  <a:schemeClr val="accent1">
                    <a:lumMod val="75000"/>
                  </a:schemeClr>
                </a:solidFill>
                <a:effectLst/>
                <a:latin typeface="Arial" panose="020B0604020202020204" pitchFamily="34" charset="0"/>
              </a:rPr>
              <a:t>is_cancelled</a:t>
            </a:r>
            <a:endParaRPr lang="en-US" sz="2800" b="1" dirty="0">
              <a:solidFill>
                <a:schemeClr val="accent1">
                  <a:lumMod val="75000"/>
                </a:schemeClr>
              </a:solidFill>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No. of independent variables = 31</a:t>
            </a:r>
            <a:endParaRPr lang="en-US" sz="28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No. of numeric variables = 12</a:t>
            </a:r>
            <a:endParaRPr lang="en-US" sz="28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No. of object variables = 19</a:t>
            </a:r>
            <a:endParaRPr lang="en-US" sz="2800" b="0" dirty="0">
              <a:effectLst/>
            </a:endParaRP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94" y="294443"/>
            <a:ext cx="9601200" cy="579438"/>
          </a:xfrm>
        </p:spPr>
        <p:txBody>
          <a:bodyPr/>
          <a:lstStyle/>
          <a:p>
            <a:r>
              <a:rPr lang="en-US" dirty="0"/>
              <a:t>Independent variables in the dataset</a:t>
            </a:r>
          </a:p>
        </p:txBody>
      </p:sp>
      <p:sp>
        <p:nvSpPr>
          <p:cNvPr id="3" name="Content Placeholder 2"/>
          <p:cNvSpPr>
            <a:spLocks noGrp="1"/>
          </p:cNvSpPr>
          <p:nvPr>
            <p:ph sz="half" idx="1"/>
          </p:nvPr>
        </p:nvSpPr>
        <p:spPr>
          <a:xfrm>
            <a:off x="1091213" y="1333128"/>
            <a:ext cx="4572000" cy="4748075"/>
          </a:xfrm>
        </p:spPr>
        <p:txBody>
          <a:bodyPr>
            <a:normAutofit lnSpcReduction="10000"/>
          </a:bodyPr>
          <a:lstStyle/>
          <a:p>
            <a:pPr algn="just" fontAlgn="base">
              <a:lnSpc>
                <a:spcPct val="12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Hotel</a:t>
            </a: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Lead_time</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Arrival_date_year</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Arrival_date_month</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Arrival_date_week_number</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Arrival_date_day_of_month</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Stays_in_weekend_nights</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Stays_in_week_nights</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Adults</a:t>
            </a:r>
          </a:p>
          <a:p>
            <a:pPr algn="just" fontAlgn="base">
              <a:lnSpc>
                <a:spcPct val="12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Children</a:t>
            </a:r>
          </a:p>
          <a:p>
            <a:pPr algn="just" fontAlgn="base">
              <a:lnSpc>
                <a:spcPct val="12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Babies</a:t>
            </a:r>
          </a:p>
          <a:p>
            <a:pPr algn="just" fontAlgn="base">
              <a:lnSpc>
                <a:spcPct val="12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Meal</a:t>
            </a:r>
          </a:p>
          <a:p>
            <a:pPr algn="just" fontAlgn="base">
              <a:lnSpc>
                <a:spcPct val="120000"/>
              </a:lnSpc>
              <a:spcBef>
                <a:spcPts val="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Country</a:t>
            </a: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Market_segment</a:t>
            </a:r>
            <a:endParaRPr lang="en-US" sz="1800" b="0" i="0" u="none" strike="noStrike" dirty="0">
              <a:solidFill>
                <a:srgbClr val="000000"/>
              </a:solidFill>
              <a:effectLst/>
              <a:latin typeface="Arial" panose="020B0604020202020204" pitchFamily="34" charset="0"/>
            </a:endParaRPr>
          </a:p>
          <a:p>
            <a:pPr algn="just" fontAlgn="base">
              <a:lnSpc>
                <a:spcPct val="120000"/>
              </a:lnSpc>
              <a:spcBef>
                <a:spcPts val="0"/>
              </a:spcBef>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distribution_channel</a:t>
            </a:r>
            <a:endParaRPr lang="en-US" sz="1800" b="0" i="0" u="none" strike="noStrike" dirty="0">
              <a:solidFill>
                <a:srgbClr val="000000"/>
              </a:solidFill>
              <a:effectLst/>
              <a:latin typeface="Arial" panose="020B0604020202020204" pitchFamily="34" charset="0"/>
            </a:endParaRPr>
          </a:p>
        </p:txBody>
      </p:sp>
      <p:sp>
        <p:nvSpPr>
          <p:cNvPr id="8" name="Content Placeholder 2">
            <a:extLst>
              <a:ext uri="{FF2B5EF4-FFF2-40B4-BE49-F238E27FC236}">
                <a16:creationId xmlns:a16="http://schemas.microsoft.com/office/drawing/2014/main" id="{135EA71C-3551-FA9C-C03B-68CBC590D8DB}"/>
              </a:ext>
            </a:extLst>
          </p:cNvPr>
          <p:cNvSpPr txBox="1">
            <a:spLocks/>
          </p:cNvSpPr>
          <p:nvPr/>
        </p:nvSpPr>
        <p:spPr>
          <a:xfrm>
            <a:off x="5478262" y="1333128"/>
            <a:ext cx="4572000" cy="4827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is_repeated_guest</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previous_cancellations</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previous_bookings_not_cancelled</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reserved_room_type</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assigned_room_type</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booking_changes</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deposit_type</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a:solidFill>
                  <a:srgbClr val="000000"/>
                </a:solidFill>
                <a:latin typeface="Arial" panose="020B0604020202020204" pitchFamily="34" charset="0"/>
              </a:rPr>
              <a:t>agent</a:t>
            </a:r>
          </a:p>
          <a:p>
            <a:pPr algn="just" fontAlgn="base">
              <a:lnSpc>
                <a:spcPct val="100000"/>
              </a:lnSpc>
              <a:spcBef>
                <a:spcPts val="0"/>
              </a:spcBef>
              <a:buFont typeface="Arial" pitchFamily="34" charset="0"/>
              <a:buChar char="•"/>
            </a:pPr>
            <a:r>
              <a:rPr lang="en-US" sz="1800" dirty="0">
                <a:solidFill>
                  <a:srgbClr val="000000"/>
                </a:solidFill>
                <a:latin typeface="Arial" panose="020B0604020202020204" pitchFamily="34" charset="0"/>
              </a:rPr>
              <a:t>company</a:t>
            </a: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days_in_waiting_list</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customer_type</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adr</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required_car_parking_spaces</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total_of_special_requests</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reservation_status</a:t>
            </a:r>
            <a:endParaRPr lang="en-US" sz="1800" dirty="0">
              <a:solidFill>
                <a:srgbClr val="000000"/>
              </a:solidFill>
              <a:latin typeface="Arial" panose="020B0604020202020204" pitchFamily="34" charset="0"/>
            </a:endParaRPr>
          </a:p>
          <a:p>
            <a:pPr algn="just" fontAlgn="base">
              <a:lnSpc>
                <a:spcPct val="100000"/>
              </a:lnSpc>
              <a:spcBef>
                <a:spcPts val="0"/>
              </a:spcBef>
              <a:buFont typeface="Arial" pitchFamily="34" charset="0"/>
              <a:buChar char="•"/>
            </a:pPr>
            <a:r>
              <a:rPr lang="en-US" sz="1800" dirty="0" err="1">
                <a:solidFill>
                  <a:srgbClr val="000000"/>
                </a:solidFill>
                <a:latin typeface="Arial" panose="020B0604020202020204" pitchFamily="34" charset="0"/>
              </a:rPr>
              <a:t>reservation_status_date</a:t>
            </a:r>
            <a:endParaRPr lang="en-US"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CF1B-5E09-D880-8049-E1732350A07C}"/>
              </a:ext>
            </a:extLst>
          </p:cNvPr>
          <p:cNvSpPr>
            <a:spLocks noGrp="1"/>
          </p:cNvSpPr>
          <p:nvPr>
            <p:ph type="title"/>
          </p:nvPr>
        </p:nvSpPr>
        <p:spPr>
          <a:xfrm>
            <a:off x="1052804" y="179922"/>
            <a:ext cx="9601200" cy="517234"/>
          </a:xfrm>
        </p:spPr>
        <p:txBody>
          <a:bodyPr>
            <a:normAutofit fontScale="90000"/>
          </a:bodyPr>
          <a:lstStyle/>
          <a:p>
            <a:r>
              <a:rPr lang="en-IN" dirty="0"/>
              <a:t>Correlation Matrix</a:t>
            </a:r>
          </a:p>
        </p:txBody>
      </p:sp>
      <p:pic>
        <p:nvPicPr>
          <p:cNvPr id="6" name="Content Placeholder 5">
            <a:extLst>
              <a:ext uri="{FF2B5EF4-FFF2-40B4-BE49-F238E27FC236}">
                <a16:creationId xmlns:a16="http://schemas.microsoft.com/office/drawing/2014/main" id="{44481EA1-570D-E791-AC64-FF5554EE184C}"/>
              </a:ext>
            </a:extLst>
          </p:cNvPr>
          <p:cNvPicPr>
            <a:picLocks noGrp="1" noChangeAspect="1"/>
          </p:cNvPicPr>
          <p:nvPr>
            <p:ph sz="half" idx="1"/>
          </p:nvPr>
        </p:nvPicPr>
        <p:blipFill rotWithShape="1">
          <a:blip r:embed="rId2"/>
          <a:srcRect l="4861" r="3656" b="983"/>
          <a:stretch/>
        </p:blipFill>
        <p:spPr>
          <a:xfrm>
            <a:off x="1757779" y="681135"/>
            <a:ext cx="8176334" cy="5364558"/>
          </a:xfrm>
        </p:spPr>
      </p:pic>
    </p:spTree>
    <p:extLst>
      <p:ext uri="{BB962C8B-B14F-4D97-AF65-F5344CB8AC3E}">
        <p14:creationId xmlns:p14="http://schemas.microsoft.com/office/powerpoint/2010/main" val="121109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868" y="437251"/>
            <a:ext cx="9601200" cy="726888"/>
          </a:xfrm>
        </p:spPr>
        <p:txBody>
          <a:bodyPr/>
          <a:lstStyle/>
          <a:p>
            <a:r>
              <a:rPr lang="en-US" dirty="0"/>
              <a:t>Data Cleaning</a:t>
            </a:r>
          </a:p>
        </p:txBody>
      </p:sp>
      <p:sp>
        <p:nvSpPr>
          <p:cNvPr id="3" name="Content Placeholder 2"/>
          <p:cNvSpPr>
            <a:spLocks noGrp="1"/>
          </p:cNvSpPr>
          <p:nvPr>
            <p:ph sz="half" idx="1"/>
          </p:nvPr>
        </p:nvSpPr>
        <p:spPr>
          <a:xfrm>
            <a:off x="1230964" y="1595206"/>
            <a:ext cx="6037555" cy="1142386"/>
          </a:xfrm>
        </p:spPr>
        <p:txBody>
          <a:bodyPr>
            <a:normAutofit lnSpcReduction="10000"/>
          </a:bodyPr>
          <a:lstStyle/>
          <a:p>
            <a:pPr marL="0" indent="0" algn="just">
              <a:buNone/>
            </a:pPr>
            <a:r>
              <a:rPr lang="en-US" b="0" i="0" dirty="0">
                <a:solidFill>
                  <a:srgbClr val="292929"/>
                </a:solidFill>
                <a:effectLst/>
                <a:latin typeface="source-serif-pro"/>
              </a:rPr>
              <a:t>Data Cleaning is the process of identifying the incorrect, incomplete, inaccurate, duplicated, irrelevant or missing part of the data and then modifying, replacing or deleting them according to the necessity</a:t>
            </a:r>
            <a:endParaRPr lang="en-US" dirty="0"/>
          </a:p>
        </p:txBody>
      </p:sp>
      <p:pic>
        <p:nvPicPr>
          <p:cNvPr id="1026" name="Picture 2" descr="datacleaning">
            <a:extLst>
              <a:ext uri="{FF2B5EF4-FFF2-40B4-BE49-F238E27FC236}">
                <a16:creationId xmlns:a16="http://schemas.microsoft.com/office/drawing/2014/main" id="{0D02D515-CE94-B2BE-5D6D-BCAEF1C5F02F}"/>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9735" r="8021"/>
          <a:stretch/>
        </p:blipFill>
        <p:spPr bwMode="auto">
          <a:xfrm>
            <a:off x="8154954" y="1101404"/>
            <a:ext cx="3760237" cy="36608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C9CBFA-F503-3A69-750B-AC9B995C656D}"/>
              </a:ext>
            </a:extLst>
          </p:cNvPr>
          <p:cNvSpPr txBox="1"/>
          <p:nvPr/>
        </p:nvSpPr>
        <p:spPr>
          <a:xfrm>
            <a:off x="1188868" y="2772434"/>
            <a:ext cx="6859556" cy="276998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C00000"/>
                </a:solidFill>
              </a:rPr>
              <a:t>Replacing NULL/MISSING Values</a:t>
            </a:r>
            <a:endParaRPr lang="en-IN" b="1" dirty="0">
              <a:solidFill>
                <a:srgbClr val="C00000"/>
              </a:solidFill>
            </a:endParaRPr>
          </a:p>
          <a:p>
            <a:pPr marL="742950" lvl="1" indent="-285750">
              <a:lnSpc>
                <a:spcPct val="150000"/>
              </a:lnSpc>
              <a:buFont typeface="Arial" panose="020B0604020202020204" pitchFamily="34" charset="0"/>
              <a:buChar char="•"/>
            </a:pPr>
            <a:r>
              <a:rPr lang="en-US" dirty="0">
                <a:solidFill>
                  <a:schemeClr val="tx2"/>
                </a:solidFill>
              </a:rPr>
              <a:t>Replacing numerical missing values with </a:t>
            </a:r>
            <a:r>
              <a:rPr lang="en-US" b="1" dirty="0">
                <a:solidFill>
                  <a:schemeClr val="tx2"/>
                </a:solidFill>
              </a:rPr>
              <a:t>MEAN/MEDIAN</a:t>
            </a:r>
            <a:endParaRPr lang="en-US" dirty="0">
              <a:solidFill>
                <a:schemeClr val="tx2"/>
              </a:solidFill>
            </a:endParaRPr>
          </a:p>
          <a:p>
            <a:pPr marL="1200150" lvl="2" indent="-285750" algn="just">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No. of null values in [children] = 4</a:t>
            </a:r>
            <a:endParaRPr lang="en-US" b="0" dirty="0">
              <a:effectLst/>
            </a:endParaRPr>
          </a:p>
          <a:p>
            <a:pPr marL="1200150" lvl="2" indent="-285750" algn="just">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No. of null values in [agent] = 16340</a:t>
            </a:r>
            <a:endParaRPr lang="en-US" b="0" dirty="0">
              <a:effectLst/>
            </a:endParaRPr>
          </a:p>
          <a:p>
            <a:pPr marL="1200150" lvl="2" indent="-285750" algn="just">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No. of null values in [company] = 112593</a:t>
            </a:r>
            <a:endParaRPr lang="en-US" b="0" dirty="0">
              <a:effectLst/>
            </a:endParaRPr>
          </a:p>
          <a:p>
            <a:br>
              <a:rPr lang="en-US" dirty="0"/>
            </a:br>
            <a:endParaRPr lang="en-IN" dirty="0">
              <a:solidFill>
                <a:schemeClr val="tx2"/>
              </a:solidFill>
            </a:endParaRPr>
          </a:p>
        </p:txBody>
      </p:sp>
    </p:spTree>
    <p:extLst>
      <p:ext uri="{BB962C8B-B14F-4D97-AF65-F5344CB8AC3E}">
        <p14:creationId xmlns:p14="http://schemas.microsoft.com/office/powerpoint/2010/main" val="155903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813" y="279919"/>
            <a:ext cx="9601200" cy="601209"/>
          </a:xfrm>
        </p:spPr>
        <p:txBody>
          <a:bodyPr/>
          <a:lstStyle/>
          <a:p>
            <a:r>
              <a:rPr lang="en-US" dirty="0"/>
              <a:t>Data Cleaning</a:t>
            </a:r>
          </a:p>
        </p:txBody>
      </p:sp>
      <p:sp>
        <p:nvSpPr>
          <p:cNvPr id="9" name="TextBox 8">
            <a:extLst>
              <a:ext uri="{FF2B5EF4-FFF2-40B4-BE49-F238E27FC236}">
                <a16:creationId xmlns:a16="http://schemas.microsoft.com/office/drawing/2014/main" id="{DBC9CBFA-F503-3A69-750B-AC9B995C656D}"/>
              </a:ext>
            </a:extLst>
          </p:cNvPr>
          <p:cNvSpPr txBox="1"/>
          <p:nvPr/>
        </p:nvSpPr>
        <p:spPr>
          <a:xfrm>
            <a:off x="1024813" y="985059"/>
            <a:ext cx="6290387" cy="190821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1" dirty="0">
                <a:solidFill>
                  <a:srgbClr val="C00000"/>
                </a:solidFill>
              </a:rPr>
              <a:t>Replacing NULL/MISSING Values</a:t>
            </a:r>
            <a:endParaRPr lang="en-IN" b="1" dirty="0">
              <a:solidFill>
                <a:srgbClr val="C00000"/>
              </a:solidFill>
            </a:endParaRPr>
          </a:p>
          <a:p>
            <a:pPr marL="742950" lvl="1" indent="-285750">
              <a:lnSpc>
                <a:spcPct val="150000"/>
              </a:lnSpc>
              <a:buFont typeface="Arial" panose="020B0604020202020204" pitchFamily="34" charset="0"/>
              <a:buChar char="•"/>
            </a:pPr>
            <a:r>
              <a:rPr lang="en-US" dirty="0">
                <a:solidFill>
                  <a:schemeClr val="tx2"/>
                </a:solidFill>
              </a:rPr>
              <a:t>Replacing categorical missing values with </a:t>
            </a:r>
            <a:r>
              <a:rPr lang="en-US" b="1" dirty="0">
                <a:solidFill>
                  <a:schemeClr val="tx2"/>
                </a:solidFill>
              </a:rPr>
              <a:t>MODE</a:t>
            </a:r>
            <a:endParaRPr lang="en-US" dirty="0">
              <a:solidFill>
                <a:schemeClr val="tx2"/>
              </a:solidFill>
            </a:endParaRPr>
          </a:p>
          <a:p>
            <a:pPr marL="1200150" lvl="2" indent="-285750" algn="just">
              <a:spcAft>
                <a:spcPts val="1200"/>
              </a:spcAft>
              <a:buFont typeface="Arial" panose="020B0604020202020204" pitchFamily="34" charset="0"/>
              <a:buChar char="•"/>
            </a:pPr>
            <a:r>
              <a:rPr lang="en-US"/>
              <a:t>No</a:t>
            </a:r>
            <a:r>
              <a:rPr lang="en-US" dirty="0"/>
              <a:t>. of null values in [country] = 488 </a:t>
            </a:r>
            <a:endParaRPr lang="en-US" b="0" dirty="0">
              <a:effectLst/>
            </a:endParaRPr>
          </a:p>
          <a:p>
            <a:br>
              <a:rPr lang="en-US" dirty="0"/>
            </a:br>
            <a:endParaRPr lang="en-IN" dirty="0">
              <a:solidFill>
                <a:schemeClr val="tx2"/>
              </a:solidFill>
            </a:endParaRPr>
          </a:p>
        </p:txBody>
      </p:sp>
      <p:sp>
        <p:nvSpPr>
          <p:cNvPr id="7" name="TextBox 6">
            <a:extLst>
              <a:ext uri="{FF2B5EF4-FFF2-40B4-BE49-F238E27FC236}">
                <a16:creationId xmlns:a16="http://schemas.microsoft.com/office/drawing/2014/main" id="{7238DA1E-A186-A883-E2BC-EA8B92851924}"/>
              </a:ext>
            </a:extLst>
          </p:cNvPr>
          <p:cNvSpPr txBox="1"/>
          <p:nvPr/>
        </p:nvSpPr>
        <p:spPr>
          <a:xfrm>
            <a:off x="1024813" y="3093097"/>
            <a:ext cx="9714722" cy="25340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b="1" dirty="0">
                <a:solidFill>
                  <a:srgbClr val="C00000"/>
                </a:solidFill>
              </a:rPr>
              <a:t>Removing the Duplicate Values</a:t>
            </a:r>
            <a:endParaRPr lang="en-IN" b="1" dirty="0">
              <a:solidFill>
                <a:srgbClr val="C00000"/>
              </a:solidFill>
            </a:endParaRPr>
          </a:p>
          <a:p>
            <a:pPr marL="742950" lvl="1" indent="-285750" algn="just">
              <a:lnSpc>
                <a:spcPct val="150000"/>
              </a:lnSpc>
              <a:buFont typeface="Arial" panose="020B0604020202020204" pitchFamily="34" charset="0"/>
              <a:buChar char="•"/>
            </a:pPr>
            <a:r>
              <a:rPr lang="en-US" dirty="0"/>
              <a:t>No. of duplicate values in the data set = 32013 </a:t>
            </a:r>
          </a:p>
          <a:p>
            <a:pPr marL="742950" lvl="1" indent="-285750" algn="just">
              <a:lnSpc>
                <a:spcPct val="150000"/>
              </a:lnSpc>
              <a:buFont typeface="Arial" panose="020B0604020202020204" pitchFamily="34" charset="0"/>
              <a:buChar char="•"/>
            </a:pPr>
            <a:r>
              <a:rPr lang="en-US" b="0" i="0" dirty="0">
                <a:solidFill>
                  <a:srgbClr val="292929"/>
                </a:solidFill>
                <a:effectLst/>
              </a:rPr>
              <a:t>Since we have 32013 duplicate records in the data, we will remove this from the data set so that we get only distinct records. Post removing the duplicate, we will check whether the duplicates have been removed from the data set or not.</a:t>
            </a:r>
          </a:p>
          <a:p>
            <a:pPr marL="742950" lvl="1" indent="-285750" algn="just">
              <a:lnSpc>
                <a:spcPct val="150000"/>
              </a:lnSpc>
              <a:buFont typeface="Arial" panose="020B0604020202020204" pitchFamily="34" charset="0"/>
              <a:buChar char="•"/>
            </a:pPr>
            <a:r>
              <a:rPr lang="en-US" dirty="0"/>
              <a:t>No. of rows in the dataset after removing duplicates = 87377</a:t>
            </a:r>
            <a:endParaRPr lang="en-IN" dirty="0">
              <a:solidFill>
                <a:schemeClr val="tx2"/>
              </a:solidFill>
            </a:endParaRPr>
          </a:p>
        </p:txBody>
      </p:sp>
    </p:spTree>
    <p:extLst>
      <p:ext uri="{BB962C8B-B14F-4D97-AF65-F5344CB8AC3E}">
        <p14:creationId xmlns:p14="http://schemas.microsoft.com/office/powerpoint/2010/main" val="323773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64771" y="222787"/>
            <a:ext cx="4572000" cy="641350"/>
          </a:xfrm>
        </p:spPr>
        <p:txBody>
          <a:bodyPr/>
          <a:lstStyle/>
          <a:p>
            <a:r>
              <a:rPr lang="en-US" b="1" dirty="0"/>
              <a:t>Encoding Categorical Data</a:t>
            </a:r>
          </a:p>
        </p:txBody>
      </p:sp>
      <p:sp>
        <p:nvSpPr>
          <p:cNvPr id="4" name="Content Placeholder 3"/>
          <p:cNvSpPr>
            <a:spLocks noGrp="1"/>
          </p:cNvSpPr>
          <p:nvPr>
            <p:ph sz="half" idx="2"/>
          </p:nvPr>
        </p:nvSpPr>
        <p:spPr>
          <a:xfrm>
            <a:off x="1398036" y="1104121"/>
            <a:ext cx="10246567" cy="1760377"/>
          </a:xfrm>
        </p:spPr>
        <p:txBody>
          <a:bodyPr>
            <a:normAutofit/>
          </a:bodyPr>
          <a:lstStyle/>
          <a:p>
            <a:pPr algn="just"/>
            <a:r>
              <a:rPr lang="en-US" sz="2000" dirty="0"/>
              <a:t>Encoding categorical data is a process of converting categorical data into integer format so that the data with converted categorical values can be provided to the different models.</a:t>
            </a:r>
          </a:p>
          <a:p>
            <a:pPr algn="just"/>
            <a:r>
              <a:rPr lang="en-US" sz="2000" dirty="0"/>
              <a:t>An approach to encoding categorical values is to use a technique called label encoding. Label encoding is simply converting each value in a column to a number.</a:t>
            </a:r>
          </a:p>
          <a:p>
            <a:endParaRPr lang="en-US" dirty="0"/>
          </a:p>
        </p:txBody>
      </p:sp>
      <p:sp>
        <p:nvSpPr>
          <p:cNvPr id="9" name="TextBox 8">
            <a:extLst>
              <a:ext uri="{FF2B5EF4-FFF2-40B4-BE49-F238E27FC236}">
                <a16:creationId xmlns:a16="http://schemas.microsoft.com/office/drawing/2014/main" id="{7343C425-95FA-3CFC-C12B-70E78149455E}"/>
              </a:ext>
            </a:extLst>
          </p:cNvPr>
          <p:cNvSpPr txBox="1"/>
          <p:nvPr/>
        </p:nvSpPr>
        <p:spPr>
          <a:xfrm>
            <a:off x="1852128" y="3516480"/>
            <a:ext cx="3935963" cy="25340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Hotel </a:t>
            </a:r>
          </a:p>
          <a:p>
            <a:pPr marL="285750" indent="-285750" algn="just">
              <a:lnSpc>
                <a:spcPct val="150000"/>
              </a:lnSpc>
              <a:buFont typeface="Arial" panose="020B0604020202020204" pitchFamily="34" charset="0"/>
              <a:buChar char="•"/>
            </a:pPr>
            <a:r>
              <a:rPr lang="en-US" dirty="0" err="1"/>
              <a:t>arrival_date_month</a:t>
            </a:r>
            <a:r>
              <a:rPr lang="en-US" dirty="0"/>
              <a:t> </a:t>
            </a:r>
          </a:p>
          <a:p>
            <a:pPr marL="285750" indent="-285750" algn="just">
              <a:lnSpc>
                <a:spcPct val="150000"/>
              </a:lnSpc>
              <a:buFont typeface="Arial" panose="020B0604020202020204" pitchFamily="34" charset="0"/>
              <a:buChar char="•"/>
            </a:pPr>
            <a:r>
              <a:rPr lang="en-US" dirty="0"/>
              <a:t>meal </a:t>
            </a:r>
          </a:p>
          <a:p>
            <a:pPr marL="285750" indent="-285750" algn="just">
              <a:lnSpc>
                <a:spcPct val="150000"/>
              </a:lnSpc>
              <a:buFont typeface="Arial" panose="020B0604020202020204" pitchFamily="34" charset="0"/>
              <a:buChar char="•"/>
            </a:pPr>
            <a:r>
              <a:rPr lang="en-US" dirty="0"/>
              <a:t>country </a:t>
            </a:r>
          </a:p>
          <a:p>
            <a:pPr marL="285750" indent="-285750" algn="just">
              <a:lnSpc>
                <a:spcPct val="150000"/>
              </a:lnSpc>
              <a:buFont typeface="Arial" panose="020B0604020202020204" pitchFamily="34" charset="0"/>
              <a:buChar char="•"/>
            </a:pPr>
            <a:r>
              <a:rPr lang="en-US" dirty="0" err="1"/>
              <a:t>Market_segment</a:t>
            </a:r>
            <a:r>
              <a:rPr lang="en-US" dirty="0"/>
              <a:t> </a:t>
            </a:r>
          </a:p>
          <a:p>
            <a:pPr marL="285750" indent="-285750" algn="just">
              <a:lnSpc>
                <a:spcPct val="150000"/>
              </a:lnSpc>
              <a:buFont typeface="Arial" panose="020B0604020202020204" pitchFamily="34" charset="0"/>
              <a:buChar char="•"/>
            </a:pPr>
            <a:r>
              <a:rPr lang="en-US" dirty="0" err="1"/>
              <a:t>distribution_channel</a:t>
            </a:r>
            <a:endParaRPr lang="en-US" sz="1800" dirty="0"/>
          </a:p>
        </p:txBody>
      </p:sp>
      <p:sp>
        <p:nvSpPr>
          <p:cNvPr id="10" name="TextBox 9">
            <a:extLst>
              <a:ext uri="{FF2B5EF4-FFF2-40B4-BE49-F238E27FC236}">
                <a16:creationId xmlns:a16="http://schemas.microsoft.com/office/drawing/2014/main" id="{2D164FCB-A105-DC99-9C32-3CD95CB6E82E}"/>
              </a:ext>
            </a:extLst>
          </p:cNvPr>
          <p:cNvSpPr txBox="1"/>
          <p:nvPr/>
        </p:nvSpPr>
        <p:spPr>
          <a:xfrm>
            <a:off x="6521319" y="3516479"/>
            <a:ext cx="3732245"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t>reserved_room_type</a:t>
            </a:r>
            <a:endParaRPr lang="en-US" dirty="0"/>
          </a:p>
          <a:p>
            <a:pPr marL="285750" indent="-285750">
              <a:lnSpc>
                <a:spcPct val="150000"/>
              </a:lnSpc>
              <a:buFont typeface="Arial" panose="020B0604020202020204" pitchFamily="34" charset="0"/>
              <a:buChar char="•"/>
            </a:pPr>
            <a:r>
              <a:rPr lang="en-US" dirty="0" err="1"/>
              <a:t>assigned_room_type</a:t>
            </a:r>
            <a:r>
              <a:rPr lang="en-US" dirty="0"/>
              <a:t> </a:t>
            </a:r>
          </a:p>
          <a:p>
            <a:pPr marL="285750" indent="-285750">
              <a:lnSpc>
                <a:spcPct val="150000"/>
              </a:lnSpc>
              <a:buFont typeface="Arial" panose="020B0604020202020204" pitchFamily="34" charset="0"/>
              <a:buChar char="•"/>
            </a:pPr>
            <a:r>
              <a:rPr lang="en-US" dirty="0" err="1"/>
              <a:t>deposit_type</a:t>
            </a:r>
            <a:r>
              <a:rPr lang="en-US" dirty="0"/>
              <a:t> </a:t>
            </a:r>
          </a:p>
          <a:p>
            <a:pPr marL="285750" indent="-285750">
              <a:lnSpc>
                <a:spcPct val="150000"/>
              </a:lnSpc>
              <a:buFont typeface="Arial" panose="020B0604020202020204" pitchFamily="34" charset="0"/>
              <a:buChar char="•"/>
            </a:pPr>
            <a:r>
              <a:rPr lang="en-US" dirty="0" err="1"/>
              <a:t>customer_type</a:t>
            </a:r>
            <a:r>
              <a:rPr lang="en-US" dirty="0"/>
              <a:t> </a:t>
            </a:r>
          </a:p>
          <a:p>
            <a:pPr marL="285750" indent="-285750">
              <a:lnSpc>
                <a:spcPct val="150000"/>
              </a:lnSpc>
              <a:buFont typeface="Arial" panose="020B0604020202020204" pitchFamily="34" charset="0"/>
              <a:buChar char="•"/>
            </a:pPr>
            <a:r>
              <a:rPr lang="en-US" dirty="0" err="1"/>
              <a:t>reservation_status</a:t>
            </a:r>
            <a:endParaRPr lang="en-US" dirty="0"/>
          </a:p>
          <a:p>
            <a:pPr marL="285750" indent="-285750">
              <a:lnSpc>
                <a:spcPct val="150000"/>
              </a:lnSpc>
              <a:buFont typeface="Arial" panose="020B0604020202020204" pitchFamily="34" charset="0"/>
              <a:buChar char="•"/>
            </a:pPr>
            <a:r>
              <a:rPr lang="en-US" dirty="0" err="1"/>
              <a:t>reservation_status_date</a:t>
            </a:r>
            <a:endParaRPr lang="en-IN" dirty="0"/>
          </a:p>
        </p:txBody>
      </p:sp>
      <p:sp>
        <p:nvSpPr>
          <p:cNvPr id="13" name="TextBox 12">
            <a:extLst>
              <a:ext uri="{FF2B5EF4-FFF2-40B4-BE49-F238E27FC236}">
                <a16:creationId xmlns:a16="http://schemas.microsoft.com/office/drawing/2014/main" id="{BDC5D382-0878-D0CE-A4DB-36BCA9871181}"/>
              </a:ext>
            </a:extLst>
          </p:cNvPr>
          <p:cNvSpPr txBox="1"/>
          <p:nvPr/>
        </p:nvSpPr>
        <p:spPr>
          <a:xfrm>
            <a:off x="1950876" y="2972188"/>
            <a:ext cx="4506686" cy="369332"/>
          </a:xfrm>
          <a:prstGeom prst="rect">
            <a:avLst/>
          </a:prstGeom>
          <a:noFill/>
        </p:spPr>
        <p:txBody>
          <a:bodyPr wrap="square" rtlCol="0">
            <a:spAutoFit/>
          </a:bodyPr>
          <a:lstStyle/>
          <a:p>
            <a:r>
              <a:rPr lang="en-US" dirty="0"/>
              <a:t>Categorical variables in our data set:</a:t>
            </a:r>
            <a:endParaRPr lang="en-IN"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813" y="279919"/>
            <a:ext cx="9601200" cy="601209"/>
          </a:xfrm>
        </p:spPr>
        <p:txBody>
          <a:bodyPr/>
          <a:lstStyle/>
          <a:p>
            <a:r>
              <a:rPr lang="en-US" dirty="0"/>
              <a:t>Training the Model</a:t>
            </a:r>
          </a:p>
        </p:txBody>
      </p:sp>
      <p:sp>
        <p:nvSpPr>
          <p:cNvPr id="9" name="TextBox 8">
            <a:extLst>
              <a:ext uri="{FF2B5EF4-FFF2-40B4-BE49-F238E27FC236}">
                <a16:creationId xmlns:a16="http://schemas.microsoft.com/office/drawing/2014/main" id="{DBC9CBFA-F503-3A69-750B-AC9B995C656D}"/>
              </a:ext>
            </a:extLst>
          </p:cNvPr>
          <p:cNvSpPr txBox="1"/>
          <p:nvPr/>
        </p:nvSpPr>
        <p:spPr>
          <a:xfrm>
            <a:off x="1565987" y="730826"/>
            <a:ext cx="6290387" cy="1703030"/>
          </a:xfrm>
          <a:prstGeom prst="rect">
            <a:avLst/>
          </a:prstGeom>
          <a:noFill/>
        </p:spPr>
        <p:txBody>
          <a:bodyPr wrap="square" rtlCol="0">
            <a:spAutoFit/>
          </a:bodyPr>
          <a:lstStyle/>
          <a:p>
            <a:pPr>
              <a:lnSpc>
                <a:spcPct val="150000"/>
              </a:lnSpc>
            </a:pPr>
            <a:endParaRPr lang="en-IN" b="1" dirty="0">
              <a:solidFill>
                <a:srgbClr val="C00000"/>
              </a:solidFill>
            </a:endParaRPr>
          </a:p>
          <a:p>
            <a:pPr marL="742950" lvl="1" indent="-285750">
              <a:lnSpc>
                <a:spcPct val="150000"/>
              </a:lnSpc>
              <a:buFont typeface="Arial" panose="020B0604020202020204" pitchFamily="34" charset="0"/>
              <a:buChar char="•"/>
            </a:pPr>
            <a:r>
              <a:rPr lang="en-US" dirty="0"/>
              <a:t>Size of training data = 75% </a:t>
            </a:r>
          </a:p>
          <a:p>
            <a:pPr marL="742950" lvl="1" indent="-285750">
              <a:lnSpc>
                <a:spcPct val="150000"/>
              </a:lnSpc>
              <a:buFont typeface="Arial" panose="020B0604020202020204" pitchFamily="34" charset="0"/>
              <a:buChar char="•"/>
            </a:pPr>
            <a:r>
              <a:rPr lang="en-US" dirty="0"/>
              <a:t>Size of testing data = 25%</a:t>
            </a:r>
            <a:br>
              <a:rPr lang="en-US" dirty="0"/>
            </a:br>
            <a:endParaRPr lang="en-IN" dirty="0">
              <a:solidFill>
                <a:schemeClr val="tx2"/>
              </a:solidFill>
            </a:endParaRPr>
          </a:p>
        </p:txBody>
      </p:sp>
      <p:sp>
        <p:nvSpPr>
          <p:cNvPr id="3" name="Title 1">
            <a:extLst>
              <a:ext uri="{FF2B5EF4-FFF2-40B4-BE49-F238E27FC236}">
                <a16:creationId xmlns:a16="http://schemas.microsoft.com/office/drawing/2014/main" id="{63197E75-944B-6412-0A50-99723E9B1392}"/>
              </a:ext>
            </a:extLst>
          </p:cNvPr>
          <p:cNvSpPr txBox="1">
            <a:spLocks/>
          </p:cNvSpPr>
          <p:nvPr/>
        </p:nvSpPr>
        <p:spPr>
          <a:xfrm>
            <a:off x="1024813" y="2433856"/>
            <a:ext cx="9601200" cy="6012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Confusion Matrix</a:t>
            </a:r>
          </a:p>
        </p:txBody>
      </p:sp>
      <p:pic>
        <p:nvPicPr>
          <p:cNvPr id="41" name="Picture 40">
            <a:extLst>
              <a:ext uri="{FF2B5EF4-FFF2-40B4-BE49-F238E27FC236}">
                <a16:creationId xmlns:a16="http://schemas.microsoft.com/office/drawing/2014/main" id="{C2E87297-1CD8-9E1D-CB03-01C3440A5F38}"/>
              </a:ext>
            </a:extLst>
          </p:cNvPr>
          <p:cNvPicPr>
            <a:picLocks noChangeAspect="1"/>
          </p:cNvPicPr>
          <p:nvPr/>
        </p:nvPicPr>
        <p:blipFill>
          <a:blip r:embed="rId2"/>
          <a:stretch>
            <a:fillRect/>
          </a:stretch>
        </p:blipFill>
        <p:spPr>
          <a:xfrm>
            <a:off x="537240" y="3429000"/>
            <a:ext cx="3219000" cy="2229375"/>
          </a:xfrm>
          <a:prstGeom prst="rect">
            <a:avLst/>
          </a:prstGeom>
        </p:spPr>
      </p:pic>
      <p:pic>
        <p:nvPicPr>
          <p:cNvPr id="43" name="Picture 42">
            <a:extLst>
              <a:ext uri="{FF2B5EF4-FFF2-40B4-BE49-F238E27FC236}">
                <a16:creationId xmlns:a16="http://schemas.microsoft.com/office/drawing/2014/main" id="{C247BA7F-AF0C-A3C6-E3FB-9B1173B14CA7}"/>
              </a:ext>
            </a:extLst>
          </p:cNvPr>
          <p:cNvPicPr>
            <a:picLocks noChangeAspect="1"/>
          </p:cNvPicPr>
          <p:nvPr/>
        </p:nvPicPr>
        <p:blipFill>
          <a:blip r:embed="rId3"/>
          <a:stretch>
            <a:fillRect/>
          </a:stretch>
        </p:blipFill>
        <p:spPr>
          <a:xfrm>
            <a:off x="3961520" y="3360095"/>
            <a:ext cx="3397551" cy="2287798"/>
          </a:xfrm>
          <a:prstGeom prst="rect">
            <a:avLst/>
          </a:prstGeom>
        </p:spPr>
      </p:pic>
      <p:pic>
        <p:nvPicPr>
          <p:cNvPr id="5" name="Picture 4">
            <a:extLst>
              <a:ext uri="{FF2B5EF4-FFF2-40B4-BE49-F238E27FC236}">
                <a16:creationId xmlns:a16="http://schemas.microsoft.com/office/drawing/2014/main" id="{4C5E2A64-49AA-B520-0648-BD72BF6BB662}"/>
              </a:ext>
            </a:extLst>
          </p:cNvPr>
          <p:cNvPicPr>
            <a:picLocks noChangeAspect="1"/>
          </p:cNvPicPr>
          <p:nvPr/>
        </p:nvPicPr>
        <p:blipFill>
          <a:blip r:embed="rId4"/>
          <a:stretch>
            <a:fillRect/>
          </a:stretch>
        </p:blipFill>
        <p:spPr>
          <a:xfrm>
            <a:off x="7805148" y="3322111"/>
            <a:ext cx="3397550" cy="2363766"/>
          </a:xfrm>
          <a:prstGeom prst="rect">
            <a:avLst/>
          </a:prstGeom>
        </p:spPr>
      </p:pic>
    </p:spTree>
    <p:extLst>
      <p:ext uri="{BB962C8B-B14F-4D97-AF65-F5344CB8AC3E}">
        <p14:creationId xmlns:p14="http://schemas.microsoft.com/office/powerpoint/2010/main" val="286807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572</TotalTime>
  <Words>612</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Courier New</vt:lpstr>
      <vt:lpstr>source-serif-pro</vt:lpstr>
      <vt:lpstr>Times New Roman</vt:lpstr>
      <vt:lpstr>Wingdings</vt:lpstr>
      <vt:lpstr>Diamond Grid 16x9</vt:lpstr>
      <vt:lpstr>HOTEL RESERVATION CANCELLATION PREDICTION</vt:lpstr>
      <vt:lpstr>Problem Statement</vt:lpstr>
      <vt:lpstr>About the Dataset</vt:lpstr>
      <vt:lpstr>Independent variables in the dataset</vt:lpstr>
      <vt:lpstr>Correlation Matrix</vt:lpstr>
      <vt:lpstr>Data Cleaning</vt:lpstr>
      <vt:lpstr>Data Cleaning</vt:lpstr>
      <vt:lpstr>PowerPoint Presentation</vt:lpstr>
      <vt:lpstr>Training the Model</vt:lpstr>
      <vt:lpstr>     Confusion Matrix </vt:lpstr>
      <vt:lpstr>Accuracy using Various Classifiers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dc:title>
  <dc:creator>swetha reddy thondamanadu</dc:creator>
  <cp:lastModifiedBy>swetha reddy thondamanadu</cp:lastModifiedBy>
  <cp:revision>5</cp:revision>
  <dcterms:created xsi:type="dcterms:W3CDTF">2022-10-03T03:38:18Z</dcterms:created>
  <dcterms:modified xsi:type="dcterms:W3CDTF">2022-10-07T03:31:33Z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