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 snapToObjects="1">
      <p:cViewPr>
        <p:scale>
          <a:sx n="129" d="100"/>
          <a:sy n="129" d="100"/>
        </p:scale>
        <p:origin x="144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47494-6311-5249-8518-3C787CC42594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B4D95-E518-504E-ACD7-FF09A4478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2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B4D95-E518-504E-ACD7-FF09A44787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0458-320B-814E-8529-68526A357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7D124-260F-5144-AEBE-631ECE5E7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F70A3-474E-E34C-9337-19444C93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0F02-0EC2-8449-9CD5-AAE6269AF3D8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F67A3-34B2-3541-B646-F0216FE7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63F32-F859-E747-AE43-17C4251B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99C9-3CA2-8842-84EA-4A68150D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3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B798-9038-9946-B992-16231852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648B9-47A3-484F-9218-003176BEC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0DEB-75BB-9442-A4F3-E72DB662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0F02-0EC2-8449-9CD5-AAE6269AF3D8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9B236-ABE0-0243-A518-829FBABC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D224B-764B-4541-B3A1-775B83BB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99C9-3CA2-8842-84EA-4A68150D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123A6-9615-0C4B-9368-E8C77CC71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DDCA2-D589-184E-9610-3C36027E2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2218E-0B53-9346-A518-AA4D860E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0F02-0EC2-8449-9CD5-AAE6269AF3D8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7E709-3367-1C4F-A363-0BC62DB5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8400B-5175-EF49-9F65-E145BD9A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99C9-3CA2-8842-84EA-4A68150D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8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177B-B793-6948-BAFA-62E17DCD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A6DC6-BEE6-AC45-B8F7-3706D5721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D797E-DD52-B141-8865-805B56FB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0F02-0EC2-8449-9CD5-AAE6269AF3D8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5F64-3082-5640-AC10-36DEA1AB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9BE7-F8E0-0548-B217-5527C7A5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99C9-3CA2-8842-84EA-4A68150D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3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A124-B8EF-2C43-A949-5F75E5CE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E76BC-4AC7-5E4B-BDF2-80DFBCF26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91020-E300-9E4C-A111-11F8CFE5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0F02-0EC2-8449-9CD5-AAE6269AF3D8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16FFB-6EF3-0843-A549-E5A4705A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88E0-F682-F149-BFF6-218A2D78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99C9-3CA2-8842-84EA-4A68150D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2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1592-EC94-0A4D-B2EC-A00A3F17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0BD9-A287-7547-94EC-F6AFE8C05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EDB0C-F3E5-084C-B9C0-2C065823E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AA7D1-7506-1446-A6E8-8D556A2D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0F02-0EC2-8449-9CD5-AAE6269AF3D8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EF016-4E21-4D46-8797-F89FA1A4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607EE-71BE-7741-A001-1A223526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99C9-3CA2-8842-84EA-4A68150D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8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61FD-B3C3-404A-B770-B26511AE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662EE-0CCB-6D47-83B2-795D04287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BAA6E-94EC-2345-9B74-B4503C61E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2EAA0-7E08-6740-A43A-2140D0A54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EEC63-D78A-AA42-A6DD-576D44585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42E8F-4CDB-594A-B1CC-F7D03C37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0F02-0EC2-8449-9CD5-AAE6269AF3D8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CDF1F-923F-AD48-B62D-16EC557A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CDAF6-F4DE-D943-8539-EE422C69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99C9-3CA2-8842-84EA-4A68150D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2F43-2823-9140-BCD2-F15CAC4A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960E0-56CF-934D-9A2F-E2B6BBE5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0F02-0EC2-8449-9CD5-AAE6269AF3D8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70597-8D85-714F-8FED-A0C914D0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BA23A-2F6C-9A4D-A094-EABFEFB3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99C9-3CA2-8842-84EA-4A68150D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3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EC489-57BE-F248-BE9B-33C8433C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0F02-0EC2-8449-9CD5-AAE6269AF3D8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E2A2B-3800-9540-BDD8-B768825F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C4076-C25F-4A47-9C44-A7E441DB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99C9-3CA2-8842-84EA-4A68150D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5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1E9D-7E73-FB4D-BC88-5DAE8FD2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3946C-8F9E-E546-8652-601F8AFF1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ACA97-6941-964F-9F30-48FA4DAA4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F8ECC-1755-4246-94E0-D578EC80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0F02-0EC2-8449-9CD5-AAE6269AF3D8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2A353-3ABD-AC47-BD2F-159C3F67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51424-84C7-3E4A-B152-EE056E29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99C9-3CA2-8842-84EA-4A68150D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3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D600-0768-2B4E-A4BB-E77AAEC8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4BBEC-01FF-3D48-8B40-5D2FB741A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B2B84-6119-B544-A04B-D7C03F0FF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FE5B3-1B83-3847-9D7B-30F82A63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0F02-0EC2-8449-9CD5-AAE6269AF3D8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200D6-A752-8B45-9C6F-09CF56E4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3BA97-407B-0745-83BE-692E3C68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99C9-3CA2-8842-84EA-4A68150D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D28D0-451F-7440-A75D-7931DA65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CCBC3-0538-3F40-B833-7BC5B2AEC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774AE-2DAC-FD41-9801-4773A185B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0F02-0EC2-8449-9CD5-AAE6269AF3D8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30585-6917-4849-8156-FC88CC461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D5B5-440A-AF47-97FD-B8BF7BA1A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99C9-3CA2-8842-84EA-4A68150D2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7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391DAF-FBD4-8247-9D36-D18DC4027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99" y="1124814"/>
            <a:ext cx="2440598" cy="1378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0BC5ED-4CB6-6345-9277-510A8F9CD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99" y="1277214"/>
            <a:ext cx="2440598" cy="1378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8D1A22-5032-2D47-BF3C-F5337E228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99" y="1429614"/>
            <a:ext cx="2440598" cy="1378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DA7C09-60BD-C14E-A201-5F7BE3ABE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99" y="1582014"/>
            <a:ext cx="2440598" cy="1378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C58277-FDAE-1445-98EA-C98BF929D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99" y="1734414"/>
            <a:ext cx="2440598" cy="1378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3157AB-BE6A-7F42-BB06-67ACDB792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08" t="72399" r="31453" b="3776"/>
          <a:stretch/>
        </p:blipFill>
        <p:spPr>
          <a:xfrm>
            <a:off x="4005371" y="1843576"/>
            <a:ext cx="1157360" cy="6269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3B6F9E-B6CD-4E44-860B-CB13C2C8A79C}"/>
              </a:ext>
            </a:extLst>
          </p:cNvPr>
          <p:cNvCxnSpPr/>
          <p:nvPr/>
        </p:nvCxnSpPr>
        <p:spPr>
          <a:xfrm>
            <a:off x="3643928" y="2212747"/>
            <a:ext cx="2829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43C4218-B11B-6A4A-93B0-C26C6D1724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08" t="72399" r="31453" b="3776"/>
          <a:stretch/>
        </p:blipFill>
        <p:spPr>
          <a:xfrm>
            <a:off x="4049821" y="1902220"/>
            <a:ext cx="1157360" cy="6269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55E6538-42AD-0D41-8B33-931E895A21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08" t="72399" r="31453" b="3776"/>
          <a:stretch/>
        </p:blipFill>
        <p:spPr>
          <a:xfrm>
            <a:off x="4100929" y="1959737"/>
            <a:ext cx="1157360" cy="6269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CD62919-0333-C645-842C-90811DC3D4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08" t="72399" r="31453" b="3776"/>
          <a:stretch/>
        </p:blipFill>
        <p:spPr>
          <a:xfrm>
            <a:off x="4150045" y="2010459"/>
            <a:ext cx="1157360" cy="6269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0B49EA3-DB5D-9748-B146-8D9A53DB06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08" t="72399" r="31453" b="3776"/>
          <a:stretch/>
        </p:blipFill>
        <p:spPr>
          <a:xfrm>
            <a:off x="4207195" y="2078196"/>
            <a:ext cx="1157360" cy="6269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4C8BF2-B633-B546-80DB-937603DF9625}"/>
              </a:ext>
            </a:extLst>
          </p:cNvPr>
          <p:cNvCxnSpPr/>
          <p:nvPr/>
        </p:nvCxnSpPr>
        <p:spPr>
          <a:xfrm>
            <a:off x="5482668" y="2215694"/>
            <a:ext cx="2829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3E2DF7F-07E7-B148-B6FD-0FEEFC778AE4}"/>
              </a:ext>
            </a:extLst>
          </p:cNvPr>
          <p:cNvSpPr/>
          <p:nvPr/>
        </p:nvSpPr>
        <p:spPr>
          <a:xfrm>
            <a:off x="5958803" y="1951046"/>
            <a:ext cx="1628067" cy="59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venir Roman" panose="02000503020000020003" pitchFamily="2" charset="0"/>
              </a:rPr>
              <a:t>Convolutional</a:t>
            </a:r>
          </a:p>
          <a:p>
            <a:pPr algn="ctr"/>
            <a:r>
              <a:rPr lang="en-US" sz="1500" dirty="0">
                <a:latin typeface="Avenir Roman" panose="02000503020000020003" pitchFamily="2" charset="0"/>
              </a:rPr>
              <a:t>Autoencoder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797724-B5E6-5E47-B0D5-30AAC5AF2299}"/>
              </a:ext>
            </a:extLst>
          </p:cNvPr>
          <p:cNvCxnSpPr>
            <a:cxnSpLocks/>
          </p:cNvCxnSpPr>
          <p:nvPr/>
        </p:nvCxnSpPr>
        <p:spPr>
          <a:xfrm>
            <a:off x="6739058" y="2655464"/>
            <a:ext cx="0" cy="313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EA309E0-1C58-C242-8C0F-D8041397A1F2}"/>
              </a:ext>
            </a:extLst>
          </p:cNvPr>
          <p:cNvSpPr/>
          <p:nvPr/>
        </p:nvSpPr>
        <p:spPr>
          <a:xfrm>
            <a:off x="5958803" y="3112664"/>
            <a:ext cx="1628067" cy="59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venir Roman" panose="02000503020000020003" pitchFamily="2" charset="0"/>
              </a:rPr>
              <a:t>Tube Production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9E0860-9ACA-3343-91A9-71A53C4BB994}"/>
              </a:ext>
            </a:extLst>
          </p:cNvPr>
          <p:cNvCxnSpPr>
            <a:cxnSpLocks/>
          </p:cNvCxnSpPr>
          <p:nvPr/>
        </p:nvCxnSpPr>
        <p:spPr>
          <a:xfrm>
            <a:off x="6739058" y="3794857"/>
            <a:ext cx="0" cy="313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3443B-7BF2-784D-ABFF-C2D83DB8CFC9}"/>
              </a:ext>
            </a:extLst>
          </p:cNvPr>
          <p:cNvSpPr/>
          <p:nvPr/>
        </p:nvSpPr>
        <p:spPr>
          <a:xfrm>
            <a:off x="5958803" y="4252057"/>
            <a:ext cx="1628067" cy="59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venir Roman" panose="02000503020000020003" pitchFamily="2" charset="0"/>
              </a:rPr>
              <a:t>Visual Weak Supervision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348A5C-26FB-1341-99FA-83FA22B393CC}"/>
              </a:ext>
            </a:extLst>
          </p:cNvPr>
          <p:cNvCxnSpPr>
            <a:cxnSpLocks/>
          </p:cNvCxnSpPr>
          <p:nvPr/>
        </p:nvCxnSpPr>
        <p:spPr>
          <a:xfrm>
            <a:off x="6739058" y="4934250"/>
            <a:ext cx="0" cy="313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051AEC3-E8D8-DA44-9523-D19653F4966A}"/>
              </a:ext>
            </a:extLst>
          </p:cNvPr>
          <p:cNvSpPr/>
          <p:nvPr/>
        </p:nvSpPr>
        <p:spPr>
          <a:xfrm>
            <a:off x="5958803" y="5391450"/>
            <a:ext cx="1628067" cy="59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venir Roman" panose="02000503020000020003" pitchFamily="2" charset="0"/>
              </a:rPr>
              <a:t>CNN Classifier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57196D-23EC-9143-9AE3-06DB5B511171}"/>
              </a:ext>
            </a:extLst>
          </p:cNvPr>
          <p:cNvSpPr txBox="1"/>
          <p:nvPr/>
        </p:nvSpPr>
        <p:spPr>
          <a:xfrm>
            <a:off x="505599" y="3498574"/>
            <a:ext cx="5090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Avenir Roman" panose="02000503020000020003" pitchFamily="2" charset="0"/>
              </a:rPr>
              <a:t>Convolutional autoencoders encode regions of interest from video frames.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Avenir Roman" panose="02000503020000020003" pitchFamily="2" charset="0"/>
              </a:rPr>
              <a:t>The encoded frames for each vehicle are linked together over time, producing an action tube.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Avenir Roman" panose="02000503020000020003" pitchFamily="2" charset="0"/>
              </a:rPr>
              <a:t>Action tubes are used to programmatically generate heuristics for weak labeling of videos with the Reef framework.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Avenir Roman" panose="02000503020000020003" pitchFamily="2" charset="0"/>
              </a:rPr>
              <a:t>The weak labels augment a CNN-based classifier that discriminates between two vehicle types.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B2994D-C968-8A4B-AF35-1B42BCFCEDDF}"/>
              </a:ext>
            </a:extLst>
          </p:cNvPr>
          <p:cNvSpPr/>
          <p:nvPr/>
        </p:nvSpPr>
        <p:spPr>
          <a:xfrm>
            <a:off x="5814129" y="1792854"/>
            <a:ext cx="338193" cy="285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venir Roman" panose="02000503020000020003" pitchFamily="2" charset="0"/>
              </a:rPr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660854B-8C1C-DD4A-A19C-09956D49D096}"/>
              </a:ext>
            </a:extLst>
          </p:cNvPr>
          <p:cNvSpPr/>
          <p:nvPr/>
        </p:nvSpPr>
        <p:spPr>
          <a:xfrm>
            <a:off x="5789706" y="3022455"/>
            <a:ext cx="338193" cy="285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venir Roman" panose="02000503020000020003" pitchFamily="2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D864239-0E53-B340-BBCE-B63F5945CCE0}"/>
              </a:ext>
            </a:extLst>
          </p:cNvPr>
          <p:cNvSpPr/>
          <p:nvPr/>
        </p:nvSpPr>
        <p:spPr>
          <a:xfrm>
            <a:off x="5829200" y="4108294"/>
            <a:ext cx="338193" cy="285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venir Roman" panose="02000503020000020003" pitchFamily="2" charset="0"/>
              </a:rPr>
              <a:t>3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756FDF3-4295-0F48-838A-7374542FEF3D}"/>
              </a:ext>
            </a:extLst>
          </p:cNvPr>
          <p:cNvSpPr/>
          <p:nvPr/>
        </p:nvSpPr>
        <p:spPr>
          <a:xfrm>
            <a:off x="5829200" y="5248779"/>
            <a:ext cx="338193" cy="285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0396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00CF-84EB-A84B-9575-10CBC046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3552A7-4F6A-004A-80AD-1050350A5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570351"/>
              </p:ext>
            </p:extLst>
          </p:nvPr>
        </p:nvGraphicFramePr>
        <p:xfrm>
          <a:off x="838201" y="1825625"/>
          <a:ext cx="4797285" cy="212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9457">
                  <a:extLst>
                    <a:ext uri="{9D8B030D-6E8A-4147-A177-3AD203B41FA5}">
                      <a16:colId xmlns:a16="http://schemas.microsoft.com/office/drawing/2014/main" val="846442578"/>
                    </a:ext>
                  </a:extLst>
                </a:gridCol>
                <a:gridCol w="959457">
                  <a:extLst>
                    <a:ext uri="{9D8B030D-6E8A-4147-A177-3AD203B41FA5}">
                      <a16:colId xmlns:a16="http://schemas.microsoft.com/office/drawing/2014/main" val="2791041924"/>
                    </a:ext>
                  </a:extLst>
                </a:gridCol>
                <a:gridCol w="959457">
                  <a:extLst>
                    <a:ext uri="{9D8B030D-6E8A-4147-A177-3AD203B41FA5}">
                      <a16:colId xmlns:a16="http://schemas.microsoft.com/office/drawing/2014/main" val="714990398"/>
                    </a:ext>
                  </a:extLst>
                </a:gridCol>
                <a:gridCol w="959457">
                  <a:extLst>
                    <a:ext uri="{9D8B030D-6E8A-4147-A177-3AD203B41FA5}">
                      <a16:colId xmlns:a16="http://schemas.microsoft.com/office/drawing/2014/main" val="4191319593"/>
                    </a:ext>
                  </a:extLst>
                </a:gridCol>
                <a:gridCol w="959457">
                  <a:extLst>
                    <a:ext uri="{9D8B030D-6E8A-4147-A177-3AD203B41FA5}">
                      <a16:colId xmlns:a16="http://schemas.microsoft.com/office/drawing/2014/main" val="506708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 = 1e-5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 = 1e-4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 = 1e-3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 = 1e-2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8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7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4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3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16978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E588B3A-43DA-914A-A25F-CFEC833424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396485"/>
              </p:ext>
            </p:extLst>
          </p:nvPr>
        </p:nvGraphicFramePr>
        <p:xfrm>
          <a:off x="6096000" y="1825625"/>
          <a:ext cx="4797285" cy="212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9457">
                  <a:extLst>
                    <a:ext uri="{9D8B030D-6E8A-4147-A177-3AD203B41FA5}">
                      <a16:colId xmlns:a16="http://schemas.microsoft.com/office/drawing/2014/main" val="846442578"/>
                    </a:ext>
                  </a:extLst>
                </a:gridCol>
                <a:gridCol w="959457">
                  <a:extLst>
                    <a:ext uri="{9D8B030D-6E8A-4147-A177-3AD203B41FA5}">
                      <a16:colId xmlns:a16="http://schemas.microsoft.com/office/drawing/2014/main" val="2791041924"/>
                    </a:ext>
                  </a:extLst>
                </a:gridCol>
                <a:gridCol w="959457">
                  <a:extLst>
                    <a:ext uri="{9D8B030D-6E8A-4147-A177-3AD203B41FA5}">
                      <a16:colId xmlns:a16="http://schemas.microsoft.com/office/drawing/2014/main" val="714990398"/>
                    </a:ext>
                  </a:extLst>
                </a:gridCol>
                <a:gridCol w="959457">
                  <a:extLst>
                    <a:ext uri="{9D8B030D-6E8A-4147-A177-3AD203B41FA5}">
                      <a16:colId xmlns:a16="http://schemas.microsoft.com/office/drawing/2014/main" val="4191319593"/>
                    </a:ext>
                  </a:extLst>
                </a:gridCol>
                <a:gridCol w="959457">
                  <a:extLst>
                    <a:ext uri="{9D8B030D-6E8A-4147-A177-3AD203B41FA5}">
                      <a16:colId xmlns:a16="http://schemas.microsoft.com/office/drawing/2014/main" val="506708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 = 1e-5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 = 1e-4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 = 1e-3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 = 1e-2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8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7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4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73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169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54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141</Words>
  <Application>Microsoft Macintosh PowerPoint</Application>
  <PresentationFormat>Widescreen</PresentationFormat>
  <Paragraphs>64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Roman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Swetha Revanur</dc:creator>
  <cp:lastModifiedBy>Swetha Revanur</cp:lastModifiedBy>
  <cp:revision>10</cp:revision>
  <dcterms:created xsi:type="dcterms:W3CDTF">2018-06-07T11:28:06Z</dcterms:created>
  <dcterms:modified xsi:type="dcterms:W3CDTF">2018-06-08T21:03:33Z</dcterms:modified>
</cp:coreProperties>
</file>