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73" r:id="rId5"/>
    <p:sldId id="270" r:id="rId6"/>
    <p:sldId id="271" r:id="rId7"/>
    <p:sldId id="272" r:id="rId8"/>
    <p:sldId id="277" r:id="rId9"/>
    <p:sldId id="259" r:id="rId10"/>
    <p:sldId id="274" r:id="rId11"/>
    <p:sldId id="275" r:id="rId12"/>
    <p:sldId id="276" r:id="rId13"/>
    <p:sldId id="279" r:id="rId14"/>
    <p:sldId id="281" r:id="rId15"/>
    <p:sldId id="280" r:id="rId16"/>
    <p:sldId id="282" r:id="rId17"/>
    <p:sldId id="285" r:id="rId18"/>
    <p:sldId id="261" r:id="rId19"/>
    <p:sldId id="283" r:id="rId20"/>
    <p:sldId id="284" r:id="rId21"/>
    <p:sldId id="267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D2B0B2-1B5A-7F36-159A-153A64625E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8EF86-7EEA-E9B0-1A8E-833677D66C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56A93-7AC2-4C57-ACB1-8FFAD0400E25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EDED4-F7A3-42A8-7700-2ADDE80112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26EB6-C880-A9EE-9F5E-51E2276FE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992DC-FF9E-44C0-9FB8-5E86CAEB6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76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6778C-7D0F-427D-8310-A1D21345F9C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AD08A-BDA0-4E1F-BB0D-3736B09EA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217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DA2B6B4-E952-43EB-B486-64DC0F7F1369}" type="datetime1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35C2EE9-E812-4AC3-B946-722424ECCEE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8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D1DF-AD3A-4DB4-A17B-2A7EEE0A1C0D}" type="datetime1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35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E6B7-73AA-48C4-91D4-F4EC8D90C0E3}" type="datetime1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90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2800-6528-4DDC-A9ED-D181C166D0DC}" type="datetime1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24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5DA5-46BF-4E5B-BAE2-C53C0DFEB61D}" type="datetime1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02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FC6C-7D48-4121-B83C-C56388F87DE0}" type="datetime1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3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BFCB-D4D6-4EE6-94BD-B6BC4DB5A487}" type="datetime1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61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2752-1711-4DBA-B07D-6A1F47DCF250}" type="datetime1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7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2BA0-D1BA-45CF-9F25-A5DAEFB80DEB}" type="datetime1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1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96C2-0633-4444-BBA6-0B1E73C0FB2B}" type="datetime1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38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40D9-910C-4B86-AD01-24585970628D}" type="datetime1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2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D7581A4-91B5-4EB2-B885-8582A2C6EFAB}" type="datetime1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35C2EE9-E812-4AC3-B946-722424ECC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01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.Ramakrishnan College of Technology">
            <a:extLst>
              <a:ext uri="{FF2B5EF4-FFF2-40B4-BE49-F238E27FC236}">
                <a16:creationId xmlns:a16="http://schemas.microsoft.com/office/drawing/2014/main" id="{EBBF1A09-11A5-7DF3-945A-EBDF4D4E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73" y="402345"/>
            <a:ext cx="8576603" cy="205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905A6E-3E35-F25D-600B-4C4E724CC1F8}"/>
              </a:ext>
            </a:extLst>
          </p:cNvPr>
          <p:cNvSpPr txBox="1"/>
          <p:nvPr/>
        </p:nvSpPr>
        <p:spPr>
          <a:xfrm>
            <a:off x="3174322" y="2706190"/>
            <a:ext cx="6180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20CS7503 - DESIGN PROJECT – 3</a:t>
            </a:r>
            <a:endParaRPr lang="en-US" altLang="en-US" sz="3000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4A178-1E5C-FA4E-5944-66406912EC52}"/>
              </a:ext>
            </a:extLst>
          </p:cNvPr>
          <p:cNvSpPr txBox="1"/>
          <p:nvPr/>
        </p:nvSpPr>
        <p:spPr>
          <a:xfrm>
            <a:off x="2375285" y="3597813"/>
            <a:ext cx="82916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WAVELET-BASED LUNG CANCER CLASSIFIER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anose="02020603050405020304" pitchFamily="18" charset="0"/>
              </a:rPr>
              <a:t> WITH GESTURE INTERFACE</a:t>
            </a:r>
          </a:p>
          <a:p>
            <a:pPr algn="ctr"/>
            <a:endParaRPr lang="en-US" sz="2800" b="1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BATCH NUMBER - 7</a:t>
            </a:r>
          </a:p>
          <a:p>
            <a:endParaRPr lang="en-IN" sz="2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01391C-F958-2886-9474-8DDE0CAA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FA0E-ED7C-47EE-9FAB-B7CF1EC052EB}" type="datetime1">
              <a:rPr lang="en-IN" smtClean="0"/>
              <a:t>27-11-2024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0AAF3-C2C2-EA68-90B6-BEEC004A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03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580B0-ADE8-7DFA-229A-860867EBD6DF}"/>
              </a:ext>
            </a:extLst>
          </p:cNvPr>
          <p:cNvSpPr txBox="1"/>
          <p:nvPr/>
        </p:nvSpPr>
        <p:spPr>
          <a:xfrm>
            <a:off x="1722781" y="848343"/>
            <a:ext cx="9303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REQURIMENTS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E42FD-B6CB-91B6-B2FA-FC4F8347F8D8}"/>
              </a:ext>
            </a:extLst>
          </p:cNvPr>
          <p:cNvSpPr txBox="1"/>
          <p:nvPr/>
        </p:nvSpPr>
        <p:spPr>
          <a:xfrm>
            <a:off x="6334538" y="296329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147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Google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Colab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1470" indent="-285750">
              <a:buFont typeface="Wingdings" panose="05000000000000000000" pitchFamily="2" charset="2"/>
              <a:buChar char="Ø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3147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Google Drive</a:t>
            </a:r>
          </a:p>
          <a:p>
            <a:pPr marL="33147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147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PyCharm 2023.3.5</a:t>
            </a:r>
          </a:p>
          <a:p>
            <a:pPr marL="45720"/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147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Open CV -  Gesture Control</a:t>
            </a:r>
          </a:p>
          <a:p>
            <a:pPr marL="331470" indent="-285750">
              <a:buFont typeface="Wingdings" panose="05000000000000000000" pitchFamily="2" charset="2"/>
              <a:buChar char="Ø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3147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A7916-1C11-8BAA-F6A7-CA522CD1DA09}"/>
              </a:ext>
            </a:extLst>
          </p:cNvPr>
          <p:cNvSpPr txBox="1"/>
          <p:nvPr/>
        </p:nvSpPr>
        <p:spPr>
          <a:xfrm>
            <a:off x="1444484" y="2105327"/>
            <a:ext cx="2716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2A34E-C46E-FE0F-E531-B470C6167597}"/>
              </a:ext>
            </a:extLst>
          </p:cNvPr>
          <p:cNvSpPr txBox="1"/>
          <p:nvPr/>
        </p:nvSpPr>
        <p:spPr>
          <a:xfrm>
            <a:off x="974034" y="2963290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147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RAM with 4-8 GB</a:t>
            </a:r>
          </a:p>
          <a:p>
            <a:pPr marL="33147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147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Power Supply</a:t>
            </a:r>
          </a:p>
          <a:p>
            <a:pPr marL="33147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147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Connectivity to camera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736FF-FECD-4905-A0AC-80011DFC292B}"/>
              </a:ext>
            </a:extLst>
          </p:cNvPr>
          <p:cNvSpPr txBox="1"/>
          <p:nvPr/>
        </p:nvSpPr>
        <p:spPr>
          <a:xfrm>
            <a:off x="6672470" y="2105327"/>
            <a:ext cx="2716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8B05E-D9E6-5D19-F991-B7547529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EF2B-1EDD-4F8F-8240-94B6434B5780}" type="datetime1">
              <a:rPr lang="en-IN" smtClean="0"/>
              <a:t>27-11-2024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88A1E-E315-B871-A970-EA71F22F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94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501FE-5261-1883-C237-22F7E50A3381}"/>
              </a:ext>
            </a:extLst>
          </p:cNvPr>
          <p:cNvSpPr txBox="1"/>
          <p:nvPr/>
        </p:nvSpPr>
        <p:spPr>
          <a:xfrm>
            <a:off x="1199319" y="914604"/>
            <a:ext cx="9303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B4D8C-99BE-6EB0-CB3C-1D079ABBD3CE}"/>
              </a:ext>
            </a:extLst>
          </p:cNvPr>
          <p:cNvSpPr txBox="1"/>
          <p:nvPr/>
        </p:nvSpPr>
        <p:spPr>
          <a:xfrm>
            <a:off x="4005468" y="1531611"/>
            <a:ext cx="6096000" cy="441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862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PREPROCESSING</a:t>
            </a:r>
          </a:p>
          <a:p>
            <a:pPr marL="38862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IMAGE SEGMENTATION</a:t>
            </a:r>
          </a:p>
          <a:p>
            <a:pPr marL="38862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FEATURE SELECTION</a:t>
            </a:r>
          </a:p>
          <a:p>
            <a:pPr marL="38862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 marL="38862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GESTURE CONTROL</a:t>
            </a:r>
          </a:p>
          <a:p>
            <a:pPr marL="38862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DECISION MAKING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D37235-B7AF-CD2C-2978-6145C009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558E-84A5-4C57-BFF5-5B6AB814D334}" type="datetime1">
              <a:rPr lang="en-IN" smtClean="0"/>
              <a:t>27-11-2024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8A1E-77F1-74BC-F9E2-85E0561C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15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4756A-69FD-8FC2-C7E0-1BFF050B2ECC}"/>
              </a:ext>
            </a:extLst>
          </p:cNvPr>
          <p:cNvSpPr txBox="1"/>
          <p:nvPr/>
        </p:nvSpPr>
        <p:spPr>
          <a:xfrm>
            <a:off x="1444486" y="585043"/>
            <a:ext cx="9303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- 1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6FCC9-3610-8D6B-F383-0217173E869D}"/>
              </a:ext>
            </a:extLst>
          </p:cNvPr>
          <p:cNvSpPr txBox="1"/>
          <p:nvPr/>
        </p:nvSpPr>
        <p:spPr>
          <a:xfrm>
            <a:off x="1258955" y="1593889"/>
            <a:ext cx="9488558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algn="just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Collect CT scan images of lung tissues for analysis, ensuring high- 	resolution and noise-free inputs.  </a:t>
            </a:r>
          </a:p>
          <a:p>
            <a:pPr lvl="1"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Enhancement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Apply wavelet-based preprocessing techniques to enhance image 	quality, improve contrast, and highlight critical features.  </a:t>
            </a:r>
          </a:p>
          <a:p>
            <a:pPr lvl="1"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Removal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Use filters and normalization methods to remove noise and artifacts 	for clearer image representation. 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5961F-BBD2-754D-2329-97D0972F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CC8A-DF1B-409A-B363-50CC8FC73AAC}" type="datetime1">
              <a:rPr lang="en-IN" smtClean="0"/>
              <a:t>27-11-2024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09B5D8-DBDC-344F-5FDC-DD0DA9A0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23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4756A-69FD-8FC2-C7E0-1BFF050B2ECC}"/>
              </a:ext>
            </a:extLst>
          </p:cNvPr>
          <p:cNvSpPr txBox="1"/>
          <p:nvPr/>
        </p:nvSpPr>
        <p:spPr>
          <a:xfrm>
            <a:off x="1444486" y="909506"/>
            <a:ext cx="9303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- 2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6FCC9-3610-8D6B-F383-0217173E869D}"/>
              </a:ext>
            </a:extLst>
          </p:cNvPr>
          <p:cNvSpPr txBox="1"/>
          <p:nvPr/>
        </p:nvSpPr>
        <p:spPr>
          <a:xfrm>
            <a:off x="1338467" y="1854296"/>
            <a:ext cx="9899377" cy="358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IMAGE SEGMENTATION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of Interest (ROI) Isolation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Identify and isolate potential lung nodules from CT scan images to 	focus on areas crucial for cancer detection.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Thresholding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Utilize adaptive thresholding techniques to segment lung tissues by 	separating nodules from the background.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B0163-26D6-0DA0-10C2-AE458938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F799-CBFD-45BD-867D-C3EC666DD4F7}" type="datetime1">
              <a:rPr lang="en-IN" smtClean="0"/>
              <a:t>27-11-2024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18A09-9618-9A45-C4B6-7FD89461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02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4756A-69FD-8FC2-C7E0-1BFF050B2ECC}"/>
              </a:ext>
            </a:extLst>
          </p:cNvPr>
          <p:cNvSpPr txBox="1"/>
          <p:nvPr/>
        </p:nvSpPr>
        <p:spPr>
          <a:xfrm>
            <a:off x="1444486" y="1015524"/>
            <a:ext cx="9303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- 3 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6FCC9-3610-8D6B-F383-0217173E869D}"/>
              </a:ext>
            </a:extLst>
          </p:cNvPr>
          <p:cNvSpPr txBox="1"/>
          <p:nvPr/>
        </p:nvSpPr>
        <p:spPr>
          <a:xfrm>
            <a:off x="1749285" y="2026047"/>
            <a:ext cx="9303027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FEATURE SELECTION</a:t>
            </a:r>
          </a:p>
          <a:p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Moth Flame Optimization (MFO): 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Utilizes this optimization algorithm to select a subset of the most 	relevant features from the extracted data, enhancing the model’s 	performance and reducing computational complexity.</a:t>
            </a: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Swarm Optimization (SSO): </a:t>
            </a: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Applies this optimization technique to further refine the feature 	selection process by evaluating feature importance and redundancy, 	ensuring the selected features improve classification accuracy.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D0DC-6E61-F390-4EFB-CB414687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3BE3-1F4F-42F6-9C46-78692FF608F3}" type="datetime1">
              <a:rPr lang="en-IN" smtClean="0"/>
              <a:t>27-11-2024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8006D-AAEC-250A-83E3-AFDDD634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62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4756A-69FD-8FC2-C7E0-1BFF050B2ECC}"/>
              </a:ext>
            </a:extLst>
          </p:cNvPr>
          <p:cNvSpPr txBox="1"/>
          <p:nvPr/>
        </p:nvSpPr>
        <p:spPr>
          <a:xfrm>
            <a:off x="1444484" y="756915"/>
            <a:ext cx="9303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MODULE-4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6FCC9-3610-8D6B-F383-0217173E869D}"/>
              </a:ext>
            </a:extLst>
          </p:cNvPr>
          <p:cNvSpPr txBox="1"/>
          <p:nvPr/>
        </p:nvSpPr>
        <p:spPr>
          <a:xfrm>
            <a:off x="1444483" y="1522031"/>
            <a:ext cx="9303027" cy="4094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CLASSIFICATION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features are fed into fully connected layers to predict outcomes.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classifies the CT images into categories (e.g., benign or malignant).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outputs the probability of each class, ensuring an accurate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datadriven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decision-making process.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97C9A-DF17-D0BB-447B-7301D637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7DA-FC94-4846-A45C-82ED39C051BE}" type="datetime1">
              <a:rPr lang="en-IN" smtClean="0"/>
              <a:t>27-11-2024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916F0-CB74-79D0-A970-AF559A90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38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122D8C-A68E-9074-93CB-98543D718995}"/>
              </a:ext>
            </a:extLst>
          </p:cNvPr>
          <p:cNvSpPr txBox="1"/>
          <p:nvPr/>
        </p:nvSpPr>
        <p:spPr>
          <a:xfrm>
            <a:off x="1444484" y="2158136"/>
            <a:ext cx="93030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GESTURE CONTROL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Movement Recognition</a:t>
            </a: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Use camera-based input systems to detect and track hand 	gestures for a hands-free interface, improving accessibility.</a:t>
            </a: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Control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Enable users to navigate and operate the system by predefined 	gestures, eliminating the need for physical touch</a:t>
            </a: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B870-0ADC-3E42-04E7-36383046970F}"/>
              </a:ext>
            </a:extLst>
          </p:cNvPr>
          <p:cNvSpPr txBox="1"/>
          <p:nvPr/>
        </p:nvSpPr>
        <p:spPr>
          <a:xfrm>
            <a:off x="1444484" y="756915"/>
            <a:ext cx="9303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- 5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8FCAC2-6F9A-CD38-2CCD-E83B3C5B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74C5-31F1-43D3-9F20-1C9AB707F3E1}" type="datetime1">
              <a:rPr lang="en-IN" smtClean="0"/>
              <a:t>27-11-2024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FAD33-42C5-14C9-7EA5-8FDA1638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3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443CF-DEC6-9504-3D69-0F9ABDB28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5F8D26-4C13-4158-3E85-9285E072ADB6}"/>
              </a:ext>
            </a:extLst>
          </p:cNvPr>
          <p:cNvSpPr txBox="1"/>
          <p:nvPr/>
        </p:nvSpPr>
        <p:spPr>
          <a:xfrm>
            <a:off x="1444484" y="2158136"/>
            <a:ext cx="9303027" cy="2899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DECISION MAKING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Classification-Based Decision Making: </a:t>
            </a:r>
          </a:p>
          <a:p>
            <a:pPr lvl="2"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utilizes the classification outcomes from the CNN 	algorithm to determine whether the detected lung nodule is malignant or 	benign, ensuring precise diagnostic decisions.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6DC2E-9C09-9F4A-2AE2-CF50F3FC119A}"/>
              </a:ext>
            </a:extLst>
          </p:cNvPr>
          <p:cNvSpPr txBox="1"/>
          <p:nvPr/>
        </p:nvSpPr>
        <p:spPr>
          <a:xfrm>
            <a:off x="1444484" y="756915"/>
            <a:ext cx="9303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- 6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1E4B40E-DE42-C11C-43B9-9A797A59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74C5-31F1-43D3-9F20-1C9AB707F3E1}" type="datetime1">
              <a:rPr lang="en-IN" smtClean="0"/>
              <a:t>27-11-2024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36757-388A-081C-4C39-C86EAA4C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6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57FDB0-1DB4-1E1C-D5CD-AA5BA8043345}"/>
              </a:ext>
            </a:extLst>
          </p:cNvPr>
          <p:cNvSpPr txBox="1"/>
          <p:nvPr/>
        </p:nvSpPr>
        <p:spPr>
          <a:xfrm>
            <a:off x="4946247" y="457396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IN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A587D23-9DB3-FA48-8C16-F866DCE026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848509"/>
              </p:ext>
            </p:extLst>
          </p:nvPr>
        </p:nvGraphicFramePr>
        <p:xfrm>
          <a:off x="2757268" y="1421841"/>
          <a:ext cx="5908431" cy="5042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8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9764">
                <a:tc>
                  <a:txBody>
                    <a:bodyPr/>
                    <a:lstStyle/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8" descr="normal.png">
            <a:extLst>
              <a:ext uri="{FF2B5EF4-FFF2-40B4-BE49-F238E27FC236}">
                <a16:creationId xmlns:a16="http://schemas.microsoft.com/office/drawing/2014/main" id="{B0FB8AAB-6CE6-C7F7-B1A3-63BFB594D3E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5298" y="1546733"/>
            <a:ext cx="1964784" cy="1996074"/>
          </a:xfrm>
          <a:prstGeom prst="rect">
            <a:avLst/>
          </a:prstGeom>
        </p:spPr>
      </p:pic>
      <p:pic>
        <p:nvPicPr>
          <p:cNvPr id="10" name="Picture 9" descr="Lung carcinoma.png">
            <a:extLst>
              <a:ext uri="{FF2B5EF4-FFF2-40B4-BE49-F238E27FC236}">
                <a16:creationId xmlns:a16="http://schemas.microsoft.com/office/drawing/2014/main" id="{72B9E15D-E06C-5BAB-A2FE-2C841F16042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3852" y="1546733"/>
            <a:ext cx="2094834" cy="2076664"/>
          </a:xfrm>
          <a:prstGeom prst="rect">
            <a:avLst/>
          </a:prstGeom>
        </p:spPr>
      </p:pic>
      <p:pic>
        <p:nvPicPr>
          <p:cNvPr id="11" name="Picture 10" descr="adenocarcinoma.png">
            <a:extLst>
              <a:ext uri="{FF2B5EF4-FFF2-40B4-BE49-F238E27FC236}">
                <a16:creationId xmlns:a16="http://schemas.microsoft.com/office/drawing/2014/main" id="{E9399798-4A41-E986-087A-49DBAB5DFE0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65298" y="4058602"/>
            <a:ext cx="1964784" cy="1847577"/>
          </a:xfrm>
          <a:prstGeom prst="rect">
            <a:avLst/>
          </a:prstGeom>
        </p:spPr>
      </p:pic>
      <p:pic>
        <p:nvPicPr>
          <p:cNvPr id="12" name="Picture 11" descr="squamous.png">
            <a:extLst>
              <a:ext uri="{FF2B5EF4-FFF2-40B4-BE49-F238E27FC236}">
                <a16:creationId xmlns:a16="http://schemas.microsoft.com/office/drawing/2014/main" id="{19A4389D-1164-BAB5-3247-A43750C4203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3852" y="4097344"/>
            <a:ext cx="2094834" cy="18323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95CA2C-453B-EBE1-26F5-2D03559A7B50}"/>
              </a:ext>
            </a:extLst>
          </p:cNvPr>
          <p:cNvSpPr txBox="1"/>
          <p:nvPr/>
        </p:nvSpPr>
        <p:spPr>
          <a:xfrm>
            <a:off x="3324621" y="3573640"/>
            <a:ext cx="231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Normal 627 x 627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EDD7-D658-3421-6775-FBBEAE4AD67A}"/>
              </a:ext>
            </a:extLst>
          </p:cNvPr>
          <p:cNvSpPr txBox="1"/>
          <p:nvPr/>
        </p:nvSpPr>
        <p:spPr>
          <a:xfrm>
            <a:off x="5899122" y="3598258"/>
            <a:ext cx="292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Adenocarcinoma 450 x 450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DFBFF-5469-4A81-E1C7-F0A5C3B7B266}"/>
              </a:ext>
            </a:extLst>
          </p:cNvPr>
          <p:cNvSpPr txBox="1"/>
          <p:nvPr/>
        </p:nvSpPr>
        <p:spPr>
          <a:xfrm>
            <a:off x="2908083" y="6041572"/>
            <a:ext cx="3144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Large cell Carcinoma 435 x435 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7AA7A-C53E-7447-A5E7-9346A15FA5C3}"/>
              </a:ext>
            </a:extLst>
          </p:cNvPr>
          <p:cNvSpPr txBox="1"/>
          <p:nvPr/>
        </p:nvSpPr>
        <p:spPr>
          <a:xfrm>
            <a:off x="6203852" y="6041572"/>
            <a:ext cx="3303917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Squamous</a:t>
            </a:r>
            <a:r>
              <a:rPr lang="en-GB" dirty="0"/>
              <a:t> 405 x 405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6D2CE-2354-0959-C708-3D0FE306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6FA3-5E85-4BD4-847C-710B76BE56D0}" type="datetime1">
              <a:rPr lang="en-IN" smtClean="0"/>
              <a:t>27-11-2024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1537-BAB9-28C5-3D61-9E4897EE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4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55ED9-8F42-539E-8131-98C950819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74" y="1690000"/>
            <a:ext cx="7328452" cy="41202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483AD5-23C8-5A9B-7A75-0F5686AC16AF}"/>
              </a:ext>
            </a:extLst>
          </p:cNvPr>
          <p:cNvSpPr txBox="1"/>
          <p:nvPr/>
        </p:nvSpPr>
        <p:spPr>
          <a:xfrm>
            <a:off x="5405747" y="616422"/>
            <a:ext cx="17876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D2690-F6C5-F24F-BED6-0C9E8DB3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56CF-6024-4843-A7B1-42E11236DE85}" type="datetime1">
              <a:rPr lang="en-IN" smtClean="0"/>
              <a:t>27-11-2024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D17A3B-0647-2226-5218-A1C9EA15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4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5152A5-27A5-6959-26FA-C1536CE4C220}"/>
              </a:ext>
            </a:extLst>
          </p:cNvPr>
          <p:cNvSpPr txBox="1"/>
          <p:nvPr/>
        </p:nvSpPr>
        <p:spPr>
          <a:xfrm>
            <a:off x="1364565" y="1062503"/>
            <a:ext cx="974891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anose="02020603050405020304" pitchFamily="18" charset="0"/>
              </a:rPr>
              <a:t>WAVELET-BASED LUNG CANCER CLASSIFIER</a:t>
            </a:r>
          </a:p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anose="02020603050405020304" pitchFamily="18" charset="0"/>
              </a:rPr>
              <a:t> WITH GESTURE INTERFACE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DOMAIN : AI AND DEEP LEARNING IN HEALTHCARE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4D76C-2D88-8B3E-CC55-F2EF1CBE4F5D}"/>
              </a:ext>
            </a:extLst>
          </p:cNvPr>
          <p:cNvSpPr txBox="1"/>
          <p:nvPr/>
        </p:nvSpPr>
        <p:spPr>
          <a:xfrm>
            <a:off x="7229912" y="4187377"/>
            <a:ext cx="3883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TEAM,</a:t>
            </a:r>
          </a:p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SANJANA M (811721104088)</a:t>
            </a:r>
          </a:p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SWATHI S (811721104110)</a:t>
            </a:r>
          </a:p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SWETHA S (811721104112) </a:t>
            </a:r>
          </a:p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98A66-8A81-A332-B722-A5E02015FEC0}"/>
              </a:ext>
            </a:extLst>
          </p:cNvPr>
          <p:cNvSpPr txBox="1"/>
          <p:nvPr/>
        </p:nvSpPr>
        <p:spPr>
          <a:xfrm>
            <a:off x="1828799" y="4266988"/>
            <a:ext cx="2843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Ms.P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KARTHIKA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CB3AD-7DC0-3BF2-2699-2095B454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CE4CD-CE85-4A7D-8567-C7CF37C8CDDA}" type="datetime1">
              <a:rPr lang="en-IN" smtClean="0"/>
              <a:t>27-11-2024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EBB4-E820-B0CC-5E60-C82CDF0D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757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DF11C7-30F4-4FD7-BD03-4311FFD69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95" y="1635046"/>
            <a:ext cx="7825410" cy="4399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9D67D-4200-68FD-D8B8-6D30EBF3BE56}"/>
              </a:ext>
            </a:extLst>
          </p:cNvPr>
          <p:cNvSpPr txBox="1"/>
          <p:nvPr/>
        </p:nvSpPr>
        <p:spPr>
          <a:xfrm>
            <a:off x="5405747" y="616422"/>
            <a:ext cx="17876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CD6BFFB-E66A-1B12-F030-B9552429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1C81-FAB8-45AD-BC5B-64A613A40126}" type="datetime1">
              <a:rPr lang="en-IN" smtClean="0"/>
              <a:t>27-11-2024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742E44-ECFC-F442-12CC-C491C903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035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96F9-F684-AE06-61FA-112525D9C3FE}"/>
              </a:ext>
            </a:extLst>
          </p:cNvPr>
          <p:cNvSpPr txBox="1">
            <a:spLocks/>
          </p:cNvSpPr>
          <p:nvPr/>
        </p:nvSpPr>
        <p:spPr>
          <a:xfrm>
            <a:off x="1686975" y="689123"/>
            <a:ext cx="9462460" cy="4850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ENHANCEMENT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9D785-555D-72F7-AD94-89FE84A490E0}"/>
              </a:ext>
            </a:extLst>
          </p:cNvPr>
          <p:cNvSpPr txBox="1"/>
          <p:nvPr/>
        </p:nvSpPr>
        <p:spPr>
          <a:xfrm>
            <a:off x="1170549" y="1478842"/>
            <a:ext cx="10186564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t" latinLnBrk="0" hangingPunct="1"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fontAlgn="t" latinLnBrk="0" hangingPunct="1"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 fontAlgn="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offers an efficient lung cancer detection system leveraging advanced algorithms like MFO and SSO, CNN alongside gesture control for hands-free operation. The integration of deep learning enhances diagnostic accuracy, providing a cost-effective, adaptable solution.  </a:t>
            </a:r>
          </a:p>
          <a:p>
            <a:pPr marL="285750" indent="-285750" algn="just" eaLnBrk="1" fontAlgn="t" latinLnBrk="0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t" latinLnBrk="0" hangingPunct="1"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  </a:t>
            </a:r>
          </a:p>
          <a:p>
            <a:pPr marL="1200150" lvl="2" indent="-285750" algn="just" fontAlgn="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includes integrating 3D imaging for detailed analysis, improving gesture recognition with voice input, and deploying cloud-based platforms for real-time, remote diagnosis.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C86AF9-3B2E-4FAA-1F99-DEAADA25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FAB2-4446-49D4-AC62-AA102B027DDD}" type="datetime1">
              <a:rPr lang="en-IN" smtClean="0"/>
              <a:t>27-11-2024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3AA2F-FFB8-648A-7032-0B091218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98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13D57-68EC-CB34-5C92-04060ABF3C64}"/>
              </a:ext>
            </a:extLst>
          </p:cNvPr>
          <p:cNvSpPr txBox="1"/>
          <p:nvPr/>
        </p:nvSpPr>
        <p:spPr>
          <a:xfrm>
            <a:off x="3967885" y="2700997"/>
            <a:ext cx="4256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FE01C-F395-CEA9-0E6C-2CA5742B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0A6F-B14A-49B5-8640-A05ECF9A3768}" type="datetime1">
              <a:rPr lang="en-IN" smtClean="0"/>
              <a:t>27-11-2024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018DC-7341-B6D2-945F-4ED045C6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63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D58B80-805F-1712-2F24-C31B364835C8}"/>
              </a:ext>
            </a:extLst>
          </p:cNvPr>
          <p:cNvSpPr txBox="1"/>
          <p:nvPr/>
        </p:nvSpPr>
        <p:spPr>
          <a:xfrm>
            <a:off x="4706152" y="1053445"/>
            <a:ext cx="2406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6D05D-3BD7-8216-07CE-9F12728E1FCE}"/>
              </a:ext>
            </a:extLst>
          </p:cNvPr>
          <p:cNvSpPr txBox="1"/>
          <p:nvPr/>
        </p:nvSpPr>
        <p:spPr>
          <a:xfrm>
            <a:off x="1449490" y="2497265"/>
            <a:ext cx="101280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propose an automated lung cancer diagnosis from the given input</a:t>
            </a:r>
          </a:p>
          <a:p>
            <a:pPr algn="just">
              <a:spcAft>
                <a:spcPts val="3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lung image.</a:t>
            </a:r>
          </a:p>
          <a:p>
            <a:pPr algn="just">
              <a:spcAft>
                <a:spcPts val="3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classify the lung cancer and its severity along with gesture interface.</a:t>
            </a:r>
          </a:p>
          <a:p>
            <a:pPr algn="just">
              <a:spcAft>
                <a:spcPts val="3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93175B-72DF-0BA7-31C4-F4CFEE32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E1F5-E3CE-4BAE-80AC-09298B8EACB8}" type="datetime1">
              <a:rPr lang="en-IN" smtClean="0"/>
              <a:t>27-11-2024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907A0-7B62-BBA4-48F1-EBBAA571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21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FA01C-E7F6-B690-ADC2-F7881FFF33AB}"/>
              </a:ext>
            </a:extLst>
          </p:cNvPr>
          <p:cNvSpPr txBox="1"/>
          <p:nvPr/>
        </p:nvSpPr>
        <p:spPr>
          <a:xfrm>
            <a:off x="3916748" y="199733"/>
            <a:ext cx="435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1DE0C8E8-EF0E-1FAA-6F07-F0EEE976BD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367344"/>
              </p:ext>
            </p:extLst>
          </p:nvPr>
        </p:nvGraphicFramePr>
        <p:xfrm>
          <a:off x="616225" y="859748"/>
          <a:ext cx="10959548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351">
                  <a:extLst>
                    <a:ext uri="{9D8B030D-6E8A-4147-A177-3AD203B41FA5}">
                      <a16:colId xmlns:a16="http://schemas.microsoft.com/office/drawing/2014/main" val="1165257862"/>
                    </a:ext>
                  </a:extLst>
                </a:gridCol>
                <a:gridCol w="1912981">
                  <a:extLst>
                    <a:ext uri="{9D8B030D-6E8A-4147-A177-3AD203B41FA5}">
                      <a16:colId xmlns:a16="http://schemas.microsoft.com/office/drawing/2014/main" val="296012419"/>
                    </a:ext>
                  </a:extLst>
                </a:gridCol>
                <a:gridCol w="1855303">
                  <a:extLst>
                    <a:ext uri="{9D8B030D-6E8A-4147-A177-3AD203B41FA5}">
                      <a16:colId xmlns:a16="http://schemas.microsoft.com/office/drawing/2014/main" val="275743368"/>
                    </a:ext>
                  </a:extLst>
                </a:gridCol>
                <a:gridCol w="3750366">
                  <a:extLst>
                    <a:ext uri="{9D8B030D-6E8A-4147-A177-3AD203B41FA5}">
                      <a16:colId xmlns:a16="http://schemas.microsoft.com/office/drawing/2014/main" val="1326640258"/>
                    </a:ext>
                  </a:extLst>
                </a:gridCol>
                <a:gridCol w="1053547">
                  <a:extLst>
                    <a:ext uri="{9D8B030D-6E8A-4147-A177-3AD203B41FA5}">
                      <a16:colId xmlns:a16="http://schemas.microsoft.com/office/drawing/2014/main" val="2417156365"/>
                    </a:ext>
                  </a:extLst>
                </a:gridCol>
              </a:tblGrid>
              <a:tr h="674059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Title of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Used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Content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09001"/>
                  </a:ext>
                </a:extLst>
              </a:tr>
              <a:tr h="1406733">
                <a:tc>
                  <a:txBody>
                    <a:bodyPr/>
                    <a:lstStyle/>
                    <a:p>
                      <a:pPr lvl="0"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Self-Upgraded Cat Mouse Optimizer With Machine Learning Driven Lung Cancer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Ragab.M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Katib.I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Sharaf.S.A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Assiri.F.A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Hamed.D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Ghamdi.A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Lerning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Self-Upgraded Cat Mouse Optimizer with Machine Learning Driven Lung Cancer Classification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25670"/>
                  </a:ext>
                </a:extLst>
              </a:tr>
              <a:tr h="1007356">
                <a:tc>
                  <a:txBody>
                    <a:bodyPr/>
                    <a:lstStyle/>
                    <a:p>
                      <a:pPr lvl="0"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Multi-Orientation Local Texture Features for Guided Attention-Based Fusion in Lung Nodule Classification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Saihood,A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Karshenas,H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Naghsh-Nilchi,A.R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Multi-orientation-based Guided-attention Module (MOGAM)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high flexibility in concentrating on the relevant information extracted from different regions of the nodule in a non-local manner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26320"/>
                  </a:ext>
                </a:extLst>
              </a:tr>
              <a:tr h="1670495">
                <a:tc>
                  <a:txBody>
                    <a:bodyPr/>
                    <a:lstStyle/>
                    <a:p>
                      <a:pPr lvl="0"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enhanced computer- assisted lung cancer detection method using content based image retrieval and data mining techniques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just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Muthazhagan,B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Ravi,T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Rajinigirinath,D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just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(SVM)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Computer- assisted lung cancer detection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40722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4D98BC-A052-4F3E-A598-A6EE296F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018-645A-4C5A-A024-B167779B2ED7}" type="datetime1">
              <a:rPr lang="en-IN" smtClean="0"/>
              <a:t>27-11-2024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3ACB8-ADA3-5C2A-3F77-E456383F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9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CAB4A-65E3-3246-33FE-60EF81AE6B31}"/>
              </a:ext>
            </a:extLst>
          </p:cNvPr>
          <p:cNvSpPr txBox="1"/>
          <p:nvPr/>
        </p:nvSpPr>
        <p:spPr>
          <a:xfrm>
            <a:off x="1241337" y="878577"/>
            <a:ext cx="9709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 FOR EXISTING SYSTEM</a:t>
            </a:r>
            <a:endParaRPr lang="en-IN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1FE765-9660-DBD3-FFC9-4366766A2A86}"/>
              </a:ext>
            </a:extLst>
          </p:cNvPr>
          <p:cNvSpPr/>
          <p:nvPr/>
        </p:nvSpPr>
        <p:spPr bwMode="auto">
          <a:xfrm>
            <a:off x="1296604" y="2374041"/>
            <a:ext cx="2581835" cy="655783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Palatino Linotype" panose="02040502050505030304" pitchFamily="18" charset="0"/>
              <a:sym typeface="Palatino Linotype" panose="020405020505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A69AF-C1FE-0C53-11E0-8DF70F82E27A}"/>
              </a:ext>
            </a:extLst>
          </p:cNvPr>
          <p:cNvSpPr/>
          <p:nvPr/>
        </p:nvSpPr>
        <p:spPr bwMode="auto">
          <a:xfrm>
            <a:off x="4986818" y="2480384"/>
            <a:ext cx="3139728" cy="655784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Palatino Linotype" panose="02040502050505030304" pitchFamily="18" charset="0"/>
              <a:sym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44FACC-8A7C-D940-A3B4-8714F4B0180B}"/>
              </a:ext>
            </a:extLst>
          </p:cNvPr>
          <p:cNvSpPr/>
          <p:nvPr/>
        </p:nvSpPr>
        <p:spPr bwMode="auto">
          <a:xfrm>
            <a:off x="7238884" y="3963633"/>
            <a:ext cx="2581835" cy="85356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Palatino Linotype" panose="02040502050505030304" pitchFamily="18" charset="0"/>
              <a:sym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3B70C-02D0-0255-3D2A-ACE179E3462F}"/>
              </a:ext>
            </a:extLst>
          </p:cNvPr>
          <p:cNvSpPr txBox="1"/>
          <p:nvPr/>
        </p:nvSpPr>
        <p:spPr>
          <a:xfrm>
            <a:off x="1592292" y="2374041"/>
            <a:ext cx="207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CT scan  Image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E5BA67-CDC8-C007-EE5F-2F73EB8692E2}"/>
              </a:ext>
            </a:extLst>
          </p:cNvPr>
          <p:cNvSpPr txBox="1"/>
          <p:nvPr/>
        </p:nvSpPr>
        <p:spPr>
          <a:xfrm>
            <a:off x="4986817" y="2519817"/>
            <a:ext cx="313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Image Processing geometric mean filter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8CE1E-442F-E1DF-15AC-B8608DE0A304}"/>
              </a:ext>
            </a:extLst>
          </p:cNvPr>
          <p:cNvSpPr txBox="1"/>
          <p:nvPr/>
        </p:nvSpPr>
        <p:spPr>
          <a:xfrm>
            <a:off x="6991948" y="4049840"/>
            <a:ext cx="307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Feature extraction </a:t>
            </a:r>
          </a:p>
          <a:p>
            <a:pPr algn="ctr"/>
            <a:r>
              <a:rPr lang="en-US" b="1" dirty="0"/>
              <a:t>LDA algorithm</a:t>
            </a:r>
            <a:endParaRPr lang="en-I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88D812-4C9E-CB69-743C-8D273D2825B9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3882225" y="2808276"/>
            <a:ext cx="110459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0AA2D-0E18-DD0C-8B31-C461C85E497C}"/>
              </a:ext>
            </a:extLst>
          </p:cNvPr>
          <p:cNvCxnSpPr>
            <a:cxnSpLocks/>
          </p:cNvCxnSpPr>
          <p:nvPr/>
        </p:nvCxnSpPr>
        <p:spPr bwMode="auto">
          <a:xfrm>
            <a:off x="8666653" y="2835484"/>
            <a:ext cx="0" cy="11281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01E4A3-35A9-9637-7598-09597F09BAC2}"/>
              </a:ext>
            </a:extLst>
          </p:cNvPr>
          <p:cNvCxnSpPr>
            <a:cxnSpLocks/>
          </p:cNvCxnSpPr>
          <p:nvPr/>
        </p:nvCxnSpPr>
        <p:spPr bwMode="auto">
          <a:xfrm flipH="1">
            <a:off x="5670232" y="4394144"/>
            <a:ext cx="156865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61B824-7966-0F2E-F5F3-BE424A138D9D}"/>
              </a:ext>
            </a:extLst>
          </p:cNvPr>
          <p:cNvSpPr/>
          <p:nvPr/>
        </p:nvSpPr>
        <p:spPr bwMode="auto">
          <a:xfrm>
            <a:off x="3072330" y="4036600"/>
            <a:ext cx="2581835" cy="766937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Palatino Linotype" panose="02040502050505030304" pitchFamily="18" charset="0"/>
              <a:sym typeface="Palatino Linotype" panose="0204050205050503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A75B4-1FDE-6894-38F6-4DBF43077259}"/>
              </a:ext>
            </a:extLst>
          </p:cNvPr>
          <p:cNvSpPr txBox="1"/>
          <p:nvPr/>
        </p:nvSpPr>
        <p:spPr>
          <a:xfrm>
            <a:off x="3088400" y="4074826"/>
            <a:ext cx="246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Classification- ANN, KNN, RF</a:t>
            </a:r>
            <a:endParaRPr lang="en-IN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10B6490-C475-9AB5-465F-11139453DDEC}"/>
              </a:ext>
            </a:extLst>
          </p:cNvPr>
          <p:cNvCxnSpPr>
            <a:cxnSpLocks/>
            <a:endCxn id="9" idx="3"/>
          </p:cNvCxnSpPr>
          <p:nvPr/>
        </p:nvCxnSpPr>
        <p:spPr bwMode="auto">
          <a:xfrm flipH="1">
            <a:off x="8126545" y="2842983"/>
            <a:ext cx="54010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6A10033-1FC5-5245-CC1B-9D484BB9282E}"/>
              </a:ext>
            </a:extLst>
          </p:cNvPr>
          <p:cNvSpPr/>
          <p:nvPr/>
        </p:nvSpPr>
        <p:spPr bwMode="auto">
          <a:xfrm>
            <a:off x="3072330" y="5255927"/>
            <a:ext cx="2581835" cy="766937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Palatino Linotype" panose="02040502050505030304" pitchFamily="18" charset="0"/>
              <a:sym typeface="Palatino Linotype" panose="0204050205050503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484F4E-F8A3-0775-DABB-CBA668517B81}"/>
              </a:ext>
            </a:extLst>
          </p:cNvPr>
          <p:cNvSpPr txBox="1"/>
          <p:nvPr/>
        </p:nvSpPr>
        <p:spPr>
          <a:xfrm>
            <a:off x="3131002" y="5393770"/>
            <a:ext cx="246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Lung cancer prediction</a:t>
            </a:r>
            <a:endParaRPr lang="en-IN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F240AB-2527-E3D1-F434-1E5D9ED6BE17}"/>
              </a:ext>
            </a:extLst>
          </p:cNvPr>
          <p:cNvCxnSpPr>
            <a:cxnSpLocks/>
            <a:endCxn id="53" idx="1"/>
          </p:cNvCxnSpPr>
          <p:nvPr/>
        </p:nvCxnSpPr>
        <p:spPr bwMode="auto">
          <a:xfrm>
            <a:off x="1487610" y="5639395"/>
            <a:ext cx="158472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AE85C4-4B44-A931-37D5-11ED73B38A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479576" y="4311978"/>
            <a:ext cx="1608824" cy="26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2123C30-894E-F660-31ED-B14835628CF2}"/>
              </a:ext>
            </a:extLst>
          </p:cNvPr>
          <p:cNvCxnSpPr>
            <a:cxnSpLocks/>
          </p:cNvCxnSpPr>
          <p:nvPr/>
        </p:nvCxnSpPr>
        <p:spPr bwMode="auto">
          <a:xfrm>
            <a:off x="1487610" y="4330239"/>
            <a:ext cx="0" cy="12987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12447FC-BC4C-064E-D409-50A002F0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942D-9DD8-43FA-94D6-E854C034B422}" type="datetime1">
              <a:rPr lang="en-IN" smtClean="0"/>
              <a:t>27-11-2024</a:t>
            </a:fld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BBFFB5-44CF-FC1C-1F88-16F57783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3CE7E-AE0A-ECD4-7C7C-DABDD59E0678}"/>
              </a:ext>
            </a:extLst>
          </p:cNvPr>
          <p:cNvSpPr txBox="1"/>
          <p:nvPr/>
        </p:nvSpPr>
        <p:spPr>
          <a:xfrm>
            <a:off x="4060487" y="460326"/>
            <a:ext cx="37401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A4A87-45B4-B0AA-896C-2B2B09F799B5}"/>
              </a:ext>
            </a:extLst>
          </p:cNvPr>
          <p:cNvSpPr txBox="1"/>
          <p:nvPr/>
        </p:nvSpPr>
        <p:spPr>
          <a:xfrm>
            <a:off x="940905" y="1014324"/>
            <a:ext cx="10310190" cy="5202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DIAGNOSIS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diagnostic methods involve manual analysis of CT scans by radiologists.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and prone to human error, especially for subtle patterns in nodules.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MACHINE LEARNING TECHNIQUES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like K-Nearest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(KNN), Decision Tree (DT), and Logistic Regression (LR) are used.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rely heavily on handcrafted features, leading to limited accuracy and challenges in handling complex image patterns.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F1F1B18-8535-7109-5121-262B1726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85D6-BD0B-41B3-AA21-C3E2EA48018B}" type="datetime1">
              <a:rPr lang="en-IN" smtClean="0"/>
              <a:t>27-11-2024</a:t>
            </a:fld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EA8B327-A8F4-6408-CA72-C0092DB5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51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1F85A-7AF4-DDD5-5DC2-3FD05F6B6B75}"/>
              </a:ext>
            </a:extLst>
          </p:cNvPr>
          <p:cNvSpPr txBox="1"/>
          <p:nvPr/>
        </p:nvSpPr>
        <p:spPr>
          <a:xfrm>
            <a:off x="1379429" y="2408224"/>
            <a:ext cx="10589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availability of high-quality lung CT scan datasets.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datasets lead to biased classification results.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DWT and evolutionary algorithms increase computational complexity.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implementation is needed for large-scale datasets.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953A2-53E5-B85A-23CC-D964E3106F9A}"/>
              </a:ext>
            </a:extLst>
          </p:cNvPr>
          <p:cNvSpPr txBox="1"/>
          <p:nvPr/>
        </p:nvSpPr>
        <p:spPr>
          <a:xfrm>
            <a:off x="2728947" y="836985"/>
            <a:ext cx="71801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ON EXISTING SYSTEM</a:t>
            </a:r>
            <a:endParaRPr lang="en-IN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AE7CE4-9E96-068D-A7CE-BF4F36D9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D152-EA4E-4848-AB10-75102BDDA354}" type="datetime1">
              <a:rPr lang="en-IN" smtClean="0"/>
              <a:t>27-11-2024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0A4A-C866-B223-D466-D6A85885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71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77E5DE-EE0D-2D6F-80AE-FFF2C3036E1A}"/>
              </a:ext>
            </a:extLst>
          </p:cNvPr>
          <p:cNvSpPr txBox="1"/>
          <p:nvPr/>
        </p:nvSpPr>
        <p:spPr>
          <a:xfrm>
            <a:off x="3852690" y="665936"/>
            <a:ext cx="39565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48F41-F1A4-E45B-F049-07A3F67881B9}"/>
              </a:ext>
            </a:extLst>
          </p:cNvPr>
          <p:cNvSpPr txBox="1"/>
          <p:nvPr/>
        </p:nvSpPr>
        <p:spPr>
          <a:xfrm>
            <a:off x="1338470" y="1875148"/>
            <a:ext cx="9515060" cy="4171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uses deep learning, specifically Convolutional Neural Networks (CNN), with Moth Flame Optimization (MFO) and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Salp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Swarm Optimization (SSO) algorithms to enhance lung cancer detection in CT images.</a:t>
            </a:r>
          </a:p>
          <a:p>
            <a:pPr marL="342900" indent="-342900" algn="just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Wavelet preprocessing extracts features, and MFO optimizes CNN hyperparameters. SSO refines feature selection for better classification and accuracy.</a:t>
            </a:r>
          </a:p>
          <a:p>
            <a:pPr marL="342900" indent="-342900" algn="just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integrates a gesture-based interface for hands-free operation, streamlining interactions for medical professionals.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8E6B28-B49C-E77E-A0F3-209BFF07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E0D1-0ACB-4C13-9C7D-3657B5C6B20A}" type="datetime1">
              <a:rPr lang="en-IN" smtClean="0"/>
              <a:t>27-11-2024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1C53-A3B3-70D8-96EE-01E49D97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50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A73C20-3630-E1D2-3127-E16CCC4C294C}"/>
              </a:ext>
            </a:extLst>
          </p:cNvPr>
          <p:cNvSpPr txBox="1"/>
          <p:nvPr/>
        </p:nvSpPr>
        <p:spPr>
          <a:xfrm>
            <a:off x="1342056" y="331573"/>
            <a:ext cx="9925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 FOR PROPOSED SYSTEM</a:t>
            </a:r>
            <a:endParaRPr lang="en-IN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29D2BA-FBDF-A5DD-052B-AC8A1F65832D}"/>
              </a:ext>
            </a:extLst>
          </p:cNvPr>
          <p:cNvSpPr/>
          <p:nvPr/>
        </p:nvSpPr>
        <p:spPr bwMode="auto">
          <a:xfrm>
            <a:off x="458001" y="1095054"/>
            <a:ext cx="11128519" cy="3145785"/>
          </a:xfrm>
          <a:prstGeom prst="rect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Palatino Linotype" panose="02040502050505030304" pitchFamily="18" charset="0"/>
              <a:sym typeface="Palatino Linotype" panose="0204050205050503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01BAA-E16F-048C-41DA-D2516662A5CC}"/>
              </a:ext>
            </a:extLst>
          </p:cNvPr>
          <p:cNvSpPr/>
          <p:nvPr/>
        </p:nvSpPr>
        <p:spPr bwMode="auto">
          <a:xfrm>
            <a:off x="458000" y="4448137"/>
            <a:ext cx="11128519" cy="1945192"/>
          </a:xfrm>
          <a:prstGeom prst="rect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Palatino Linotype" panose="02040502050505030304" pitchFamily="18" charset="0"/>
              <a:sym typeface="Palatino Linotype" panose="0204050205050503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9E569D-A052-3AEC-9DD7-788ED7E67876}"/>
              </a:ext>
            </a:extLst>
          </p:cNvPr>
          <p:cNvSpPr/>
          <p:nvPr/>
        </p:nvSpPr>
        <p:spPr bwMode="auto">
          <a:xfrm>
            <a:off x="1029311" y="1884217"/>
            <a:ext cx="2581835" cy="655783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Palatino Linotype" panose="02040502050505030304" pitchFamily="18" charset="0"/>
              <a:sym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1A3231-4CF0-5258-F175-6646BF6D0226}"/>
              </a:ext>
            </a:extLst>
          </p:cNvPr>
          <p:cNvSpPr/>
          <p:nvPr/>
        </p:nvSpPr>
        <p:spPr bwMode="auto">
          <a:xfrm>
            <a:off x="4503949" y="1891811"/>
            <a:ext cx="2581835" cy="655784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Palatino Linotype" panose="02040502050505030304" pitchFamily="18" charset="0"/>
              <a:sym typeface="Palatino Linotype" panose="0204050205050503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2E0550-5AC7-5E2F-F621-38B60CEDBE01}"/>
              </a:ext>
            </a:extLst>
          </p:cNvPr>
          <p:cNvSpPr/>
          <p:nvPr/>
        </p:nvSpPr>
        <p:spPr bwMode="auto">
          <a:xfrm>
            <a:off x="4738231" y="3099300"/>
            <a:ext cx="2406377" cy="79713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Palatino Linotype" panose="02040502050505030304" pitchFamily="18" charset="0"/>
              <a:sym typeface="Palatino Linotype" panose="0204050205050503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B3276E-EC8F-1574-916A-4BEF57788BC5}"/>
              </a:ext>
            </a:extLst>
          </p:cNvPr>
          <p:cNvSpPr/>
          <p:nvPr/>
        </p:nvSpPr>
        <p:spPr bwMode="auto">
          <a:xfrm>
            <a:off x="8232367" y="1873738"/>
            <a:ext cx="2581835" cy="72230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Palatino Linotype" panose="02040502050505030304" pitchFamily="18" charset="0"/>
              <a:sym typeface="Palatino Linotype" panose="0204050205050503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FD68B4-F558-E756-721B-173D0C292D74}"/>
              </a:ext>
            </a:extLst>
          </p:cNvPr>
          <p:cNvSpPr/>
          <p:nvPr/>
        </p:nvSpPr>
        <p:spPr bwMode="auto">
          <a:xfrm>
            <a:off x="8242596" y="3129114"/>
            <a:ext cx="2581835" cy="853568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Palatino Linotype" panose="02040502050505030304" pitchFamily="18" charset="0"/>
              <a:sym typeface="Palatino Linotype" panose="0204050205050503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EC3E3E-B20B-1EC8-B195-7E585633F71E}"/>
              </a:ext>
            </a:extLst>
          </p:cNvPr>
          <p:cNvSpPr txBox="1"/>
          <p:nvPr/>
        </p:nvSpPr>
        <p:spPr>
          <a:xfrm>
            <a:off x="1225466" y="1935151"/>
            <a:ext cx="207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Lung Image</a:t>
            </a:r>
            <a:endParaRPr lang="en-IN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EBF921-EB4E-E28A-C676-E9F057CF09FA}"/>
              </a:ext>
            </a:extLst>
          </p:cNvPr>
          <p:cNvSpPr txBox="1"/>
          <p:nvPr/>
        </p:nvSpPr>
        <p:spPr>
          <a:xfrm>
            <a:off x="4276603" y="1881650"/>
            <a:ext cx="313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Pre-Processing</a:t>
            </a:r>
          </a:p>
          <a:p>
            <a:pPr algn="ctr"/>
            <a:r>
              <a:rPr lang="en-US" b="1" dirty="0"/>
              <a:t>(Wavelet Transform)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E832EE-C596-B9F2-2277-09F7BE450B50}"/>
              </a:ext>
            </a:extLst>
          </p:cNvPr>
          <p:cNvSpPr txBox="1"/>
          <p:nvPr/>
        </p:nvSpPr>
        <p:spPr>
          <a:xfrm>
            <a:off x="8549897" y="1941249"/>
            <a:ext cx="208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Image Segmentation</a:t>
            </a:r>
            <a:endParaRPr lang="en-IN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DE85DA-FCDD-DB83-6750-8C30F73F8852}"/>
              </a:ext>
            </a:extLst>
          </p:cNvPr>
          <p:cNvSpPr txBox="1"/>
          <p:nvPr/>
        </p:nvSpPr>
        <p:spPr>
          <a:xfrm>
            <a:off x="8139990" y="3175900"/>
            <a:ext cx="307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Feature Extraction </a:t>
            </a:r>
          </a:p>
          <a:p>
            <a:pPr algn="ctr"/>
            <a:r>
              <a:rPr lang="en-US" b="1" dirty="0"/>
              <a:t>(DTCWT)</a:t>
            </a:r>
            <a:endParaRPr lang="en-IN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88CAB-2D7A-C00B-A362-D148824426E9}"/>
              </a:ext>
            </a:extLst>
          </p:cNvPr>
          <p:cNvSpPr txBox="1"/>
          <p:nvPr/>
        </p:nvSpPr>
        <p:spPr>
          <a:xfrm>
            <a:off x="4332319" y="3161077"/>
            <a:ext cx="297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Feature Selection </a:t>
            </a:r>
          </a:p>
          <a:p>
            <a:pPr algn="ctr"/>
            <a:r>
              <a:rPr lang="en-US" b="1" dirty="0"/>
              <a:t>(MFOSSO)</a:t>
            </a:r>
            <a:endParaRPr lang="en-IN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D42F8D-68F0-225E-F874-7878DA7F1A04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 bwMode="auto">
          <a:xfrm>
            <a:off x="3611146" y="2212109"/>
            <a:ext cx="892803" cy="75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47A8F2-E0D2-6217-B033-60FA04D57382}"/>
              </a:ext>
            </a:extLst>
          </p:cNvPr>
          <p:cNvCxnSpPr>
            <a:cxnSpLocks/>
          </p:cNvCxnSpPr>
          <p:nvPr/>
        </p:nvCxnSpPr>
        <p:spPr bwMode="auto">
          <a:xfrm>
            <a:off x="7128799" y="2194947"/>
            <a:ext cx="10610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774317-0293-FD49-4706-E50E8AC34D72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 bwMode="auto">
          <a:xfrm>
            <a:off x="9523285" y="2596040"/>
            <a:ext cx="10229" cy="533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E567FA-09B3-9005-25E3-77FD3C11072D}"/>
              </a:ext>
            </a:extLst>
          </p:cNvPr>
          <p:cNvCxnSpPr>
            <a:cxnSpLocks/>
          </p:cNvCxnSpPr>
          <p:nvPr/>
        </p:nvCxnSpPr>
        <p:spPr bwMode="auto">
          <a:xfrm flipH="1">
            <a:off x="7128799" y="3435642"/>
            <a:ext cx="111379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DC6FBE5-E748-E3E4-AC0B-79647A14297F}"/>
              </a:ext>
            </a:extLst>
          </p:cNvPr>
          <p:cNvSpPr txBox="1"/>
          <p:nvPr/>
        </p:nvSpPr>
        <p:spPr>
          <a:xfrm>
            <a:off x="1317286" y="4533934"/>
            <a:ext cx="49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14F81E-6972-AD1E-5434-1B35C7E0751B}"/>
              </a:ext>
            </a:extLst>
          </p:cNvPr>
          <p:cNvSpPr txBox="1"/>
          <p:nvPr/>
        </p:nvSpPr>
        <p:spPr>
          <a:xfrm>
            <a:off x="524454" y="1218604"/>
            <a:ext cx="7677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 AND CLASSIFIER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Deep learning for lungs cancer detection: a review | Artificial  Intelligence Review">
            <a:extLst>
              <a:ext uri="{FF2B5EF4-FFF2-40B4-BE49-F238E27FC236}">
                <a16:creationId xmlns:a16="http://schemas.microsoft.com/office/drawing/2014/main" id="{B5D2396E-FF3B-418F-A468-187ABF54F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" t="57049" r="76406" b="11963"/>
          <a:stretch/>
        </p:blipFill>
        <p:spPr bwMode="auto">
          <a:xfrm>
            <a:off x="1147054" y="4979583"/>
            <a:ext cx="1174011" cy="122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eep learning for lungs cancer detection: a review | Artificial  Intelligence Review">
            <a:extLst>
              <a:ext uri="{FF2B5EF4-FFF2-40B4-BE49-F238E27FC236}">
                <a16:creationId xmlns:a16="http://schemas.microsoft.com/office/drawing/2014/main" id="{1D15B370-9597-E196-DC87-AA4F0AF0A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9" t="57557" r="29999" b="9365"/>
          <a:stretch/>
        </p:blipFill>
        <p:spPr bwMode="auto">
          <a:xfrm>
            <a:off x="4197338" y="5019523"/>
            <a:ext cx="2756453" cy="123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09175A0-20A4-4BD5-4D87-936E9AFE9055}"/>
              </a:ext>
            </a:extLst>
          </p:cNvPr>
          <p:cNvCxnSpPr/>
          <p:nvPr/>
        </p:nvCxnSpPr>
        <p:spPr>
          <a:xfrm rot="5400000">
            <a:off x="2614356" y="3463385"/>
            <a:ext cx="969885" cy="91439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775E49-DE06-99D9-4105-327D35BD5C2F}"/>
              </a:ext>
            </a:extLst>
          </p:cNvPr>
          <p:cNvCxnSpPr>
            <a:cxnSpLocks/>
          </p:cNvCxnSpPr>
          <p:nvPr/>
        </p:nvCxnSpPr>
        <p:spPr>
          <a:xfrm flipV="1">
            <a:off x="3536040" y="3446534"/>
            <a:ext cx="1181733" cy="66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4CD0B0-8CF4-C57F-9F4F-910E9127DC2F}"/>
              </a:ext>
            </a:extLst>
          </p:cNvPr>
          <p:cNvCxnSpPr>
            <a:cxnSpLocks/>
          </p:cNvCxnSpPr>
          <p:nvPr/>
        </p:nvCxnSpPr>
        <p:spPr bwMode="auto">
          <a:xfrm>
            <a:off x="2195697" y="5527852"/>
            <a:ext cx="193120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1C34FC4-3F62-D25A-6804-06BEFE22DD29}"/>
              </a:ext>
            </a:extLst>
          </p:cNvPr>
          <p:cNvSpPr txBox="1"/>
          <p:nvPr/>
        </p:nvSpPr>
        <p:spPr>
          <a:xfrm>
            <a:off x="4126906" y="4515404"/>
            <a:ext cx="498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Picture 6" descr="Deep learning for lungs cancer detection: a review | Artificial  Intelligence Review">
            <a:extLst>
              <a:ext uri="{FF2B5EF4-FFF2-40B4-BE49-F238E27FC236}">
                <a16:creationId xmlns:a16="http://schemas.microsoft.com/office/drawing/2014/main" id="{BA51F389-D1B8-EDA8-8ED3-10E5051005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04" t="57628" r="5316" b="3777"/>
          <a:stretch/>
        </p:blipFill>
        <p:spPr bwMode="auto">
          <a:xfrm>
            <a:off x="9114542" y="4934044"/>
            <a:ext cx="768625" cy="13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755DEB0-4A7D-7778-3F3A-A0ECB0268256}"/>
              </a:ext>
            </a:extLst>
          </p:cNvPr>
          <p:cNvSpPr txBox="1"/>
          <p:nvPr/>
        </p:nvSpPr>
        <p:spPr>
          <a:xfrm>
            <a:off x="8749199" y="4494417"/>
            <a:ext cx="2125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CANCER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63B058-C3E0-7117-4893-F79815544117}"/>
              </a:ext>
            </a:extLst>
          </p:cNvPr>
          <p:cNvSpPr txBox="1"/>
          <p:nvPr/>
        </p:nvSpPr>
        <p:spPr>
          <a:xfrm>
            <a:off x="10070473" y="5097028"/>
            <a:ext cx="768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08411D-C2C0-1101-C791-16997A085A7E}"/>
              </a:ext>
            </a:extLst>
          </p:cNvPr>
          <p:cNvSpPr txBox="1"/>
          <p:nvPr/>
        </p:nvSpPr>
        <p:spPr>
          <a:xfrm>
            <a:off x="10152941" y="5791891"/>
            <a:ext cx="72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092035-FC45-5D90-84A3-CF274069E859}"/>
              </a:ext>
            </a:extLst>
          </p:cNvPr>
          <p:cNvCxnSpPr>
            <a:cxnSpLocks/>
          </p:cNvCxnSpPr>
          <p:nvPr/>
        </p:nvCxnSpPr>
        <p:spPr bwMode="auto">
          <a:xfrm>
            <a:off x="7085784" y="5639396"/>
            <a:ext cx="2028758" cy="3638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FF7296-7F60-FE0D-F8A7-993FE57719C7}"/>
              </a:ext>
            </a:extLst>
          </p:cNvPr>
          <p:cNvCxnSpPr>
            <a:cxnSpLocks/>
          </p:cNvCxnSpPr>
          <p:nvPr/>
        </p:nvCxnSpPr>
        <p:spPr bwMode="auto">
          <a:xfrm flipV="1">
            <a:off x="7085784" y="5221357"/>
            <a:ext cx="2028758" cy="2757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2791F30-ACFF-AD58-126A-F7CC2D4F3EBA}"/>
              </a:ext>
            </a:extLst>
          </p:cNvPr>
          <p:cNvCxnSpPr>
            <a:cxnSpLocks/>
          </p:cNvCxnSpPr>
          <p:nvPr/>
        </p:nvCxnSpPr>
        <p:spPr bwMode="auto">
          <a:xfrm>
            <a:off x="5247861" y="5527852"/>
            <a:ext cx="5470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686965-CF38-1DE0-EF95-BEB3578B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1BAF-563A-4216-ACE5-0A4252F3A769}" type="datetime1">
              <a:rPr lang="en-IN" smtClean="0"/>
              <a:t>27-11-2024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54B7B-FF6E-2691-6245-BE70AF31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EE9-E812-4AC3-B946-722424ECCEE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67635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1257</TotalTime>
  <Words>1055</Words>
  <Application>Microsoft Office PowerPoint</Application>
  <PresentationFormat>Widescreen</PresentationFormat>
  <Paragraphs>217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Palatino Linotype</vt:lpstr>
      <vt:lpstr>Times New Roman</vt:lpstr>
      <vt:lpstr>Wingdings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Sanjana Maheswaran</dc:creator>
  <cp:lastModifiedBy>Sanjana Maheswaran</cp:lastModifiedBy>
  <cp:revision>9</cp:revision>
  <dcterms:created xsi:type="dcterms:W3CDTF">2024-09-12T15:00:02Z</dcterms:created>
  <dcterms:modified xsi:type="dcterms:W3CDTF">2024-11-26T19:12:49Z</dcterms:modified>
</cp:coreProperties>
</file>