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5"/>
  </p:notesMasterIdLst>
  <p:sldIdLst>
    <p:sldId id="313" r:id="rId2"/>
    <p:sldId id="272" r:id="rId3"/>
    <p:sldId id="257" r:id="rId4"/>
    <p:sldId id="273" r:id="rId5"/>
    <p:sldId id="275" r:id="rId6"/>
    <p:sldId id="274" r:id="rId7"/>
    <p:sldId id="315" r:id="rId8"/>
    <p:sldId id="282" r:id="rId9"/>
    <p:sldId id="316" r:id="rId10"/>
    <p:sldId id="317" r:id="rId11"/>
    <p:sldId id="278" r:id="rId12"/>
    <p:sldId id="279" r:id="rId13"/>
    <p:sldId id="318" r:id="rId14"/>
    <p:sldId id="290" r:id="rId15"/>
    <p:sldId id="291" r:id="rId16"/>
    <p:sldId id="295" r:id="rId17"/>
    <p:sldId id="296" r:id="rId18"/>
    <p:sldId id="298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9" r:id="rId30"/>
    <p:sldId id="314" r:id="rId31"/>
    <p:sldId id="289" r:id="rId32"/>
    <p:sldId id="292" r:id="rId33"/>
    <p:sldId id="27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539" autoAdjust="0"/>
    <p:restoredTop sz="94660"/>
  </p:normalViewPr>
  <p:slideViewPr>
    <p:cSldViewPr>
      <p:cViewPr varScale="1">
        <p:scale>
          <a:sx n="66" d="100"/>
          <a:sy n="66" d="100"/>
        </p:scale>
        <p:origin x="-128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3AD4F-333B-4FA6-A95A-8834EE455EFF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C61A5-194D-44A2-BAC4-33515B3CF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51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66E8-6187-437A-A396-87F1E510A9B4}" type="datetime1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5930-0E2A-46A2-A359-89DBC55A09F3}" type="datetime1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748F-C745-4EBB-BFCE-473903176E51}" type="datetime1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C714-A44B-441F-A979-CB08A044DD72}" type="datetime1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AC89-3EC5-41EA-B641-624DAE49B7DC}" type="datetime1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2816C-8F3C-4992-BCB2-53E1A8AAA463}" type="datetime1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767A-E2DA-4222-8951-DEC7DFC4D0E8}" type="datetime1">
              <a:rPr lang="en-US" smtClean="0"/>
              <a:pPr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D9EE-711B-4BCC-8272-A4A1E2CAAA34}" type="datetime1">
              <a:rPr lang="en-US" smtClean="0"/>
              <a:pPr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54E0-2111-4FBD-9B68-7A2089B310AF}" type="datetime1">
              <a:rPr lang="en-US" smtClean="0"/>
              <a:pPr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9CBA-C83D-4DFE-9AE5-70EBDB6C4873}" type="datetime1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B7F9-CED0-4464-A43E-21C6423D03F7}" type="datetime1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05D65-06AF-4AA1-A8AB-CA354C1D144B}" type="datetime1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KGiSL INSTITUTE OF TECHNOLOGY,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lar.google.com/scholar?as_q=Designing+Agent+Based+Travel+Support+System&amp;as_occt=title&amp;hl=en&amp;as_sdt=0,31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25146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Sylfaen" pitchFamily="18" charset="0"/>
              </a:rPr>
              <a:t> </a:t>
            </a:r>
            <a:r>
              <a:rPr lang="en-IN" dirty="0" smtClean="0">
                <a:latin typeface="Algerian" pitchFamily="82" charset="0"/>
                <a:cs typeface="Aparajita" pitchFamily="34" charset="0"/>
              </a:rPr>
              <a:t>EFFICIENT  TRAVEL  PLANNING MANAGEMENT SYSTEM USING RPA</a:t>
            </a:r>
            <a:r>
              <a:rPr lang="en-IN" dirty="0" smtClean="0">
                <a:latin typeface="MT Extra" pitchFamily="18" charset="2"/>
                <a:cs typeface="Aparajita" pitchFamily="34" charset="0"/>
              </a:rPr>
              <a:t/>
            </a:r>
            <a:br>
              <a:rPr lang="en-IN" dirty="0" smtClean="0">
                <a:latin typeface="MT Extra" pitchFamily="18" charset="2"/>
                <a:cs typeface="Aparajita" pitchFamily="34" charset="0"/>
              </a:rPr>
            </a:br>
            <a:r>
              <a:rPr lang="en-IN" dirty="0">
                <a:latin typeface="Sylfaen" pitchFamily="18" charset="0"/>
              </a:rPr>
              <a:t/>
            </a:r>
            <a:br>
              <a:rPr lang="en-IN" dirty="0">
                <a:latin typeface="Sylfae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Members</a:t>
            </a:r>
            <a:b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	 </a:t>
            </a:r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1. </a:t>
            </a:r>
            <a:r>
              <a:rPr lang="en-US" sz="22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Prakathi.P</a:t>
            </a:r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[711715104046]</a:t>
            </a:r>
            <a:b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0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2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Suvetha.S</a:t>
            </a:r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[711715104061]</a:t>
            </a:r>
            <a:b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3. </a:t>
            </a:r>
            <a:r>
              <a:rPr lang="en-US" sz="22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Senthilnathan.J</a:t>
            </a:r>
            <a: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[711715104053]</a:t>
            </a:r>
            <a:br>
              <a:rPr lang="en-US" sz="2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2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810000"/>
            <a:ext cx="7769352" cy="2209800"/>
          </a:xfrm>
        </p:spPr>
        <p:txBody>
          <a:bodyPr>
            <a:normAutofit fontScale="25000" lnSpcReduction="2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          				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		        </a:t>
            </a:r>
          </a:p>
          <a:p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9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9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9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Faculty Guide :                            	              Industrial Guide  : </a:t>
            </a:r>
          </a:p>
          <a:p>
            <a:r>
              <a:rPr lang="en-US" sz="9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Dr.S.K.Mydhili</a:t>
            </a:r>
            <a:r>
              <a:rPr lang="en-US" sz="9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  <a:r>
              <a:rPr lang="en-US" sz="9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Ms.Pavithra</a:t>
            </a:r>
            <a:r>
              <a:rPr lang="en-US" sz="9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	     </a:t>
            </a:r>
          </a:p>
          <a:p>
            <a:r>
              <a:rPr lang="en-US" sz="6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Professor					</a:t>
            </a:r>
            <a:r>
              <a:rPr lang="en-US" sz="6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Team Associate </a:t>
            </a:r>
          </a:p>
          <a:p>
            <a:r>
              <a:rPr lang="en-US" sz="6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CSE                    			        </a:t>
            </a:r>
            <a:r>
              <a:rPr lang="en-US" sz="6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KGfSL</a:t>
            </a:r>
            <a:endParaRPr lang="en-US" sz="6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9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			</a:t>
            </a:r>
          </a:p>
          <a:p>
            <a:endParaRPr lang="en-US" sz="9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KGiSL</a:t>
            </a:r>
            <a:r>
              <a:rPr lang="en-US" dirty="0" smtClean="0"/>
              <a:t> INSTITUTE OF TECHNOLOGY, COIMBATORE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92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IN" sz="4900" b="1" dirty="0" smtClean="0">
                <a:latin typeface="Algerian" pitchFamily="82" charset="0"/>
                <a:cs typeface="Times New Roman" pitchFamily="18" charset="0"/>
              </a:rPr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attempt to overcome the drawbacks of the existing system, the whole system of management is automated using computer applications and internet technology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Implemented in RPA using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Path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2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sz="4400" b="1" dirty="0" smtClean="0">
                <a:latin typeface="Algerian" pitchFamily="82" charset="0"/>
                <a:cs typeface="Times New Roman" pitchFamily="18" charset="0"/>
              </a:rPr>
              <a:t>Literature SURVEY</a:t>
            </a:r>
            <a:endParaRPr lang="en-US" sz="4400" dirty="0">
              <a:latin typeface="Algerian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92384033"/>
              </p:ext>
            </p:extLst>
          </p:nvPr>
        </p:nvGraphicFramePr>
        <p:xfrm>
          <a:off x="533400" y="1502028"/>
          <a:ext cx="8229600" cy="458412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7000"/>
                <a:gridCol w="838200"/>
                <a:gridCol w="1295400"/>
                <a:gridCol w="3429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imes New Roman" pitchFamily="18" charset="0"/>
                          <a:cs typeface="Times New Roman" pitchFamily="18" charset="0"/>
                        </a:rPr>
                        <a:t>PUBLISHER</a:t>
                      </a:r>
                      <a:endParaRPr lang="en-US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45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Web and mobile based tourist travel guide system for </a:t>
                      </a:r>
                      <a:r>
                        <a:rPr kumimoji="0" lang="en-US" kern="12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fiji's</a:t>
                      </a:r>
                      <a:r>
                        <a:rPr kumimoji="0" lang="en-US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tourism industry</a:t>
                      </a:r>
                      <a:endParaRPr kumimoji="0" lang="en-US" b="0" i="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2014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IEEE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tourism sector is leading Fiji's Economy. There are limited technologies are used in this sector.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38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Developing a Creative Travel Management System Based on Software Reuse and Abstraction Techniques</a:t>
                      </a:r>
                    </a:p>
                    <a:p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2017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IEEE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Tourism became a common topic while the level of tourist requirements increased dramatically.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115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LITERATURE SURVEY</a:t>
            </a:r>
            <a:endParaRPr lang="en-US" b="1" dirty="0">
              <a:latin typeface="Algerian" pitchFamily="82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89671277"/>
              </p:ext>
            </p:extLst>
          </p:nvPr>
        </p:nvGraphicFramePr>
        <p:xfrm>
          <a:off x="457200" y="1066800"/>
          <a:ext cx="8229600" cy="4312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81200"/>
                <a:gridCol w="2133600"/>
                <a:gridCol w="2057400"/>
                <a:gridCol w="20574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PUBLICATION</a:t>
                      </a:r>
                      <a:r>
                        <a:rPr lang="en-US" baseline="0" dirty="0" smtClean="0"/>
                        <a:t> YEAR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PUBLISHER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Travel management system using GPS &amp; geo tagging </a:t>
                      </a: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2016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IEEE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application will also be used by travelling agencies to manage their customer trips, acquire information, </a:t>
                      </a:r>
                      <a:r>
                        <a:rPr kumimoji="0" lang="en-US" kern="12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etc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Travel Management System </a:t>
                      </a: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2017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IEEE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main objective of this project is to create a fast, effective and reliable.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447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LITERATURE SURVEY</a:t>
            </a:r>
            <a:endParaRPr lang="en-US" b="1" dirty="0">
              <a:latin typeface="Algerian" pitchFamily="82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89671277"/>
              </p:ext>
            </p:extLst>
          </p:nvPr>
        </p:nvGraphicFramePr>
        <p:xfrm>
          <a:off x="457200" y="1066800"/>
          <a:ext cx="8229600" cy="4587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81200"/>
                <a:gridCol w="2133600"/>
                <a:gridCol w="2057400"/>
                <a:gridCol w="20574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PUBLICATION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YEAR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PUBLISHER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Travel Planner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2016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IEEE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Most traveler need to plan prior their traveling for energy saving and visiting maximum places of interest within the specific travel time.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Augmented Reality Based Mobile Travel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Guide System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2015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IEEE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There is greatly enriched travel information provided to the tourists on the Internet.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447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lgerian" pitchFamily="82" charset="0"/>
              </a:rPr>
              <a:t>Architecture diagram-Overview 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9718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3733800"/>
            <a:ext cx="2133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RPA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6629400" y="2819400"/>
            <a:ext cx="1219200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51816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590800" y="3352800"/>
            <a:ext cx="1828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4267200" y="3505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1"/>
          </p:cNvCxnSpPr>
          <p:nvPr/>
        </p:nvCxnSpPr>
        <p:spPr>
          <a:xfrm rot="10800000">
            <a:off x="1752600" y="4114800"/>
            <a:ext cx="175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1562100" y="39243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</p:cNvCxnSpPr>
          <p:nvPr/>
        </p:nvCxnSpPr>
        <p:spPr>
          <a:xfrm rot="5400000">
            <a:off x="4038600" y="50292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638800" y="4114800"/>
            <a:ext cx="175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7239794" y="3962400"/>
            <a:ext cx="3040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>
            <a:off x="5181600" y="3124200"/>
            <a:ext cx="1447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4876800" y="3429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7" idx="3"/>
          </p:cNvCxnSpPr>
          <p:nvPr/>
        </p:nvCxnSpPr>
        <p:spPr>
          <a:xfrm rot="10800000">
            <a:off x="2514600" y="5562600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Algerian" pitchFamily="82" charset="0"/>
                <a:cs typeface="Times New Roman" pitchFamily="18" charset="0"/>
              </a:rPr>
              <a:t>Flowchart</a:t>
            </a:r>
            <a:endParaRPr lang="en-US" b="1" dirty="0"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304800" y="6705599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00400" y="762000"/>
            <a:ext cx="1752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0400" y="16764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Ticket </a:t>
            </a:r>
            <a:r>
              <a:rPr lang="en-US" dirty="0" err="1" smtClean="0"/>
              <a:t>avabile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2286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ticket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0" y="30480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 details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36576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dirty="0" smtClean="0"/>
              <a:t>Payment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3505200" y="4648200"/>
            <a:ext cx="1295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Yes/no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66800" y="48006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90600" y="57150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Refund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62600" y="464820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Ticket details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3981450" y="150495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 rot="5400000">
            <a:off x="3924300" y="4419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2438400" y="5105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 rot="5400000">
            <a:off x="1524000" y="5486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876800" y="5029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0"/>
          </p:cNvCxnSpPr>
          <p:nvPr/>
        </p:nvCxnSpPr>
        <p:spPr>
          <a:xfrm rot="5400000">
            <a:off x="4076700" y="2247900"/>
            <a:ext cx="76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</p:cNvCxnSpPr>
          <p:nvPr/>
        </p:nvCxnSpPr>
        <p:spPr>
          <a:xfrm rot="5400000">
            <a:off x="4038600" y="28956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8" idx="0"/>
          </p:cNvCxnSpPr>
          <p:nvPr/>
        </p:nvCxnSpPr>
        <p:spPr>
          <a:xfrm rot="5400000">
            <a:off x="4095750" y="3562350"/>
            <a:ext cx="152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itchFamily="82" charset="0"/>
              </a:rPr>
              <a:t>Data Flow Diagram Level 0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58" y="2085652"/>
            <a:ext cx="8238842" cy="4358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288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itchFamily="82" charset="0"/>
              </a:rPr>
              <a:t>Data Flow Diagram Level </a:t>
            </a:r>
            <a:r>
              <a:rPr lang="en-US" b="1" dirty="0" smtClean="0">
                <a:latin typeface="Algerian" pitchFamily="82" charset="0"/>
              </a:rPr>
              <a:t>1</a:t>
            </a:r>
            <a:endParaRPr lang="en-US" b="1" dirty="0">
              <a:latin typeface="Algerian" pitchFamily="82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524000"/>
            <a:ext cx="8839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0974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lgerian" pitchFamily="82" charset="0"/>
                <a:cs typeface="Times New Roman" pitchFamily="18" charset="0"/>
              </a:rPr>
              <a:t>Module Split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Designing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Web page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Travel management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Mapping filename with the site data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entry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Reporting and sending the mail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9705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smtClean="0">
                <a:latin typeface="Algerian" pitchFamily="82" charset="0"/>
                <a:cs typeface="Times New Roman" pitchFamily="18" charset="0"/>
              </a:rPr>
              <a:t>Screenshots- </a:t>
            </a:r>
            <a:r>
              <a:rPr lang="en-US" sz="4800" b="1" dirty="0" err="1" smtClean="0">
                <a:latin typeface="Algerian" pitchFamily="82" charset="0"/>
                <a:cs typeface="Times New Roman" pitchFamily="18" charset="0"/>
              </a:rPr>
              <a:t>Ui</a:t>
            </a:r>
            <a:r>
              <a:rPr lang="en-US" sz="4800" b="1" dirty="0" smtClean="0">
                <a:latin typeface="Algerian" pitchFamily="82" charset="0"/>
                <a:cs typeface="Times New Roman" pitchFamily="18" charset="0"/>
              </a:rPr>
              <a:t> Path</a:t>
            </a:r>
            <a:endParaRPr lang="en-US" sz="4800" b="1" dirty="0">
              <a:latin typeface="Algerian" pitchFamily="82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60106"/>
            <a:ext cx="6096000" cy="4233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970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latin typeface="Algerian" pitchFamily="82" charset="0"/>
                <a:cs typeface="Times New Roman" pitchFamily="18" charset="0"/>
              </a:rPr>
              <a:t>Agenda</a:t>
            </a:r>
            <a:r>
              <a:rPr lang="en-US" sz="5400" b="1" dirty="0">
                <a:latin typeface="Sylfaen" pitchFamily="18" charset="0"/>
                <a:cs typeface="Times New Roman" pitchFamily="18" charset="0"/>
              </a:rPr>
              <a:t/>
            </a:r>
            <a:br>
              <a:rPr lang="en-US" sz="5400" b="1" dirty="0">
                <a:latin typeface="Sylfaen" pitchFamily="18" charset="0"/>
                <a:cs typeface="Times New Roman" pitchFamily="18" charset="0"/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001000" cy="5105400"/>
          </a:xfrm>
        </p:spPr>
        <p:txBody>
          <a:bodyPr>
            <a:normAutofit/>
          </a:bodyPr>
          <a:lstStyle/>
          <a:p>
            <a:pPr marL="173038" indent="-173038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Introduction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173038" indent="-173038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Objective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173038" indent="-173038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RPA Introduction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173038" indent="-173038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Literature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survey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173038" indent="-173038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System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Architecture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173038" indent="-173038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Uipath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73038" indent="-173038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Data Flow Diagram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173038" indent="-173038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Conclusion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92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smtClean="0">
                <a:latin typeface="Algerian" pitchFamily="82" charset="0"/>
                <a:cs typeface="Times New Roman" pitchFamily="18" charset="0"/>
              </a:rPr>
              <a:t>Screenshot- </a:t>
            </a:r>
            <a:r>
              <a:rPr lang="en-US" sz="4800" b="1" dirty="0" err="1" smtClean="0">
                <a:latin typeface="Algerian" pitchFamily="82" charset="0"/>
                <a:cs typeface="Times New Roman" pitchFamily="18" charset="0"/>
              </a:rPr>
              <a:t>Ui</a:t>
            </a:r>
            <a:r>
              <a:rPr lang="en-US" sz="4800" b="1" dirty="0" smtClean="0">
                <a:latin typeface="Algerian" pitchFamily="82" charset="0"/>
                <a:cs typeface="Times New Roman" pitchFamily="18" charset="0"/>
              </a:rPr>
              <a:t> Path Studio</a:t>
            </a:r>
            <a:br>
              <a:rPr lang="en-US" sz="4800" b="1" dirty="0" smtClean="0">
                <a:latin typeface="Algerian" pitchFamily="82" charset="0"/>
                <a:cs typeface="Times New Roman" pitchFamily="18" charset="0"/>
              </a:rPr>
            </a:br>
            <a:r>
              <a:rPr lang="en-US" sz="4800" b="1" dirty="0" smtClean="0">
                <a:latin typeface="Algerian" pitchFamily="82" charset="0"/>
                <a:cs typeface="Times New Roman" pitchFamily="18" charset="0"/>
              </a:rPr>
              <a:t>Level 0</a:t>
            </a:r>
            <a:endParaRPr lang="en-US" sz="4800" b="1" dirty="0">
              <a:latin typeface="Algerian" pitchFamily="82" charset="0"/>
              <a:cs typeface="Times New Roman" pitchFamily="18" charset="0"/>
            </a:endParaRPr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6206"/>
            <a:ext cx="5422900" cy="292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9705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smtClean="0">
                <a:latin typeface="Algerian" pitchFamily="82" charset="0"/>
                <a:cs typeface="Times New Roman" pitchFamily="18" charset="0"/>
              </a:rPr>
              <a:t>Screenshot- </a:t>
            </a:r>
            <a:r>
              <a:rPr lang="en-US" sz="4800" b="1" dirty="0" err="1" smtClean="0">
                <a:latin typeface="Algerian" pitchFamily="82" charset="0"/>
                <a:cs typeface="Times New Roman" pitchFamily="18" charset="0"/>
              </a:rPr>
              <a:t>Ui</a:t>
            </a:r>
            <a:r>
              <a:rPr lang="en-US" sz="4800" b="1" dirty="0" smtClean="0">
                <a:latin typeface="Algerian" pitchFamily="82" charset="0"/>
                <a:cs typeface="Times New Roman" pitchFamily="18" charset="0"/>
              </a:rPr>
              <a:t> Path Studio</a:t>
            </a:r>
            <a:br>
              <a:rPr lang="en-US" sz="4800" b="1" dirty="0" smtClean="0">
                <a:latin typeface="Algerian" pitchFamily="82" charset="0"/>
                <a:cs typeface="Times New Roman" pitchFamily="18" charset="0"/>
              </a:rPr>
            </a:br>
            <a:r>
              <a:rPr lang="en-US" sz="4800" b="1" dirty="0" smtClean="0">
                <a:latin typeface="Algerian" pitchFamily="82" charset="0"/>
                <a:cs typeface="Times New Roman" pitchFamily="18" charset="0"/>
              </a:rPr>
              <a:t>Level 1</a:t>
            </a:r>
            <a:endParaRPr lang="en-US" sz="4800" b="1" dirty="0">
              <a:latin typeface="Algerian" pitchFamily="82" charset="0"/>
              <a:cs typeface="Times New Roman" pitchFamily="18" charset="0"/>
            </a:endParaRPr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14600"/>
            <a:ext cx="5422900" cy="292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447800" y="2362200"/>
            <a:ext cx="5943600" cy="3657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9705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smtClean="0">
                <a:latin typeface="Algerian" pitchFamily="82" charset="0"/>
                <a:cs typeface="Times New Roman" pitchFamily="18" charset="0"/>
              </a:rPr>
              <a:t>Screenshot- </a:t>
            </a:r>
            <a:r>
              <a:rPr lang="en-US" sz="4800" b="1" dirty="0" err="1" smtClean="0">
                <a:latin typeface="Algerian" pitchFamily="82" charset="0"/>
                <a:cs typeface="Times New Roman" pitchFamily="18" charset="0"/>
              </a:rPr>
              <a:t>Ui</a:t>
            </a:r>
            <a:r>
              <a:rPr lang="en-US" sz="4800" b="1" dirty="0" smtClean="0">
                <a:latin typeface="Algerian" pitchFamily="82" charset="0"/>
                <a:cs typeface="Times New Roman" pitchFamily="18" charset="0"/>
              </a:rPr>
              <a:t> Path Studio</a:t>
            </a:r>
            <a:br>
              <a:rPr lang="en-US" sz="4800" b="1" dirty="0" smtClean="0">
                <a:latin typeface="Algerian" pitchFamily="82" charset="0"/>
                <a:cs typeface="Times New Roman" pitchFamily="18" charset="0"/>
              </a:rPr>
            </a:br>
            <a:r>
              <a:rPr lang="en-US" sz="4800" b="1" dirty="0" smtClean="0">
                <a:latin typeface="Algerian" pitchFamily="82" charset="0"/>
                <a:cs typeface="Times New Roman" pitchFamily="18" charset="0"/>
              </a:rPr>
              <a:t>Level 2</a:t>
            </a:r>
            <a:endParaRPr lang="en-US" sz="4800" b="1" dirty="0">
              <a:latin typeface="Algerian" pitchFamily="82" charset="0"/>
              <a:cs typeface="Times New Roman" pitchFamily="18" charset="0"/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81200"/>
            <a:ext cx="6858000" cy="3810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9705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latin typeface="Algerian" pitchFamily="82" charset="0"/>
                <a:cs typeface="Times New Roman" pitchFamily="18" charset="0"/>
              </a:rPr>
              <a:t> </a:t>
            </a:r>
            <a:r>
              <a:rPr lang="en-US" sz="4800" b="1" dirty="0" smtClean="0">
                <a:latin typeface="Algerian" pitchFamily="82" charset="0"/>
                <a:cs typeface="Times New Roman" pitchFamily="18" charset="0"/>
              </a:rPr>
              <a:t>Screenshot- </a:t>
            </a:r>
            <a:r>
              <a:rPr lang="en-US" sz="4800" b="1" dirty="0" err="1" smtClean="0">
                <a:latin typeface="Algerian" pitchFamily="82" charset="0"/>
                <a:cs typeface="Times New Roman" pitchFamily="18" charset="0"/>
              </a:rPr>
              <a:t>Ui</a:t>
            </a:r>
            <a:r>
              <a:rPr lang="en-US" sz="4800" b="1" dirty="0" smtClean="0">
                <a:latin typeface="Algerian" pitchFamily="82" charset="0"/>
                <a:cs typeface="Times New Roman" pitchFamily="18" charset="0"/>
              </a:rPr>
              <a:t> Path Studio</a:t>
            </a:r>
            <a:br>
              <a:rPr lang="en-US" sz="4800" b="1" dirty="0" smtClean="0">
                <a:latin typeface="Algerian" pitchFamily="82" charset="0"/>
                <a:cs typeface="Times New Roman" pitchFamily="18" charset="0"/>
              </a:rPr>
            </a:br>
            <a:r>
              <a:rPr lang="en-US" sz="4800" b="1" dirty="0" smtClean="0">
                <a:latin typeface="Algerian" pitchFamily="82" charset="0"/>
                <a:cs typeface="Times New Roman" pitchFamily="18" charset="0"/>
              </a:rPr>
              <a:t>Level 3</a:t>
            </a:r>
            <a:endParaRPr lang="en-US" sz="4800" b="1" dirty="0">
              <a:latin typeface="Algerian" pitchFamily="82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362200"/>
            <a:ext cx="6934200" cy="37338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9705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latin typeface="Algerian" pitchFamily="82" charset="0"/>
                <a:cs typeface="Times New Roman" pitchFamily="18" charset="0"/>
              </a:rPr>
              <a:t> </a:t>
            </a:r>
            <a:r>
              <a:rPr lang="en-US" sz="4800" b="1" dirty="0" smtClean="0">
                <a:latin typeface="Algerian" pitchFamily="82" charset="0"/>
                <a:cs typeface="Times New Roman" pitchFamily="18" charset="0"/>
              </a:rPr>
              <a:t>Screenshot- </a:t>
            </a:r>
            <a:r>
              <a:rPr lang="en-US" sz="4800" b="1" dirty="0" err="1" smtClean="0">
                <a:latin typeface="Algerian" pitchFamily="82" charset="0"/>
                <a:cs typeface="Times New Roman" pitchFamily="18" charset="0"/>
              </a:rPr>
              <a:t>Ui</a:t>
            </a:r>
            <a:r>
              <a:rPr lang="en-US" sz="4800" b="1" dirty="0" smtClean="0">
                <a:latin typeface="Algerian" pitchFamily="82" charset="0"/>
                <a:cs typeface="Times New Roman" pitchFamily="18" charset="0"/>
              </a:rPr>
              <a:t> Path Studio</a:t>
            </a:r>
            <a:br>
              <a:rPr lang="en-US" sz="4800" b="1" dirty="0" smtClean="0">
                <a:latin typeface="Algerian" pitchFamily="82" charset="0"/>
                <a:cs typeface="Times New Roman" pitchFamily="18" charset="0"/>
              </a:rPr>
            </a:br>
            <a:r>
              <a:rPr lang="en-US" sz="4800" b="1" dirty="0" smtClean="0">
                <a:latin typeface="Algerian" pitchFamily="82" charset="0"/>
                <a:cs typeface="Times New Roman" pitchFamily="18" charset="0"/>
              </a:rPr>
              <a:t>Level 4</a:t>
            </a:r>
            <a:endParaRPr lang="en-US" sz="4800" b="1" dirty="0">
              <a:latin typeface="Algerian" pitchFamily="82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209800"/>
            <a:ext cx="7010400" cy="3962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9705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smtClean="0">
                <a:latin typeface="Algerian" pitchFamily="82" charset="0"/>
                <a:cs typeface="Times New Roman" pitchFamily="18" charset="0"/>
              </a:rPr>
              <a:t>Screenshot- </a:t>
            </a:r>
            <a:r>
              <a:rPr lang="en-US" sz="4800" b="1" dirty="0" err="1" smtClean="0">
                <a:latin typeface="Algerian" pitchFamily="82" charset="0"/>
                <a:cs typeface="Times New Roman" pitchFamily="18" charset="0"/>
              </a:rPr>
              <a:t>Ui</a:t>
            </a:r>
            <a:r>
              <a:rPr lang="en-US" sz="4800" b="1" dirty="0" smtClean="0">
                <a:latin typeface="Algerian" pitchFamily="82" charset="0"/>
                <a:cs typeface="Times New Roman" pitchFamily="18" charset="0"/>
              </a:rPr>
              <a:t> Path Studio</a:t>
            </a:r>
            <a:br>
              <a:rPr lang="en-US" sz="4800" b="1" dirty="0" smtClean="0">
                <a:latin typeface="Algerian" pitchFamily="82" charset="0"/>
                <a:cs typeface="Times New Roman" pitchFamily="18" charset="0"/>
              </a:rPr>
            </a:br>
            <a:r>
              <a:rPr lang="en-US" sz="4800" b="1" dirty="0" smtClean="0">
                <a:latin typeface="Algerian" pitchFamily="82" charset="0"/>
                <a:cs typeface="Times New Roman" pitchFamily="18" charset="0"/>
              </a:rPr>
              <a:t>Level 5</a:t>
            </a:r>
            <a:endParaRPr lang="en-US" sz="4800" b="1" dirty="0">
              <a:latin typeface="Algerian" pitchFamily="82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057400"/>
            <a:ext cx="6400800" cy="3962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9705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smtClean="0">
                <a:latin typeface="Algerian" pitchFamily="82" charset="0"/>
                <a:cs typeface="Times New Roman" pitchFamily="18" charset="0"/>
              </a:rPr>
              <a:t>Screenshot- </a:t>
            </a:r>
            <a:r>
              <a:rPr lang="en-US" sz="4800" b="1" dirty="0" err="1" smtClean="0">
                <a:latin typeface="Algerian" pitchFamily="82" charset="0"/>
                <a:cs typeface="Times New Roman" pitchFamily="18" charset="0"/>
              </a:rPr>
              <a:t>Ui</a:t>
            </a:r>
            <a:r>
              <a:rPr lang="en-US" sz="4800" b="1" dirty="0" smtClean="0">
                <a:latin typeface="Algerian" pitchFamily="82" charset="0"/>
                <a:cs typeface="Times New Roman" pitchFamily="18" charset="0"/>
              </a:rPr>
              <a:t> Path Studio</a:t>
            </a:r>
            <a:br>
              <a:rPr lang="en-US" sz="4800" b="1" dirty="0" smtClean="0">
                <a:latin typeface="Algerian" pitchFamily="82" charset="0"/>
                <a:cs typeface="Times New Roman" pitchFamily="18" charset="0"/>
              </a:rPr>
            </a:br>
            <a:r>
              <a:rPr lang="en-US" sz="4800" b="1" dirty="0" smtClean="0">
                <a:latin typeface="Algerian" pitchFamily="82" charset="0"/>
                <a:cs typeface="Times New Roman" pitchFamily="18" charset="0"/>
              </a:rPr>
              <a:t>Level 6</a:t>
            </a:r>
            <a:endParaRPr lang="en-US" sz="4800" b="1" dirty="0">
              <a:latin typeface="Algerian" pitchFamily="82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57400"/>
            <a:ext cx="6781800" cy="3962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9705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smtClean="0">
                <a:latin typeface="Algerian" pitchFamily="82" charset="0"/>
                <a:cs typeface="Times New Roman" pitchFamily="18" charset="0"/>
              </a:rPr>
              <a:t>Backend Excel sheet</a:t>
            </a:r>
            <a:endParaRPr lang="en-US" sz="4800" b="1" dirty="0"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9705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latin typeface="Algerian" pitchFamily="82" charset="0"/>
                <a:cs typeface="Times New Roman" pitchFamily="18" charset="0"/>
              </a:rPr>
              <a:t> </a:t>
            </a:r>
            <a:r>
              <a:rPr lang="en-US" sz="4800" b="1" dirty="0" smtClean="0">
                <a:latin typeface="Algerian" pitchFamily="82" charset="0"/>
                <a:cs typeface="Times New Roman" pitchFamily="18" charset="0"/>
              </a:rPr>
              <a:t>Proposed System</a:t>
            </a:r>
            <a:endParaRPr lang="en-US" sz="4800" dirty="0"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Advantages over existing method</a:t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There should be system where the customer should find   the best package through mail notification with a single click 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a ‘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drag and drop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 method you can shape and create a workflow that is easy to understand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Disadvantage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drawbacks of existing methods ,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-  Network traffic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-  Process is not applicable to all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-  Not in offline process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9705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83058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/>
              <a:t> 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900" b="1" dirty="0" smtClean="0">
                <a:latin typeface="Algerian" pitchFamily="82" charset="0"/>
                <a:cs typeface="Times New Roman" pitchFamily="18" charset="0"/>
              </a:rPr>
              <a:t>CONCLUSION</a:t>
            </a:r>
            <a:r>
              <a:rPr lang="en-US" sz="49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9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4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to computerize the different operations in                      travel agencies			  </a:t>
            </a:r>
          </a:p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is very flexible and secured</a:t>
            </a:r>
          </a:p>
          <a:p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admins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can incorporate new features and manage the modules of the system as per the requirements       	</a:t>
            </a:r>
          </a:p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being a web-based software, it can be accessed from anywhere with internet</a:t>
            </a:r>
            <a:br>
              <a:rPr lang="en-US" sz="7200" dirty="0" smtClean="0">
                <a:latin typeface="Times New Roman" pitchFamily="18" charset="0"/>
                <a:cs typeface="Times New Roman" pitchFamily="18" charset="0"/>
              </a:rPr>
            </a:br>
            <a:endParaRPr lang="en-US" sz="7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7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endParaRPr lang="en-US" sz="7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7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itchFamily="82" charset="0"/>
                <a:cs typeface="Times New Roman" pitchFamily="18" charset="0"/>
              </a:rPr>
              <a:t>Introduction</a:t>
            </a:r>
            <a:endParaRPr lang="en-US" b="1" dirty="0"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447800"/>
            <a:ext cx="8458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Many travel packages almost to all the places over the world are existing from different websites</a:t>
            </a:r>
          </a:p>
          <a:p>
            <a:pPr marL="288925" indent="-288925"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frequent travelers, they receive the ticket availabilities through mail notifications based on their frequent booking locations</a:t>
            </a:r>
          </a:p>
          <a:p>
            <a:pPr marL="288925" indent="-288925"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will be helpful for them to plan their travel accordingly 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Robotic Processing Automation (RPA) is an emerging form of business process automation technology based on the notion of software robots  or artificial intelligence workers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Algerian" pitchFamily="82" charset="0"/>
                <a:cs typeface="Times New Roman" pitchFamily="18" charset="0"/>
              </a:rPr>
              <a:t>Future Enhancements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Implementation of  notification processing  through message in upcoming years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05800" cy="6172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 smtClean="0">
                <a:latin typeface="Algerian" pitchFamily="82" charset="0"/>
                <a:cs typeface="Times New Roman" pitchFamily="18" charset="0"/>
              </a:rPr>
              <a:t>Reference</a:t>
            </a: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[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1]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Sicong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 ;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Hongji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;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Meiyu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Shi,"Developing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Creative Travel Management System Based on Software Reuse and Abstraction Techniques", IEEE 41st Annual Computer Software and Applications Conference (COMPSAC), IEEE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Xplore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September 2017.</a:t>
            </a:r>
            <a:b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Vineet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Singh ;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Akeshnil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Bali ;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Avinesh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Adhikthikar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;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Rohitash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Chandra,"Web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mobile based tourist travel guide system for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fiji's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tourism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industry",Asia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-Pacific World Congress on Computer Science and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Engineering,IEEE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March 2015. [3]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CameliaLemnaru,MioaraDobrin,MihaelaFlorea,RodicaPotolea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“Designing a Travel Recommendation System using</a:t>
            </a:r>
            <a:b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Case-Based Reasoning and Domain Ontology”, 8</a:t>
            </a:r>
            <a:r>
              <a:rPr lang="en-US" sz="18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International Conference on Intelligent Computer Communication and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Processing,IEEE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Digital Explore- 2012.</a:t>
            </a:r>
            <a:b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[4] Ying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Tao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Ying Li, “A Travel Route Recommendation Algorithm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withPersonal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Preference”, 12th International Conference on Natural Computation, Fuzzy Systems and Knowledge Discovery (ICNC-FSKD), IEEE Digital Explore, 2016 .</a:t>
            </a:r>
            <a:b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[5]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Amrah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Maryam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; Nadia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Siddiqui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; Mohammed A.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Qadeer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; M.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Sarosh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Umar,"Travel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management system using GPS &amp; geo tagging on Android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platform",Thirteenth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International Conference on Wireless and Optical Communications Networks (WOCN),IEEE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Xplore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2016.</a:t>
            </a:r>
            <a:b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[6]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Vineet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Singh School of Computing Science, Information System and Mathematics, The University of the South Pacific,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Lauca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Bay, Suva, Fiji </a:t>
            </a:r>
            <a:b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[7]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Akeshnil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Bali School of Computing Science, Information System and Mathematics, The University of the South Pacific,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Laucala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Bay, Suva, Fiji</a:t>
            </a:r>
            <a:b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[8]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Avinesh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Adhikthikar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School of Computing Science, Information System and Mathematics, The University of the South Pacific,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Laucala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Bay, Suva, Fiji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730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52400"/>
            <a:ext cx="8610600" cy="714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/>
              <a:t>[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9]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Rohitash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Chandra School of Computing Science, Information System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MathematicMethodological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Considerations",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in: Proceedings of 2003 International Conference on Management of e-Commerce and e-Government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Jangxi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Science and Technology Press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pp. 416-421, 2003.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[10] H.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Nwana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D.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Ndumu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"A perspective on software agents research",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The Knowledge Engineering Review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vol. 14, no. 2, pp..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[11]D.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Ndumu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J. Collins, H.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Nwana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"Towards Desktop Personal Travel Agents",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BT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s, The University of the South Pacific,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Laucala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Bay, Suva, Fiji  Citation Map  April 2013.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[12]B. Brown, M. Chalmers, "Tourism and mobile technology", pp. 339, 2003.  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[13] M. Gordon, M.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Paprzycki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"Designing Agent Based Travel Support System". 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G. M, P. M., "Designing Agent Based Travel Support System",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Parallel and Distributed Computing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2005.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[14] P.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"Agents that Reduce Work and Information Overload",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Communications of the ACM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vol. 37, no. 7, pp. 31-40, 1994.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[15] M.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Paprzycki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A. Abraham, "Agent Systems Today;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Technological Journal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vol. 16, no. 3, pp. 69-78, 1998. Travel Market: Real-Life Application of the FIPA Standards",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Technical Report BT Project AC317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1999.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09800"/>
            <a:ext cx="6858000" cy="4160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b="1" dirty="0" smtClean="0">
                <a:latin typeface="Algerian" pitchFamily="82" charset="0"/>
                <a:cs typeface="Times New Roman" pitchFamily="18" charset="0"/>
              </a:rPr>
              <a:t>Thank You!!!</a:t>
            </a:r>
            <a:endParaRPr lang="en-US" sz="5400" b="1" dirty="0"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Algerian" pitchFamily="82" charset="0"/>
                <a:cs typeface="Times New Roman" pitchFamily="18" charset="0"/>
              </a:rPr>
              <a:t>Objective &amp; </a:t>
            </a:r>
            <a:r>
              <a:rPr lang="en-US" sz="4000" b="1" dirty="0" smtClean="0">
                <a:latin typeface="Algerian" pitchFamily="82" charset="0"/>
                <a:cs typeface="Times New Roman" pitchFamily="18" charset="0"/>
              </a:rPr>
              <a:t>Expected Outcome</a:t>
            </a:r>
            <a:endParaRPr lang="en-US" sz="4000" b="1" dirty="0"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objective of the project is to develop a system that automates the processes and activities of a travel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agency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Expected Outcome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Users can decide about places they want to visit and make bookings online for travel and accommodation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6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1"/>
            <a:ext cx="8991599" cy="48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7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IN" sz="4900" b="1" dirty="0" smtClean="0">
                <a:latin typeface="Algerian" pitchFamily="82" charset="0"/>
                <a:cs typeface="Times New Roman" pitchFamily="18" charset="0"/>
              </a:rPr>
              <a:t>RPA- Introduction</a:t>
            </a:r>
            <a:r>
              <a:rPr lang="en-US" dirty="0" smtClean="0">
                <a:latin typeface="Sylfae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Sylfae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800" b="1" dirty="0" smtClean="0"/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RPA stands for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obotic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rocess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utomation</a:t>
            </a:r>
            <a:endParaRPr lang="en-US" sz="2800" dirty="0" smtClean="0"/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process of automating business operations with the help of robots to reduce human intervention is said to be 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Robotic Process Automation(RPA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/>
              <a:t> 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Robotic 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-mimic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human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actions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-sequence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Automation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-done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by 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robot without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human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intervention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2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IN" sz="4900" b="1" dirty="0" smtClean="0">
                <a:latin typeface="Algerian" pitchFamily="82" charset="0"/>
                <a:cs typeface="Times New Roman" pitchFamily="18" charset="0"/>
              </a:rPr>
              <a:t>ROLE OF RPA</a:t>
            </a:r>
            <a:r>
              <a:rPr lang="en-US" dirty="0" smtClean="0">
                <a:latin typeface="Sylfae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Sylfae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2578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Robotic Process Automation (RPA) emerging as software  based solution to automate rules-based business processes that   routine task, structured data and deterministic outcome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Recent studies report the benefit of the application of RPA in terms of productivity, costs, speed and error reduction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RPA stands for Robotic Process Automation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the application of technology that allows employees in a company to configure computer software or a “robot” to capture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Interpret existing applications for processing a transaction, manipulating data, triggering responses and communicating with other digital systems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2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83058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/>
              <a:t> 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b="1" dirty="0" err="1" smtClean="0">
                <a:latin typeface="Algerian" pitchFamily="82" charset="0"/>
                <a:cs typeface="Times New Roman" pitchFamily="18" charset="0"/>
              </a:rPr>
              <a:t>UiPath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477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0" b="1" dirty="0" err="1" smtClean="0">
                <a:latin typeface="Times New Roman" pitchFamily="18" charset="0"/>
                <a:cs typeface="Times New Roman" pitchFamily="18" charset="0"/>
              </a:rPr>
              <a:t>UiPath</a:t>
            </a:r>
            <a:r>
              <a:rPr lang="en-US" sz="70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7000" dirty="0">
                <a:latin typeface="Times New Roman" pitchFamily="18" charset="0"/>
                <a:cs typeface="Times New Roman" pitchFamily="18" charset="0"/>
              </a:rPr>
              <a:t>is a Robotic Process Automation tool which is </a:t>
            </a:r>
            <a:r>
              <a:rPr lang="en-US" sz="7000" dirty="0" smtClean="0">
                <a:latin typeface="Times New Roman" pitchFamily="18" charset="0"/>
                <a:cs typeface="Times New Roman" pitchFamily="18" charset="0"/>
              </a:rPr>
              <a:t>        used </a:t>
            </a:r>
            <a:r>
              <a:rPr lang="en-US" sz="7000" dirty="0">
                <a:latin typeface="Times New Roman" pitchFamily="18" charset="0"/>
                <a:cs typeface="Times New Roman" pitchFamily="18" charset="0"/>
              </a:rPr>
              <a:t>for Windows desktop </a:t>
            </a:r>
            <a:r>
              <a:rPr lang="en-US" sz="7000" dirty="0" smtClean="0">
                <a:latin typeface="Times New Roman" pitchFamily="18" charset="0"/>
                <a:cs typeface="Times New Roman" pitchFamily="18" charset="0"/>
              </a:rPr>
              <a:t>automation</a:t>
            </a:r>
            <a:endParaRPr lang="en-US" sz="7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7000" dirty="0">
                <a:latin typeface="Times New Roman" pitchFamily="18" charset="0"/>
                <a:cs typeface="Times New Roman" pitchFamily="18" charset="0"/>
              </a:rPr>
              <a:t>is used to automate repetitive/redundant tasks and eliminates human </a:t>
            </a:r>
            <a:r>
              <a:rPr lang="en-US" sz="7000" dirty="0" smtClean="0">
                <a:latin typeface="Times New Roman" pitchFamily="18" charset="0"/>
                <a:cs typeface="Times New Roman" pitchFamily="18" charset="0"/>
              </a:rPr>
              <a:t>intervention</a:t>
            </a:r>
            <a:endParaRPr lang="en-US" sz="7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7000" dirty="0">
                <a:latin typeface="Times New Roman" pitchFamily="18" charset="0"/>
                <a:cs typeface="Times New Roman" pitchFamily="18" charset="0"/>
              </a:rPr>
              <a:t>tool is simple to use and has a </a:t>
            </a:r>
            <a:r>
              <a:rPr lang="en-US" sz="7000" b="1" dirty="0">
                <a:latin typeface="Times New Roman" pitchFamily="18" charset="0"/>
                <a:cs typeface="Times New Roman" pitchFamily="18" charset="0"/>
              </a:rPr>
              <a:t>drag and drop functionality</a:t>
            </a:r>
            <a:r>
              <a:rPr lang="en-US" sz="7000" dirty="0">
                <a:latin typeface="Times New Roman" pitchFamily="18" charset="0"/>
                <a:cs typeface="Times New Roman" pitchFamily="18" charset="0"/>
              </a:rPr>
              <a:t> of </a:t>
            </a:r>
            <a:r>
              <a:rPr lang="en-US" sz="7000" dirty="0" smtClean="0">
                <a:latin typeface="Times New Roman" pitchFamily="18" charset="0"/>
                <a:cs typeface="Times New Roman" pitchFamily="18" charset="0"/>
              </a:rPr>
              <a:t>activities</a:t>
            </a:r>
            <a:endParaRPr lang="en-US" sz="7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0" dirty="0" err="1" smtClean="0">
                <a:latin typeface="Times New Roman" pitchFamily="18" charset="0"/>
                <a:cs typeface="Times New Roman" pitchFamily="18" charset="0"/>
              </a:rPr>
              <a:t>UiPath</a:t>
            </a:r>
            <a:r>
              <a:rPr lang="en-US" sz="7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0" dirty="0">
                <a:latin typeface="Times New Roman" pitchFamily="18" charset="0"/>
                <a:cs typeface="Times New Roman" pitchFamily="18" charset="0"/>
              </a:rPr>
              <a:t>has a standard Studio version which has a trial period of 60 </a:t>
            </a:r>
            <a:r>
              <a:rPr lang="en-US" sz="7000" dirty="0" smtClean="0">
                <a:latin typeface="Times New Roman" pitchFamily="18" charset="0"/>
                <a:cs typeface="Times New Roman" pitchFamily="18" charset="0"/>
              </a:rPr>
              <a:t>days</a:t>
            </a:r>
            <a:endParaRPr lang="en-US" sz="7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7000" dirty="0">
                <a:latin typeface="Times New Roman" pitchFamily="18" charset="0"/>
                <a:cs typeface="Times New Roman" pitchFamily="18" charset="0"/>
              </a:rPr>
              <a:t>best part is, </a:t>
            </a:r>
            <a:r>
              <a:rPr lang="en-US" sz="7000" dirty="0" err="1">
                <a:latin typeface="Times New Roman" pitchFamily="18" charset="0"/>
                <a:cs typeface="Times New Roman" pitchFamily="18" charset="0"/>
              </a:rPr>
              <a:t>UiPath</a:t>
            </a:r>
            <a:r>
              <a:rPr lang="en-US" sz="7000" dirty="0">
                <a:latin typeface="Times New Roman" pitchFamily="18" charset="0"/>
                <a:cs typeface="Times New Roman" pitchFamily="18" charset="0"/>
              </a:rPr>
              <a:t> also comes with a </a:t>
            </a:r>
            <a:r>
              <a:rPr lang="en-US" sz="7000" b="1" dirty="0">
                <a:latin typeface="Times New Roman" pitchFamily="18" charset="0"/>
                <a:cs typeface="Times New Roman" pitchFamily="18" charset="0"/>
              </a:rPr>
              <a:t>Community Edition</a:t>
            </a:r>
            <a:r>
              <a:rPr lang="en-US" sz="7000" dirty="0">
                <a:latin typeface="Times New Roman" pitchFamily="18" charset="0"/>
                <a:cs typeface="Times New Roman" pitchFamily="18" charset="0"/>
              </a:rPr>
              <a:t> which is</a:t>
            </a:r>
            <a:r>
              <a:rPr lang="en-US" sz="7000" b="1" dirty="0">
                <a:latin typeface="Times New Roman" pitchFamily="18" charset="0"/>
                <a:cs typeface="Times New Roman" pitchFamily="18" charset="0"/>
              </a:rPr>
              <a:t> free for lifetime</a:t>
            </a:r>
            <a:r>
              <a:rPr lang="en-US" sz="7000" dirty="0">
                <a:latin typeface="Times New Roman" pitchFamily="18" charset="0"/>
                <a:cs typeface="Times New Roman" pitchFamily="18" charset="0"/>
              </a:rPr>
              <a:t> and has most of the functionality of the Studio </a:t>
            </a:r>
            <a:r>
              <a:rPr lang="en-US" sz="7000" dirty="0" smtClean="0">
                <a:latin typeface="Times New Roman" pitchFamily="18" charset="0"/>
                <a:cs typeface="Times New Roman" pitchFamily="18" charset="0"/>
              </a:rPr>
              <a:t>version</a:t>
            </a:r>
            <a:r>
              <a:rPr lang="en-US" sz="7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endParaRPr lang="en-US" sz="7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7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endParaRPr lang="en-US" sz="7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7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IN" sz="4900" b="1" dirty="0" smtClean="0">
                <a:latin typeface="Algerian" pitchFamily="82" charset="0"/>
                <a:cs typeface="Times New Roman" pitchFamily="18" charset="0"/>
              </a:rPr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the existing manual system of travel management,    much time and money is wasted in reservation of bus or plane to destination, hotel at destination, etc.,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involves a lot of manual paper works and the customers need to stay on queue for a long time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root out such drawbacks of travel agencies, the whole system of management requires to be automated using computer and internet technology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Implemented in Android App using JAVA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KGiSL INSTITUTE OF TECHNOLOGY, COIMBATORE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2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</TotalTime>
  <Words>849</Words>
  <Application>Microsoft Office PowerPoint</Application>
  <PresentationFormat>On-screen Show (4:3)</PresentationFormat>
  <Paragraphs>198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 EFFICIENT  TRAVEL  PLANNING MANAGEMENT SYSTEM USING RPA  Team Members             1. Prakathi.P  [711715104046]                          2. Suvetha.S  [711715104061]                                       3. Senthilnathan.J [711715104053] </vt:lpstr>
      <vt:lpstr>Agenda </vt:lpstr>
      <vt:lpstr>Introduction</vt:lpstr>
      <vt:lpstr>Objective &amp; Expected Outcome</vt:lpstr>
      <vt:lpstr>Slide 5</vt:lpstr>
      <vt:lpstr>RPA- Introduction </vt:lpstr>
      <vt:lpstr>ROLE OF RPA </vt:lpstr>
      <vt:lpstr>   UiPath </vt:lpstr>
      <vt:lpstr>EXISTING SYSTEM</vt:lpstr>
      <vt:lpstr>PROPOSED SYSTEM</vt:lpstr>
      <vt:lpstr>Literature SURVEY</vt:lpstr>
      <vt:lpstr>LITERATURE SURVEY</vt:lpstr>
      <vt:lpstr>LITERATURE SURVEY</vt:lpstr>
      <vt:lpstr>Architecture diagram-Overview </vt:lpstr>
      <vt:lpstr>Flowchart</vt:lpstr>
      <vt:lpstr>Data Flow Diagram Level 0</vt:lpstr>
      <vt:lpstr>Data Flow Diagram Level 1</vt:lpstr>
      <vt:lpstr>Module Split up</vt:lpstr>
      <vt:lpstr> Screenshots- Ui Path</vt:lpstr>
      <vt:lpstr> Screenshot- Ui Path Studio Level 0</vt:lpstr>
      <vt:lpstr> Screenshot- Ui Path Studio Level 1</vt:lpstr>
      <vt:lpstr> Screenshot- Ui Path Studio Level 2</vt:lpstr>
      <vt:lpstr> Screenshot- Ui Path Studio Level 3</vt:lpstr>
      <vt:lpstr> Screenshot- Ui Path Studio Level 4</vt:lpstr>
      <vt:lpstr> Screenshot- Ui Path Studio Level 5</vt:lpstr>
      <vt:lpstr> Screenshot- Ui Path Studio Level 6</vt:lpstr>
      <vt:lpstr> Backend Excel sheet</vt:lpstr>
      <vt:lpstr> Proposed System</vt:lpstr>
      <vt:lpstr>   CONCLUSION </vt:lpstr>
      <vt:lpstr>Future Enhancements</vt:lpstr>
      <vt:lpstr>Reference [1]Sicong Ma ; Hongji Yang ; Meiyu Shi,"Developing a Creative Travel Management System Based on Software Reuse and Abstraction Techniques", IEEE 41st Annual Computer Software and Applications Conference (COMPSAC), IEEE Xplore September 2017. [2] Vineet Singh ; Akeshnil Bali ; Avinesh Adhikthikar ; Rohitash Chandra,"Web and mobile based tourist travel guide system for fiji's tourism industry",Asia-Pacific World Congress on Computer Science and Engineering,IEEE March 2015. [3]CameliaLemnaru,MioaraDobrin,MihaelaFlorea,RodicaPotolea “Designing a Travel Recommendation System using Case-Based Reasoning and Domain Ontology”, 8th  International Conference on Intelligent Computer Communication and Processing,IEEE Digital Explore- 2012. [4] Ying Xu, Tao Hu, Ying Li, “A Travel Route Recommendation Algorithm withPersonal Preference”, 12th International Conference on Natural Computation, Fuzzy Systems and Knowledge Discovery (ICNC-FSKD), IEEE Digital Explore, 2016 . [5] Amrah Maryam ; Nadia Siddiqui ; Mohammed A. Qadeer ; M. Sarosh Umar,"Travel management system using GPS &amp; geo tagging on Android platform",Thirteenth International Conference on Wireless and Optical Communications Networks (WOCN),IEEE Xplore dec 2016. [6]Vineet Singh School of Computing Science, Information System and Mathematics, The University of the South Pacific, Lauca Bay, Suva, Fiji  [7]Akeshnil Bali School of Computing Science, Information System and Mathematics, The University of the South Pacific, Laucala Bay, Suva, Fiji [8]Avinesh Adhikthikar School of Computing Science, Information System and Mathematics, The University of the South Pacific, Laucala Bay, Suva, Fiji   </vt:lpstr>
      <vt:lpstr>Slide 32</vt:lpstr>
      <vt:lpstr>Slide 33</vt:lpstr>
    </vt:vector>
  </TitlesOfParts>
  <Company>kgisl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r.pranesh</dc:creator>
  <cp:lastModifiedBy>User</cp:lastModifiedBy>
  <cp:revision>160</cp:revision>
  <dcterms:created xsi:type="dcterms:W3CDTF">2011-12-09T06:36:35Z</dcterms:created>
  <dcterms:modified xsi:type="dcterms:W3CDTF">2019-03-07T08:20:22Z</dcterms:modified>
</cp:coreProperties>
</file>