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58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E4BC"/>
    <a:srgbClr val="F17751"/>
    <a:srgbClr val="624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5450C9-30E0-4ACF-BDD1-092463FFF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6ABAD-DFC6-41BB-AF76-77EBFA4568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9BF0D-A27E-4949-BA05-26DFC7FA342E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7E56-E390-43F2-A87A-4A200501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B9EB-179C-4409-A4AF-09861B235A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62803-C07A-499E-9504-8ED8734DAF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69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4AA30-155C-4903-9267-E3BBFB95FF41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3F336-7DD2-47CF-A0F3-D1163B2A9C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30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343BBF-5896-492F-B293-DE44DE831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0127" y="5095875"/>
            <a:ext cx="4991747" cy="17621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BC4C36-9C93-4585-BF64-797C379471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0 h 5924550"/>
              <a:gd name="connsiteX1" fmla="*/ 11258550 w 11258550"/>
              <a:gd name="connsiteY1" fmla="*/ 0 h 5924550"/>
              <a:gd name="connsiteX2" fmla="*/ 11258550 w 11258550"/>
              <a:gd name="connsiteY2" fmla="*/ 5924550 h 5924550"/>
              <a:gd name="connsiteX3" fmla="*/ 8125149 w 11258550"/>
              <a:gd name="connsiteY3" fmla="*/ 5924550 h 5924550"/>
              <a:gd name="connsiteX4" fmla="*/ 8125149 w 11258550"/>
              <a:gd name="connsiteY4" fmla="*/ 4629150 h 5924550"/>
              <a:gd name="connsiteX5" fmla="*/ 3133402 w 11258550"/>
              <a:gd name="connsiteY5" fmla="*/ 4629150 h 5924550"/>
              <a:gd name="connsiteX6" fmla="*/ 3133402 w 11258550"/>
              <a:gd name="connsiteY6" fmla="*/ 5924550 h 5924550"/>
              <a:gd name="connsiteX7" fmla="*/ 0 w 11258550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0"/>
                </a:moveTo>
                <a:lnTo>
                  <a:pt x="11258550" y="0"/>
                </a:lnTo>
                <a:lnTo>
                  <a:pt x="11258550" y="5924550"/>
                </a:lnTo>
                <a:lnTo>
                  <a:pt x="8125149" y="5924550"/>
                </a:lnTo>
                <a:lnTo>
                  <a:pt x="8125149" y="4629150"/>
                </a:lnTo>
                <a:lnTo>
                  <a:pt x="3133402" y="4629150"/>
                </a:lnTo>
                <a:lnTo>
                  <a:pt x="3133402" y="5924550"/>
                </a:lnTo>
                <a:lnTo>
                  <a:pt x="0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749D11F-03B6-400D-94E7-177EEBC5C7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0921" y="6176266"/>
            <a:ext cx="4270159" cy="339247"/>
          </a:xfrm>
        </p:spPr>
        <p:txBody>
          <a:bodyPr>
            <a:noAutofit/>
          </a:bodyPr>
          <a:lstStyle>
            <a:lvl1pPr marL="0" indent="0" algn="ctr">
              <a:buNone/>
              <a:defRPr sz="2000" spc="1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C86F7-04B1-4F1F-B4FB-8A3C279360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940" y="5489855"/>
            <a:ext cx="4270248" cy="640080"/>
          </a:xfrm>
        </p:spPr>
        <p:txBody>
          <a:bodyPr anchor="t">
            <a:noAutofit/>
          </a:bodyPr>
          <a:lstStyle>
            <a:lvl1pPr algn="ctr">
              <a:lnSpc>
                <a:spcPct val="80000"/>
              </a:lnSpc>
              <a:defRPr sz="5000" cap="all" baseline="0">
                <a:ln w="19050">
                  <a:solidFill>
                    <a:schemeClr val="accent6"/>
                  </a:solidFill>
                </a:ln>
                <a:noFill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3638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D0226-3AB8-4591-90BD-C0E6D9A30301}"/>
              </a:ext>
            </a:extLst>
          </p:cNvPr>
          <p:cNvSpPr/>
          <p:nvPr userDrawn="1"/>
        </p:nvSpPr>
        <p:spPr>
          <a:xfrm>
            <a:off x="1780309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12CA40-DF7D-4358-831F-BC9B8960CBDB}"/>
              </a:ext>
            </a:extLst>
          </p:cNvPr>
          <p:cNvSpPr/>
          <p:nvPr userDrawn="1"/>
        </p:nvSpPr>
        <p:spPr>
          <a:xfrm>
            <a:off x="4979555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1A6E6-C76B-400D-9A19-F1B09AD38A3E}"/>
              </a:ext>
            </a:extLst>
          </p:cNvPr>
          <p:cNvSpPr/>
          <p:nvPr userDrawn="1"/>
        </p:nvSpPr>
        <p:spPr>
          <a:xfrm>
            <a:off x="8153400" y="2761134"/>
            <a:ext cx="2283691" cy="129309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67140AA-40F5-4101-B5AA-DDCDA4906E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53428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966AA58-3FAC-4126-8C63-16F104203B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07899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B430FA7-46C5-4651-8ED7-21284AF0121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2674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C698088-82D8-4D90-AE73-66B661DFCB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7145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3FF934E-D2F5-409F-B4EB-CD316340BF3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51920" y="4178539"/>
            <a:ext cx="2937452" cy="96864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8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E006825-EBAA-451B-AD52-683B7109D5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80990" y="2977808"/>
            <a:ext cx="1828510" cy="8597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8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044D0E17-B284-4856-BBDB-FFF2EBAB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56B7B285-9E5D-48DB-B740-3FDA433F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73D1A241-8F30-495A-8B68-B8A5CAA1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931C97-3E53-4030-A6E5-50E4DF9A1C34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F8C40A-9F2A-4E97-956E-E8A1BFB94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71808"/>
            <a:ext cx="6408851" cy="639192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41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1A5FC-3F83-4927-88B5-5BCBA3EA68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3386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E9FB-42C5-4A09-A4FE-4DDE8CF9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8DFF-BE58-419E-A8E1-FD94281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A919-F912-4129-B930-D8A078A8C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CEA9B97-0004-4411-ABB4-A27F463B8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7045" y="2387634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D60F60-B501-479A-A75A-8FD1F97965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7045" y="1804968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170FD0E-EBE1-4417-BC9D-4CD5F92BFD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5452" y="2385650"/>
            <a:ext cx="2824355" cy="33928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5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7738676-CB36-4BE1-A9C9-0215DEEECB1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5452" y="1802984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38544-38E0-4456-B973-6058B99619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8"/>
            <a:ext cx="6041907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00868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3F335-C36A-4214-BC97-BB4C9721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CBA95-53AF-4D84-851A-5832386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8AEEC-9F28-4200-B5D7-453E32B3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9967FE-B330-4703-9D6E-CC40B84B1030}"/>
              </a:ext>
            </a:extLst>
          </p:cNvPr>
          <p:cNvCxnSpPr>
            <a:cxnSpLocks/>
          </p:cNvCxnSpPr>
          <p:nvPr userDrawn="1"/>
        </p:nvCxnSpPr>
        <p:spPr>
          <a:xfrm>
            <a:off x="6150567" y="2200739"/>
            <a:ext cx="0" cy="3469926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BC0FBFA-8000-40C6-8EF3-D30A0A48CBC5}"/>
              </a:ext>
            </a:extLst>
          </p:cNvPr>
          <p:cNvCxnSpPr>
            <a:cxnSpLocks/>
          </p:cNvCxnSpPr>
          <p:nvPr userDrawn="1"/>
        </p:nvCxnSpPr>
        <p:spPr>
          <a:xfrm flipH="1">
            <a:off x="2545167" y="3935702"/>
            <a:ext cx="710166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DCC767D-316F-42DA-9712-29C185B762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8036" y="1767731"/>
            <a:ext cx="170696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DC3AF654-39ED-4B70-9A85-34D9DC793D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78035" y="5683895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3E0B0DF9-E558-439A-9B7D-4C600008B0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BB9DF13-A501-4465-8844-F8ADFE8BE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46834" y="3792884"/>
            <a:ext cx="1706966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400" cap="all" spc="100" baseline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23EF573-9496-4229-ABB9-B58C441687E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85000" y="2740969"/>
            <a:ext cx="1929792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6C96D231-4BEB-47C0-BC89-3D69A5E0DD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59358" y="4263233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18B3BFCC-5202-4CF7-8748-EA1165299B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45805" y="500105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0F78A8C0-E488-4B82-A881-BAF70EF526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8224" y="4328700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9CBF7863-921B-428D-857E-AC4D195E88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64942" y="4956195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3818CA49-6F16-4527-9CE5-335D522ECAA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696547" y="2870279"/>
            <a:ext cx="913553" cy="4263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8460B-1230-475A-839A-BB0365A3D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4203" y="671807"/>
            <a:ext cx="10629597" cy="6458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438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3D11A1-D567-4DE9-AFD4-7A6BC7C300C1}"/>
              </a:ext>
            </a:extLst>
          </p:cNvPr>
          <p:cNvSpPr/>
          <p:nvPr userDrawn="1"/>
        </p:nvSpPr>
        <p:spPr>
          <a:xfrm>
            <a:off x="4483944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398470-6F00-41F0-B63E-42C03BC992F8}"/>
              </a:ext>
            </a:extLst>
          </p:cNvPr>
          <p:cNvSpPr/>
          <p:nvPr userDrawn="1"/>
        </p:nvSpPr>
        <p:spPr>
          <a:xfrm>
            <a:off x="4489659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06A024-E68E-4F1C-887D-415804C89479}"/>
              </a:ext>
            </a:extLst>
          </p:cNvPr>
          <p:cNvSpPr/>
          <p:nvPr userDrawn="1"/>
        </p:nvSpPr>
        <p:spPr>
          <a:xfrm>
            <a:off x="828484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3C2448-350F-482F-92C0-4F1495265933}"/>
              </a:ext>
            </a:extLst>
          </p:cNvPr>
          <p:cNvSpPr/>
          <p:nvPr userDrawn="1"/>
        </p:nvSpPr>
        <p:spPr>
          <a:xfrm>
            <a:off x="829055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BFB613-F647-4C24-8072-6BA560C2CF35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52D8BE-09E0-4B54-871E-627BA368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58535-C39C-4032-BC07-CC7DA745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38FD9-7569-4F67-9902-EA32B7F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49D09-65B8-4E5C-986A-AB5E3748D4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181350" y="1221488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C480B-19BB-48E2-8BEF-4AA0680D32DE}"/>
              </a:ext>
            </a:extLst>
          </p:cNvPr>
          <p:cNvSpPr/>
          <p:nvPr userDrawn="1"/>
        </p:nvSpPr>
        <p:spPr>
          <a:xfrm>
            <a:off x="691513" y="2406747"/>
            <a:ext cx="3200401" cy="1127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09E39-FAAE-43BC-8BD6-08DC89C45F5B}"/>
              </a:ext>
            </a:extLst>
          </p:cNvPr>
          <p:cNvSpPr/>
          <p:nvPr userDrawn="1"/>
        </p:nvSpPr>
        <p:spPr>
          <a:xfrm>
            <a:off x="697228" y="2406748"/>
            <a:ext cx="3191933" cy="31851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156FBE-72BD-4A64-99F7-1ABAA272A0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3928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AEE629F-FF1D-44AE-B728-8EA70D72A3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50644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5C4D74F9-C022-4D89-9C64-1A0A5FD3A6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1543" y="2683198"/>
            <a:ext cx="2667000" cy="6091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cap="all" spc="100" baseline="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5D06BD1-5247-47AE-87C4-5720ED5AC7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3928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D3684C2-E9CD-4A2A-993D-ABF39BD30C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50644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A960BEA5-C2B5-456D-8982-4C8A8E7EE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551543" y="3778623"/>
            <a:ext cx="2667000" cy="15581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CDC00CA-B925-48D9-91B3-A79A59C280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1350" y="671807"/>
            <a:ext cx="5829300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97463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6D74-17F7-4684-B610-18AB1682D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1FBB6F-A08B-41AD-8AD2-DC5AE674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A4285-BB73-4E13-BBDF-3F14D2AD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F28238E-356F-43CD-AA8F-3BC1FA26B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900" y="1172060"/>
            <a:ext cx="5829300" cy="53786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2000" cap="none" spc="100" baseline="0">
                <a:solidFill>
                  <a:schemeClr val="tx1"/>
                </a:solidFill>
                <a:latin typeface="Seaford" panose="020B0502030303020204" pitchFamily="34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50BF9B7-44D3-43B3-8650-0E38FB9F802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85497" y="2172381"/>
            <a:ext cx="4487220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0A34C87-263B-4C39-95B1-6A3E78FC48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10838" y="2172381"/>
            <a:ext cx="5007023" cy="448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cap="none" spc="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FDE5E1-CA4F-47D6-B408-560DFA59D301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906463" y="2752724"/>
            <a:ext cx="5007022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Content Placeholder 9">
            <a:extLst>
              <a:ext uri="{FF2B5EF4-FFF2-40B4-BE49-F238E27FC236}">
                <a16:creationId xmlns:a16="http://schemas.microsoft.com/office/drawing/2014/main" id="{E8933B94-68E9-4F8A-95B3-C8A867B06FF5}"/>
              </a:ext>
            </a:extLst>
          </p:cNvPr>
          <p:cNvSpPr>
            <a:spLocks noGrp="1"/>
          </p:cNvSpPr>
          <p:nvPr>
            <p:ph sz="quarter" idx="38"/>
          </p:nvPr>
        </p:nvSpPr>
        <p:spPr>
          <a:xfrm>
            <a:off x="6785497" y="2747768"/>
            <a:ext cx="4500041" cy="329247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97C22C-C02E-4D5D-866A-A163E2B47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900" y="671808"/>
            <a:ext cx="5829300" cy="63919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6785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9A6EC546-1FDF-48B1-BB0F-4069A4AF6B46}"/>
              </a:ext>
            </a:extLst>
          </p:cNvPr>
          <p:cNvSpPr/>
          <p:nvPr userDrawn="1"/>
        </p:nvSpPr>
        <p:spPr>
          <a:xfrm rot="5400000">
            <a:off x="1338026" y="-868210"/>
            <a:ext cx="972645" cy="3647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787A3-6FE4-43A8-B38B-0F6A2EF1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E0A1E-0F1E-4FFE-B209-3D967919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99867-6933-40F9-BEA0-F30FA697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00E72126-EBC8-4AA7-AA53-38A15FDEC6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44CA5E4-4215-49A0-86F5-2C4847D87E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735C1917-DDF3-4A5B-AEB9-E0FBD98EC5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0FF36A3-BF35-4A36-ADAB-547CA8CAE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3BE85149-0E6D-4CDC-82B6-EF6894D9C9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170170"/>
            <a:ext cx="61531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66E8B6B5-41D1-4EC9-84EF-1989A504B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F13F401-A13F-4EF3-88FC-D517D7F7BA5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94639D5D-D529-4EF5-9EF8-8C9B3715A28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45E22B01-C64B-4A03-9118-68BCAECC32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4BA50FF-5CC3-4F90-9AA6-5942DF634B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5B3EEE7C-67C5-49ED-A602-F8E162B21A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E91B34F-5506-49A1-8594-9259C64066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170170"/>
            <a:ext cx="495300" cy="6522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6A7D7592-A438-4BE7-82A5-188EF3B7021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70F1DE9A-9607-4D77-B1CA-EA7A15A4CAC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FE726AB2-7D79-4CF4-ACA3-327A065CAA1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07991841-3C5D-4E23-ACEF-AC0C7BA286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827F407-DC92-4E39-85F3-56B3405B23A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871997"/>
            <a:ext cx="61531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ADBEC4B1-A92B-4923-B3C2-44570B971C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32CD6E05-4E76-4ADF-9FC8-4321B2B9600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3D40BE94-38F8-48B0-9A42-DA1A4197504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CFECD0B-5901-4EBC-92AA-3DE8CD1132D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173BBB1-992E-4C62-B6EF-38E5859DA7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83639117-6091-4743-897D-3E5F4468CC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B7A64542-4E5B-4701-845E-5101F87E1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871997"/>
            <a:ext cx="495300" cy="652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14">
            <a:extLst>
              <a:ext uri="{FF2B5EF4-FFF2-40B4-BE49-F238E27FC236}">
                <a16:creationId xmlns:a16="http://schemas.microsoft.com/office/drawing/2014/main" id="{0F74B4EA-4966-4ABC-8DFD-01157881B8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720679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year</a:t>
            </a:r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D7536456-E749-466F-8EFA-F33D8281227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418755"/>
            <a:ext cx="1021001" cy="50172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000" cap="none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Add year</a:t>
            </a:r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A6C85040-3D7A-4FD1-B96E-3ED73836766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966941C8-0858-4060-8F85-A63D40D0587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6" name="Text Placeholder 14">
            <a:extLst>
              <a:ext uri="{FF2B5EF4-FFF2-40B4-BE49-F238E27FC236}">
                <a16:creationId xmlns:a16="http://schemas.microsoft.com/office/drawing/2014/main" id="{B66D6339-390D-45A7-BBF7-ADB8D6A0168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120620"/>
            <a:ext cx="1440088" cy="5495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89C25EC2-6755-441D-BD59-204C60EFD6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5AA552AB-DFEE-4CE4-9596-F63F557FD47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14">
            <a:extLst>
              <a:ext uri="{FF2B5EF4-FFF2-40B4-BE49-F238E27FC236}">
                <a16:creationId xmlns:a16="http://schemas.microsoft.com/office/drawing/2014/main" id="{8AA79F31-661A-42DB-97E9-B3633BF6622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54752"/>
            <a:ext cx="1440088" cy="5571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1E1E5-ACAD-4ED5-AAF2-539AF0733F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71808"/>
            <a:ext cx="10515600" cy="6619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83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FB87B-D4AD-42B4-8993-D5BD031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DA0E7-08C2-442E-A8B3-F1218B69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842E0-2E48-4C5C-9EC5-429BF2DA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3808EC-BC22-46D4-895E-0A67F6EE1907}"/>
              </a:ext>
            </a:extLst>
          </p:cNvPr>
          <p:cNvSpPr/>
          <p:nvPr userDrawn="1"/>
        </p:nvSpPr>
        <p:spPr>
          <a:xfrm>
            <a:off x="9393543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83E2FE-F5EA-4C43-BC5B-23330B11D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5400000">
            <a:off x="8333552" y="3930709"/>
            <a:ext cx="3975244" cy="99655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78592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F7723-F5B1-4A97-921F-93E42B12D62B}"/>
              </a:ext>
            </a:extLst>
          </p:cNvPr>
          <p:cNvSpPr/>
          <p:nvPr userDrawn="1"/>
        </p:nvSpPr>
        <p:spPr>
          <a:xfrm>
            <a:off x="4659086" y="0"/>
            <a:ext cx="7532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70FDF-6533-4E3F-94A4-2548DA2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B69DE-3108-4A10-8EDD-EC2EF3F5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B337B-1B07-4B9D-9563-C5E433F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A44B00A-A50E-49C2-AE8C-E243734442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31913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0A1A7F-BD7F-4CB8-A8BD-C7DDCD62C9A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4627" y="2426760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253CF9-87EA-4162-8CBD-63E10EBEB6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94627" y="2801755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F099E8E6-E766-4B5B-8E98-7D92E8F91A9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38065" y="671944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A3AC6007-1F43-4D93-842F-2E1F01D19B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00779" y="2426197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5EC4308-1195-47F4-A415-8637701ADF8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00779" y="2801192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8E583185-DBE3-45E6-B367-B88C50A91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031913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0B472BE4-F051-416A-AFCF-53E847C3E54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94627" y="5249132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FF4A7512-D4D0-4D2E-A300-C5EE0AC2EC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794627" y="5624127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7CBE80F1-F6E2-416E-9F4A-EBE15E0F94A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038065" y="3494316"/>
            <a:ext cx="2013133" cy="16974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B9A76D07-863C-4818-9D9C-99B8F83B8F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0779" y="5248569"/>
            <a:ext cx="2487705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2CAEC7-C513-41B6-9F77-3D5481F849E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00779" y="5623564"/>
            <a:ext cx="2487705" cy="4356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buNone/>
              <a:defRPr sz="14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03895-E987-4148-AB13-798D65CB7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2238083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89745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64182B-9BBA-4B44-BC53-045107E9371D}"/>
              </a:ext>
            </a:extLst>
          </p:cNvPr>
          <p:cNvSpPr/>
          <p:nvPr userDrawn="1"/>
        </p:nvSpPr>
        <p:spPr>
          <a:xfrm>
            <a:off x="2754086" y="0"/>
            <a:ext cx="943791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A1795-FD62-4E99-989E-A14C0571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EE35-717E-4E9F-A75B-366341B3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606A6-DC50-4DDF-8621-3D530D52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9DE112EE-5EA4-49AF-8AF9-754D30C1448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5845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3210BF0-55FD-4D41-9458-4492BAD29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7495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739369F-4EDD-4B19-8395-084759667B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7495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A72E3657-9D29-484E-819B-67EA4ADC47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5879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3E59867B-1A93-4A9B-9C2E-AE7B5FCF510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7529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90192BD-CD3C-44D3-9A9A-8782B80F765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7529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75E378BE-4D71-48F2-BA16-CCF8158EF7E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59132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80F28DC9-C26A-4D42-8BFA-540BB696E0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75638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642AD6D-085C-424D-B340-7731A4F95D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75638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CD02B3D-3B05-4CE4-98EF-4772E813751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0059471" y="1190975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758AF150-35C5-4E99-97F8-798A80E52A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75977" y="2442078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02EB253-A55A-4EC6-A5A8-ABACCF75D01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775977" y="2746735"/>
            <a:ext cx="1982733" cy="61778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1A02BB49-28DB-48E5-8959-D36C984030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75845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03C6BE33-794C-464D-886A-DB31DC137B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7495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1088B84-C9AE-4E0F-BE0B-7691872F789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95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EC807298-9742-4D0C-86D4-A25C5ED3069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85879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B94081A-B2B7-439C-B7CA-91A63FB88DF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529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75898E2-098E-4BDE-8BA8-C1D0755D7E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7529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B78526-379C-43C5-ABE7-2F184FC309A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959132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FAA9378E-4336-4D84-9033-052E57D5470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75638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F0D6AA-392E-489E-8457-370F653057E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75638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515D701A-667D-41D8-B25B-72B088C7E9E4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0059471" y="3742368"/>
            <a:ext cx="1415744" cy="119374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0AB2C67-89B8-459B-BB18-3655BA5AB3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75977" y="4993471"/>
            <a:ext cx="1982733" cy="41127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4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Add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88DB254D-C387-4A49-A475-DA300A71317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75977" y="5298128"/>
            <a:ext cx="1982733" cy="5809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Add title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00339E-E516-47A3-98FD-7904488645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332219" y="2746661"/>
            <a:ext cx="4907372" cy="107615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10110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16B3E-BF5D-4CBE-AA15-FEAD2B0B9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6F15C-2031-4B28-91FF-8532EFEE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47681-AA55-4F94-8741-812FB362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B5880F-F841-4DE6-B266-C373510AF249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88B7164-58B7-4BB5-998B-0E7F664D929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rot="16200000">
            <a:off x="562550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CB6F5B2-F117-4AD5-9C54-96006D152F1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16200000">
            <a:off x="3226739" y="3063183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60636773-D205-448C-8DD8-8BBC3AFC256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 rot="16200000">
            <a:off x="5857430" y="3063181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6CD4F0A7-B003-44EA-AD28-A4B13CCE892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rot="16200000">
            <a:off x="8520742" y="3063180"/>
            <a:ext cx="2387816" cy="4487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80000"/>
              </a:lnSpc>
              <a:buNone/>
              <a:defRPr sz="2400" cap="all" spc="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CEEA233-6913-4525-8B47-39C2814EEF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18C63E6-2425-4D8D-99C9-99B35F978A8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EB3CF35-C4EC-42DA-B265-89015DF0350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606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1B05A3F-5647-4FA8-AAB1-0438B6F6DD1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3606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67059F7A-88D8-4E2F-A6F4-6CF5F194D5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11909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CB25228C-31FC-4E25-80B1-8FAD0909BE7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11909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E3BCA350-B685-4ADC-9FC8-23180729767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04516" y="5154557"/>
            <a:ext cx="2449286" cy="1003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F75319BC-EF3B-4B55-9663-E04ED5DBC8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04516" y="4525420"/>
            <a:ext cx="2449286" cy="63919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E10C144-C9A1-43BD-9C8A-183A065E2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694" y="658420"/>
            <a:ext cx="347273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602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6E7A44-0539-4C8E-ABEB-E56B131C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29326" y="2152651"/>
            <a:ext cx="6162674" cy="29098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00CB7D0-0851-45AD-932F-0A0BD59CCB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466726"/>
            <a:ext cx="6848474" cy="6391274"/>
          </a:xfrm>
          <a:custGeom>
            <a:avLst/>
            <a:gdLst>
              <a:gd name="connsiteX0" fmla="*/ 0 w 6848474"/>
              <a:gd name="connsiteY0" fmla="*/ 0 h 6391274"/>
              <a:gd name="connsiteX1" fmla="*/ 6848474 w 6848474"/>
              <a:gd name="connsiteY1" fmla="*/ 0 h 6391274"/>
              <a:gd name="connsiteX2" fmla="*/ 6848474 w 6848474"/>
              <a:gd name="connsiteY2" fmla="*/ 1685925 h 6391274"/>
              <a:gd name="connsiteX3" fmla="*/ 6029325 w 6848474"/>
              <a:gd name="connsiteY3" fmla="*/ 1685925 h 6391274"/>
              <a:gd name="connsiteX4" fmla="*/ 6029325 w 6848474"/>
              <a:gd name="connsiteY4" fmla="*/ 4595813 h 6391274"/>
              <a:gd name="connsiteX5" fmla="*/ 6848474 w 6848474"/>
              <a:gd name="connsiteY5" fmla="*/ 4595813 h 6391274"/>
              <a:gd name="connsiteX6" fmla="*/ 6848474 w 6848474"/>
              <a:gd name="connsiteY6" fmla="*/ 6391274 h 6391274"/>
              <a:gd name="connsiteX7" fmla="*/ 0 w 6848474"/>
              <a:gd name="connsiteY7" fmla="*/ 6391274 h 6391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48474" h="6391274">
                <a:moveTo>
                  <a:pt x="0" y="0"/>
                </a:moveTo>
                <a:lnTo>
                  <a:pt x="6848474" y="0"/>
                </a:lnTo>
                <a:lnTo>
                  <a:pt x="6848474" y="1685925"/>
                </a:lnTo>
                <a:lnTo>
                  <a:pt x="6029325" y="1685925"/>
                </a:lnTo>
                <a:lnTo>
                  <a:pt x="6029325" y="4595813"/>
                </a:lnTo>
                <a:lnTo>
                  <a:pt x="6848474" y="4595813"/>
                </a:lnTo>
                <a:lnTo>
                  <a:pt x="6848474" y="6391274"/>
                </a:lnTo>
                <a:lnTo>
                  <a:pt x="0" y="639127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C0B0C-9F99-4C31-993B-EB072ABA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CDF4-F0E3-4D07-89C6-5ABCCDDD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DA5F-715E-4514-9476-437B3EB0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D38E0F-D52F-4777-9D68-D30CB3B8C8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24625" y="2624137"/>
            <a:ext cx="5172075" cy="2033588"/>
          </a:xfrm>
        </p:spPr>
        <p:txBody>
          <a:bodyPr>
            <a:no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600" spc="1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083E92-8775-41F5-A992-0786A40813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92272" y="671808"/>
            <a:ext cx="3661528" cy="63919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762927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02A0C2-BC21-4E10-B50C-353B8CBD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985" y="1057275"/>
            <a:ext cx="6015990" cy="3457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B548780-9B3B-47BB-AA7B-928FA50A6A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057275"/>
            <a:ext cx="12191999" cy="5295900"/>
          </a:xfrm>
          <a:custGeom>
            <a:avLst/>
            <a:gdLst>
              <a:gd name="connsiteX0" fmla="*/ 0 w 12191999"/>
              <a:gd name="connsiteY0" fmla="*/ 0 h 5295900"/>
              <a:gd name="connsiteX1" fmla="*/ 514985 w 12191999"/>
              <a:gd name="connsiteY1" fmla="*/ 0 h 5295900"/>
              <a:gd name="connsiteX2" fmla="*/ 514985 w 12191999"/>
              <a:gd name="connsiteY2" fmla="*/ 3457576 h 5295900"/>
              <a:gd name="connsiteX3" fmla="*/ 6530975 w 12191999"/>
              <a:gd name="connsiteY3" fmla="*/ 3457576 h 5295900"/>
              <a:gd name="connsiteX4" fmla="*/ 6530975 w 12191999"/>
              <a:gd name="connsiteY4" fmla="*/ 0 h 5295900"/>
              <a:gd name="connsiteX5" fmla="*/ 12191999 w 12191999"/>
              <a:gd name="connsiteY5" fmla="*/ 0 h 5295900"/>
              <a:gd name="connsiteX6" fmla="*/ 12191999 w 12191999"/>
              <a:gd name="connsiteY6" fmla="*/ 5295900 h 5295900"/>
              <a:gd name="connsiteX7" fmla="*/ 0 w 12191999"/>
              <a:gd name="connsiteY7" fmla="*/ 52959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5295900">
                <a:moveTo>
                  <a:pt x="0" y="0"/>
                </a:moveTo>
                <a:lnTo>
                  <a:pt x="514985" y="0"/>
                </a:lnTo>
                <a:lnTo>
                  <a:pt x="514985" y="3457576"/>
                </a:lnTo>
                <a:lnTo>
                  <a:pt x="6530975" y="3457576"/>
                </a:lnTo>
                <a:lnTo>
                  <a:pt x="6530975" y="0"/>
                </a:lnTo>
                <a:lnTo>
                  <a:pt x="12191999" y="0"/>
                </a:lnTo>
                <a:lnTo>
                  <a:pt x="12191999" y="5295900"/>
                </a:lnTo>
                <a:lnTo>
                  <a:pt x="0" y="52959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958E2-130A-401C-B53D-DCC76962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78FE4-D7D1-40CE-9190-C68702FE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C4996-95A4-4EC0-BF6E-7C2FACB7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332CD16-89CC-43FA-B7BF-06786B4648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6354" y="1547271"/>
            <a:ext cx="5172932" cy="258127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27734DB-D9FF-4945-91EF-DB146D834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82250" y="762308"/>
            <a:ext cx="5783657" cy="6659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969904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FB6A2A-F24A-4E64-A207-404C8CC7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0600" y="2132410"/>
            <a:ext cx="3581400" cy="23169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9E19EA-E986-4004-8C5B-712009E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12B16-8A8E-4099-ACE3-946220C6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8AF2A-C932-41B3-957E-9888020C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7D0C286-3FF6-4839-AE38-6F404BF0560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66725"/>
            <a:ext cx="7834312" cy="5924550"/>
          </a:xfrm>
          <a:custGeom>
            <a:avLst/>
            <a:gdLst>
              <a:gd name="connsiteX0" fmla="*/ 7834312 w 7834312"/>
              <a:gd name="connsiteY0" fmla="*/ 0 h 5924550"/>
              <a:gd name="connsiteX1" fmla="*/ 0 w 7834312"/>
              <a:gd name="connsiteY1" fmla="*/ 0 h 5924550"/>
              <a:gd name="connsiteX2" fmla="*/ 0 w 7834312"/>
              <a:gd name="connsiteY2" fmla="*/ 1665685 h 5924550"/>
              <a:gd name="connsiteX3" fmla="*/ 1033462 w 7834312"/>
              <a:gd name="connsiteY3" fmla="*/ 1665685 h 5924550"/>
              <a:gd name="connsiteX4" fmla="*/ 1033462 w 7834312"/>
              <a:gd name="connsiteY4" fmla="*/ 3982640 h 5924550"/>
              <a:gd name="connsiteX5" fmla="*/ 0 w 7834312"/>
              <a:gd name="connsiteY5" fmla="*/ 3982640 h 5924550"/>
              <a:gd name="connsiteX6" fmla="*/ 0 w 7834312"/>
              <a:gd name="connsiteY6" fmla="*/ 5924550 h 5924550"/>
              <a:gd name="connsiteX7" fmla="*/ 7834312 w 7834312"/>
              <a:gd name="connsiteY7" fmla="*/ 5924550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34312" h="5924550">
                <a:moveTo>
                  <a:pt x="7834312" y="0"/>
                </a:moveTo>
                <a:lnTo>
                  <a:pt x="0" y="0"/>
                </a:lnTo>
                <a:lnTo>
                  <a:pt x="0" y="1665685"/>
                </a:lnTo>
                <a:lnTo>
                  <a:pt x="1033462" y="1665685"/>
                </a:lnTo>
                <a:lnTo>
                  <a:pt x="1033462" y="3982640"/>
                </a:lnTo>
                <a:lnTo>
                  <a:pt x="0" y="3982640"/>
                </a:lnTo>
                <a:lnTo>
                  <a:pt x="0" y="5924550"/>
                </a:lnTo>
                <a:lnTo>
                  <a:pt x="7834312" y="59245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8038514-112A-4AE2-BA52-286C38492F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10675" y="2579352"/>
            <a:ext cx="2381250" cy="142306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C27393D-ACFC-4AC9-93A3-FE24F0D12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29259" y="3009387"/>
            <a:ext cx="4138612" cy="56299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634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760CB-267C-4B96-8D93-EA7752305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8915-ABFD-4CAE-AC61-1E1B2B1C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18A-692D-4EB0-817E-60AFD43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5A4AB60-E1AB-4239-BFC7-C10A235B18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700899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300DCB-9114-4ADF-8664-EFDD2C7A6E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32139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B69E913-93AE-4878-BA45-C2A83F5ACE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683183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F306DC8-5642-4A13-B67A-9BF5A74DB8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0367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C0CA179-9852-4BA8-8E7D-8C5F43775E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65159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51735A5-9931-4467-9BBD-D622219F38F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65159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467CBB-A84A-4371-9C2F-3BD7181223E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65159" y="4697520"/>
            <a:ext cx="3281555" cy="10676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96B9F0-428C-454F-A050-D0D8E87142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65159" y="4318016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BEB11F1-0872-4500-8CBB-63D9F6BBA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89832" y="2715236"/>
            <a:ext cx="3281555" cy="14726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1D1E8BAA-941F-4D25-92A6-7E9A2C3664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089832" y="2335733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7E5E59-1A85-4D6C-9DFC-E288DD5ABE98}"/>
              </a:ext>
            </a:extLst>
          </p:cNvPr>
          <p:cNvSpPr/>
          <p:nvPr userDrawn="1"/>
        </p:nvSpPr>
        <p:spPr>
          <a:xfrm rot="5400000">
            <a:off x="9766385" y="-1006534"/>
            <a:ext cx="972645" cy="39242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B2D7D-08A6-4C69-B43C-2288E5BBDA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574" y="658420"/>
            <a:ext cx="6408851" cy="66596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917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CFDE121-67A1-407B-A6E2-D5B255A4F712}"/>
              </a:ext>
            </a:extLst>
          </p:cNvPr>
          <p:cNvSpPr/>
          <p:nvPr userDrawn="1"/>
        </p:nvSpPr>
        <p:spPr>
          <a:xfrm>
            <a:off x="1282168" y="0"/>
            <a:ext cx="1855263" cy="4459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C2B05-C32D-4F66-8BDA-0F4824844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575672" y="4121035"/>
            <a:ext cx="3337712" cy="63919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7AE0851-B0C9-475B-8AD9-7C6A141FDDE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14645" y="758825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2254E01-FD47-43F3-A74C-720A0EA4C2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14645" y="1388209"/>
            <a:ext cx="3281555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B911B77-02F4-42D2-8639-A3F7EAFB71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14645" y="1767713"/>
            <a:ext cx="3281555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0FBF118A-5599-4A55-9939-8075D74851A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14645" y="3251858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66BB17E-99F0-43A3-99AA-F92869531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4645" y="3866925"/>
            <a:ext cx="3281555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34F74CA-3E2F-4F3A-BE25-F8D95721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4645" y="4248925"/>
            <a:ext cx="3281555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B5A383D6-9A09-46E4-8DD5-684C3B04E1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077157" y="773142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6D712C8-D0F1-407A-AAC4-D86C1FDDCD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2244" y="1388209"/>
            <a:ext cx="3281556" cy="4263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1C731A4-58E7-4726-BFC7-23260BCD62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2244" y="1767713"/>
            <a:ext cx="3281556" cy="112574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533CF28F-2EF0-4DE6-AD35-043AAA87EEC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72244" y="3237794"/>
            <a:ext cx="599148" cy="600075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98ABB59-CA95-470C-A29D-627B16E69E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72244" y="3866925"/>
            <a:ext cx="3281556" cy="42889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571488-55CE-40DF-84B6-A5166E2BEF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2244" y="4248925"/>
            <a:ext cx="3281556" cy="14292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15CF3-8EFD-40BC-B749-25F401BC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DB08D-5054-4577-AA1B-BA9D87CF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F9931-2A77-46BF-822E-D503CEAF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693F3E0E-712E-4821-A89E-6727BD3825A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466725"/>
            <a:ext cx="4858139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311D2-47FE-44C1-9B1C-179CAA33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FF648-B296-4801-91A9-A6868BFA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4D7C8-0561-4530-BCD5-AB0BB197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50F7E33-83E1-4951-9CEC-14866D6A3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98135" y="2759613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F01B4AA-8A2C-488B-A306-BC09BA1C66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98135" y="2176946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79840D9-3F3D-4DFB-9592-867BB8CA12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5966" y="2759613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2DFBC7C-0887-40D8-93DA-CBE9F58B1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45966" y="2176946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3C60B52-4450-4317-A5DF-A3E617C12A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8135" y="4712146"/>
            <a:ext cx="2824355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75F1DE6B-CBDA-40EB-A055-4FDC09ACC6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8135" y="4129479"/>
            <a:ext cx="2824355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9593E99-8D88-45AD-83AF-7F7F9AB693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45966" y="4712146"/>
            <a:ext cx="2595758" cy="11175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95823CC-CA7F-4F5B-B442-48A39696933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45966" y="4129479"/>
            <a:ext cx="2595758" cy="58153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87501-8949-4796-90C5-50D20B54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6411" y="941112"/>
            <a:ext cx="6074545" cy="639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3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A3F71-78A0-4742-B701-4A1489F5A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69108"/>
            <a:ext cx="4243755" cy="20771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B7E97A-4B46-429D-80E3-5A2E689EFA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00375" y="466724"/>
            <a:ext cx="9191625" cy="6391275"/>
          </a:xfrm>
          <a:custGeom>
            <a:avLst/>
            <a:gdLst>
              <a:gd name="connsiteX0" fmla="*/ 0 w 9191625"/>
              <a:gd name="connsiteY0" fmla="*/ 0 h 6391275"/>
              <a:gd name="connsiteX1" fmla="*/ 9191625 w 9191625"/>
              <a:gd name="connsiteY1" fmla="*/ 0 h 6391275"/>
              <a:gd name="connsiteX2" fmla="*/ 9191625 w 9191625"/>
              <a:gd name="connsiteY2" fmla="*/ 6391275 h 6391275"/>
              <a:gd name="connsiteX3" fmla="*/ 0 w 9191625"/>
              <a:gd name="connsiteY3" fmla="*/ 6391275 h 6391275"/>
              <a:gd name="connsiteX4" fmla="*/ 0 w 9191625"/>
              <a:gd name="connsiteY4" fmla="*/ 4779506 h 6391275"/>
              <a:gd name="connsiteX5" fmla="*/ 1243380 w 9191625"/>
              <a:gd name="connsiteY5" fmla="*/ 4779506 h 6391275"/>
              <a:gd name="connsiteX6" fmla="*/ 1243380 w 9191625"/>
              <a:gd name="connsiteY6" fmla="*/ 2702384 h 6391275"/>
              <a:gd name="connsiteX7" fmla="*/ 0 w 9191625"/>
              <a:gd name="connsiteY7" fmla="*/ 2702384 h 639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1625" h="6391275">
                <a:moveTo>
                  <a:pt x="0" y="0"/>
                </a:moveTo>
                <a:lnTo>
                  <a:pt x="9191625" y="0"/>
                </a:lnTo>
                <a:lnTo>
                  <a:pt x="9191625" y="6391275"/>
                </a:lnTo>
                <a:lnTo>
                  <a:pt x="0" y="6391275"/>
                </a:lnTo>
                <a:lnTo>
                  <a:pt x="0" y="4779506"/>
                </a:lnTo>
                <a:lnTo>
                  <a:pt x="1243380" y="4779506"/>
                </a:lnTo>
                <a:lnTo>
                  <a:pt x="1243380" y="2702384"/>
                </a:lnTo>
                <a:lnTo>
                  <a:pt x="0" y="270238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9D5F7-4F29-467D-8261-4E075BB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C6787-293A-4CC2-A2D2-E2881CC6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1C36F-4448-4279-8552-28C42ECE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CB8AC8A-361C-4A01-AEB1-112BEAC487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2133" y="3384898"/>
            <a:ext cx="3519487" cy="158839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847092-EAA4-4108-A528-108AD1F964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518" y="2211168"/>
            <a:ext cx="5829300" cy="6620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6700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CFABFC7-4108-49F4-A75A-5AB472AA2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847139"/>
            <a:ext cx="12192000" cy="11637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62CB3A-11BC-4C5C-B53D-B965CFA2B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6725" y="466725"/>
            <a:ext cx="11258550" cy="5924550"/>
          </a:xfrm>
          <a:custGeom>
            <a:avLst/>
            <a:gdLst>
              <a:gd name="connsiteX0" fmla="*/ 0 w 11258550"/>
              <a:gd name="connsiteY0" fmla="*/ 3544135 h 5924550"/>
              <a:gd name="connsiteX1" fmla="*/ 11258550 w 11258550"/>
              <a:gd name="connsiteY1" fmla="*/ 3544135 h 5924550"/>
              <a:gd name="connsiteX2" fmla="*/ 11258550 w 11258550"/>
              <a:gd name="connsiteY2" fmla="*/ 5924550 h 5924550"/>
              <a:gd name="connsiteX3" fmla="*/ 0 w 11258550"/>
              <a:gd name="connsiteY3" fmla="*/ 5924550 h 5924550"/>
              <a:gd name="connsiteX4" fmla="*/ 0 w 11258550"/>
              <a:gd name="connsiteY4" fmla="*/ 0 h 5924550"/>
              <a:gd name="connsiteX5" fmla="*/ 11258550 w 11258550"/>
              <a:gd name="connsiteY5" fmla="*/ 0 h 5924550"/>
              <a:gd name="connsiteX6" fmla="*/ 11258550 w 11258550"/>
              <a:gd name="connsiteY6" fmla="*/ 2380414 h 5924550"/>
              <a:gd name="connsiteX7" fmla="*/ 0 w 11258550"/>
              <a:gd name="connsiteY7" fmla="*/ 2380414 h 59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58550" h="5924550">
                <a:moveTo>
                  <a:pt x="0" y="3544135"/>
                </a:moveTo>
                <a:lnTo>
                  <a:pt x="11258550" y="3544135"/>
                </a:lnTo>
                <a:lnTo>
                  <a:pt x="11258550" y="5924550"/>
                </a:lnTo>
                <a:lnTo>
                  <a:pt x="0" y="5924550"/>
                </a:lnTo>
                <a:close/>
                <a:moveTo>
                  <a:pt x="0" y="0"/>
                </a:moveTo>
                <a:lnTo>
                  <a:pt x="11258550" y="0"/>
                </a:lnTo>
                <a:lnTo>
                  <a:pt x="11258550" y="2380414"/>
                </a:lnTo>
                <a:lnTo>
                  <a:pt x="0" y="238041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BBDF-3A3F-40FD-9752-1D92BFAD19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9738" y="3001020"/>
            <a:ext cx="8412524" cy="938559"/>
          </a:xfrm>
        </p:spPr>
        <p:txBody>
          <a:bodyPr/>
          <a:lstStyle>
            <a:lvl1pPr algn="ctr">
              <a:defRPr sz="5000" spc="1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623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57E51-8279-450D-ABC2-889F91AD7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52AC3-8AAB-49A9-8BB4-9A82193F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2EBEF-1685-466C-9FC9-D1A2D4A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360F31D-8187-4BBF-807F-BCD7628363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" y="466725"/>
            <a:ext cx="6096000" cy="5924550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61D3AC4-50E4-442B-88DA-99E01D46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34200" y="2183098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BA1C8C7-E942-4381-8DFB-35C0D375D5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4200" y="1632228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619FB69F-436E-4680-805E-129656D1F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4200" y="3732794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EEFB823-5D40-4C5F-8E5C-8DA54596313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4200" y="3181924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7A70DDF-2854-466D-AE9A-7AA7BF3298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4200" y="5307885"/>
            <a:ext cx="4419600" cy="64207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C6C41E82-34D6-471D-81E8-FCA62C7F22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34200" y="4757015"/>
            <a:ext cx="4419600" cy="5508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1600" cap="all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E1AE8-90BE-4DE3-93E9-B997D48FE6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3162" y="668924"/>
            <a:ext cx="6041908" cy="6420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056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B566-AB0F-4A84-A379-5B7A132A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01EE-E344-461A-85A0-3AA7F83A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A25E-2DC1-49B1-A962-EFCDB81F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BF860B6F-2FE3-4DE6-9496-980E987E74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848D9ED-15C8-4EA0-B95F-CFD1BAF0A5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1809750" y="475743"/>
            <a:ext cx="6475268" cy="5915532"/>
          </a:xfrm>
        </p:spPr>
        <p:txBody>
          <a:bodyPr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EF9385-3B06-4216-9420-A91190C6B7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91419" y="1125633"/>
            <a:ext cx="2937452" cy="119269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D01ADD07-F155-4B1F-B204-2284F6999B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91419" y="74612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29012F5-57FB-4F6F-8FF8-DBA65EC1EF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1419" y="4716842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F8E7E45-85D4-40EE-836F-76055F0F8E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91419" y="4337338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315DB3C-D2E4-4310-8A18-71457CBD7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91419" y="2964253"/>
            <a:ext cx="2937452" cy="11066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4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8DBA9F3-328C-4BAE-A2E1-0FBFE3A476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91419" y="2584749"/>
            <a:ext cx="2937452" cy="42639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cap="all" spc="10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7365-7137-471F-BFE9-2F6C36293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914546" y="3092260"/>
            <a:ext cx="5719734" cy="682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739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826315-2B7F-4C57-86AC-F861837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E89F0-5C7D-4785-9E27-B2AC9192E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7DCF-7168-4376-8641-10965E65A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8/03/20XX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98FEF-9751-417B-82B2-BBAD07665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15753"/>
            <a:ext cx="41148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CE99-0833-4AF7-954F-3E4BD5F9C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15753"/>
            <a:ext cx="2743200" cy="205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00" baseline="0">
                <a:solidFill>
                  <a:schemeClr val="bg1">
                    <a:lumMod val="50000"/>
                  </a:schemeClr>
                </a:solidFill>
                <a:latin typeface="Seaford" panose="020B0502030303020204" pitchFamily="34" charset="0"/>
              </a:defRPr>
            </a:lvl1pPr>
          </a:lstStyle>
          <a:p>
            <a:fld id="{BF860B6F-2FE3-4DE6-9496-980E987E74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200" baseline="0">
          <a:ln w="19050">
            <a:solidFill>
              <a:schemeClr val="accent1"/>
            </a:solidFill>
          </a:ln>
          <a:noFill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49020275-58F0-4491-8E8A-0A2AD5ED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876" y="5434865"/>
            <a:ext cx="4270248" cy="640080"/>
          </a:xfrm>
        </p:spPr>
        <p:txBody>
          <a:bodyPr>
            <a:noAutofit/>
          </a:bodyPr>
          <a:lstStyle/>
          <a:p>
            <a:r>
              <a:rPr lang="en-IN" sz="3200" dirty="0"/>
              <a:t>Digital Prescription Record Analyst</a:t>
            </a:r>
            <a:endParaRPr lang="en-US" sz="3200" dirty="0"/>
          </a:p>
        </p:txBody>
      </p:sp>
      <p:pic>
        <p:nvPicPr>
          <p:cNvPr id="9" name="Picture Placeholder 8" descr="A group of pills on a surface&#10;&#10;AI-generated content may be incorrect.">
            <a:extLst>
              <a:ext uri="{FF2B5EF4-FFF2-40B4-BE49-F238E27FC236}">
                <a16:creationId xmlns:a16="http://schemas.microsoft.com/office/drawing/2014/main" id="{AE6A8C3C-9DCD-741A-68DA-308D5E41E4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92" r="2492"/>
          <a:stretch>
            <a:fillRect/>
          </a:stretch>
        </p:blipFill>
        <p:spPr>
          <a:xfrm>
            <a:off x="466725" y="590550"/>
            <a:ext cx="11258550" cy="5924550"/>
          </a:xfrm>
        </p:spPr>
      </p:pic>
    </p:spTree>
    <p:extLst>
      <p:ext uri="{BB962C8B-B14F-4D97-AF65-F5344CB8AC3E}">
        <p14:creationId xmlns:p14="http://schemas.microsoft.com/office/powerpoint/2010/main" val="240906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B288E94B-1B9A-42EA-8432-6AE5903C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45" y="228894"/>
            <a:ext cx="10056092" cy="639192"/>
          </a:xfrm>
        </p:spPr>
        <p:txBody>
          <a:bodyPr/>
          <a:lstStyle/>
          <a:p>
            <a:pPr algn="ctr"/>
            <a:r>
              <a:rPr lang="en-IN" sz="3200" dirty="0"/>
              <a:t>Demographic Analysis</a:t>
            </a:r>
            <a:endParaRPr lang="en-US" sz="3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3618C5B-6AEC-4264-A78C-604201FC2C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7045" y="1804968"/>
            <a:ext cx="2824355" cy="581530"/>
          </a:xfrm>
        </p:spPr>
        <p:txBody>
          <a:bodyPr/>
          <a:lstStyle/>
          <a:p>
            <a:r>
              <a:rPr lang="en-ZA" dirty="0"/>
              <a:t>Contoso</a:t>
            </a:r>
            <a:r>
              <a:rPr lang="en-US" dirty="0"/>
              <a:t>​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C98BF1-21A5-417A-B192-6B11AA3C9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62645" y="2548056"/>
            <a:ext cx="2824355" cy="3392805"/>
          </a:xfrm>
        </p:spPr>
        <p:txBody>
          <a:bodyPr/>
          <a:lstStyle/>
          <a:p>
            <a:r>
              <a:rPr lang="en-ZA" dirty="0"/>
              <a:t>Our product is priced below that of other medical supply companies on the market</a:t>
            </a:r>
            <a:r>
              <a:rPr lang="en-US" dirty="0"/>
              <a:t>​</a:t>
            </a:r>
          </a:p>
          <a:p>
            <a:r>
              <a:rPr lang="en-ZA" dirty="0"/>
              <a:t>Quick and easy to use, compared to the complex ordering system of the competitors</a:t>
            </a:r>
            <a:r>
              <a:rPr lang="en-US" dirty="0"/>
              <a:t>​</a:t>
            </a:r>
          </a:p>
          <a:p>
            <a:r>
              <a:rPr lang="en-ZA" dirty="0"/>
              <a:t>Affordability is the main draw for our hospitals to our product</a:t>
            </a:r>
            <a:r>
              <a:rPr lang="en-US" dirty="0"/>
              <a:t>​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E0E564F-3940-47BB-9805-956A914DF1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045452" y="1802984"/>
            <a:ext cx="2824355" cy="581530"/>
          </a:xfrm>
        </p:spPr>
        <p:txBody>
          <a:bodyPr/>
          <a:lstStyle/>
          <a:p>
            <a:r>
              <a:rPr lang="en-US" dirty="0"/>
              <a:t>Competitors​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DEFB022-503C-413E-B453-E61BBA328A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45452" y="2385650"/>
            <a:ext cx="2824355" cy="3392805"/>
          </a:xfrm>
        </p:spPr>
        <p:txBody>
          <a:bodyPr/>
          <a:lstStyle/>
          <a:p>
            <a:r>
              <a:rPr lang="en-ZA" dirty="0"/>
              <a:t>Company A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more expensive</a:t>
            </a:r>
            <a:r>
              <a:rPr lang="en-US" dirty="0"/>
              <a:t>​</a:t>
            </a:r>
          </a:p>
          <a:p>
            <a:r>
              <a:rPr lang="en-ZA" dirty="0"/>
              <a:t>Companies B &amp; C 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expensive and inconvenient to use</a:t>
            </a:r>
            <a:r>
              <a:rPr lang="en-US" dirty="0"/>
              <a:t>​</a:t>
            </a:r>
          </a:p>
          <a:p>
            <a:r>
              <a:rPr lang="en-ZA" dirty="0"/>
              <a:t>Companies D &amp; E</a:t>
            </a:r>
            <a:r>
              <a:rPr lang="en-US" dirty="0"/>
              <a:t>​</a:t>
            </a:r>
            <a:br>
              <a:rPr lang="en-US" dirty="0"/>
            </a:br>
            <a:r>
              <a:rPr lang="en-ZA" dirty="0"/>
              <a:t>Product is affordable, but inconvenient to use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192AF-B844-47F4-B7BD-C0F0CB32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28ABD-A568-4353-9EA5-3905B396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FA8D6-0E6F-440E-A2B8-74919582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 descr="A blue and yellow squares&#10;&#10;AI-generated content may be incorrect.">
            <a:extLst>
              <a:ext uri="{FF2B5EF4-FFF2-40B4-BE49-F238E27FC236}">
                <a16:creationId xmlns:a16="http://schemas.microsoft.com/office/drawing/2014/main" id="{A18C6B98-726D-9870-451B-B9B104B2A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4" y="917139"/>
            <a:ext cx="10793361" cy="598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8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488CBCB9-624B-47E1-BBFE-EFDA55B9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03" y="702978"/>
            <a:ext cx="10629597" cy="645807"/>
          </a:xfrm>
        </p:spPr>
        <p:txBody>
          <a:bodyPr/>
          <a:lstStyle/>
          <a:p>
            <a:r>
              <a:rPr lang="en-IN" b="1" dirty="0"/>
              <a:t>Key Takeaways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319D9DF-158F-48E0-9446-1C3D465DED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38600" y="1202494"/>
            <a:ext cx="4502913" cy="890630"/>
          </a:xfrm>
        </p:spPr>
        <p:txBody>
          <a:bodyPr>
            <a:normAutofit/>
          </a:bodyPr>
          <a:lstStyle/>
          <a:p>
            <a:r>
              <a:rPr lang="en-IN" i="1" dirty="0"/>
              <a:t>Patient Safety</a:t>
            </a: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8690B473-154F-42B6-8BE4-A7CD71DCE54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696547" y="2870279"/>
            <a:ext cx="913553" cy="426393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F30B3AF5-25F5-4CEE-B0D8-F1822F8F16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9855" y="3770905"/>
            <a:ext cx="2225603" cy="1185290"/>
          </a:xfrm>
        </p:spPr>
        <p:txBody>
          <a:bodyPr>
            <a:normAutofit/>
          </a:bodyPr>
          <a:lstStyle/>
          <a:p>
            <a:r>
              <a:rPr lang="en-IN" dirty="0"/>
              <a:t>Regional Insights</a:t>
            </a:r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716DB1D6-DA61-4501-B665-F93178C934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646834" y="3793279"/>
            <a:ext cx="3074554" cy="1890616"/>
          </a:xfrm>
        </p:spPr>
        <p:txBody>
          <a:bodyPr>
            <a:normAutofit/>
          </a:bodyPr>
          <a:lstStyle/>
          <a:p>
            <a:r>
              <a:rPr lang="en-IN" sz="1300" i="1" dirty="0"/>
              <a:t>     DIGITAL Health</a:t>
            </a:r>
            <a:endParaRPr lang="en-IN" sz="1300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7768D61-ED5B-4BD1-9611-91E9ED86EA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859358" y="4263233"/>
            <a:ext cx="913553" cy="42639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354DD7C2-BF80-4DC5-87EE-E73A979493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8224" y="4328700"/>
            <a:ext cx="913553" cy="426393"/>
          </a:xfrm>
        </p:spPr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00242D6B-C88C-41C2-9051-CBB51348BB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45805" y="5001059"/>
            <a:ext cx="913553" cy="426393"/>
          </a:xfrm>
        </p:spPr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A2B3912D-8C64-4643-AF5A-151432F77D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64942" y="4956195"/>
            <a:ext cx="913553" cy="426393"/>
          </a:xfrm>
        </p:spPr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67EB52C-E2BD-4C36-BD4B-2056B36E6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78035" y="5683895"/>
            <a:ext cx="2163742" cy="766391"/>
          </a:xfrm>
        </p:spPr>
        <p:txBody>
          <a:bodyPr>
            <a:normAutofit/>
          </a:bodyPr>
          <a:lstStyle/>
          <a:p>
            <a:r>
              <a:rPr lang="en-IN" dirty="0"/>
              <a:t>Prescription Risk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966C-050D-45E8-B8EF-BB4335AFE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E794D-6754-9841-D52D-B66674074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81723" y="2517054"/>
            <a:ext cx="2743200" cy="83311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85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Promotes Safer Prescribing Practices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3064A-34B0-A16B-C449-2DFE0545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5000" y="2507784"/>
            <a:ext cx="2743200" cy="833116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Supports Data-Driven Healthcare Planning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833F3-97E6-54AA-9A60-00D27E5BC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44373" y="4522998"/>
            <a:ext cx="2743200" cy="833116"/>
          </a:xfrm>
          <a:prstGeom prst="rect">
            <a:avLst/>
          </a:prstGeom>
          <a:solidFill>
            <a:srgbClr val="F17751"/>
          </a:solidFill>
          <a:ln w="285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Highlights Regional Health Trends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57690-7AC1-A0DA-6E3F-7D974047D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85000" y="4539637"/>
            <a:ext cx="2743200" cy="833116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Lays Foundation for Predictive Healthcare</a:t>
            </a:r>
          </a:p>
        </p:txBody>
      </p:sp>
    </p:spTree>
    <p:extLst>
      <p:ext uri="{BB962C8B-B14F-4D97-AF65-F5344CB8AC3E}">
        <p14:creationId xmlns:p14="http://schemas.microsoft.com/office/powerpoint/2010/main" val="241107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7ABAFBD-5940-E66F-3538-8629145399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73321-CCC9-4D70-837F-ED5C0E7B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fld id="{BF860B6F-2FE3-4DE6-9496-980E987E746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2E894F-B0AB-D399-B9A0-CC10B5CD21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 descr="A group of women in a room&#10;&#10;AI-generated content may be incorrect.">
            <a:extLst>
              <a:ext uri="{FF2B5EF4-FFF2-40B4-BE49-F238E27FC236}">
                <a16:creationId xmlns:a16="http://schemas.microsoft.com/office/drawing/2014/main" id="{F9A33DEB-BA0F-B114-DA70-9AC5751E6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487"/>
            <a:ext cx="12192000" cy="5938684"/>
          </a:xfrm>
          <a:prstGeom prst="rect">
            <a:avLst/>
          </a:prstGeom>
        </p:spPr>
      </p:pic>
      <p:sp>
        <p:nvSpPr>
          <p:cNvPr id="31" name="Title 30">
            <a:extLst>
              <a:ext uri="{FF2B5EF4-FFF2-40B4-BE49-F238E27FC236}">
                <a16:creationId xmlns:a16="http://schemas.microsoft.com/office/drawing/2014/main" id="{BA3B1DAF-0A47-4D59-9DC4-7431D665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560" y="192922"/>
            <a:ext cx="5783263" cy="666750"/>
          </a:xfrm>
        </p:spPr>
        <p:txBody>
          <a:bodyPr/>
          <a:lstStyle/>
          <a:p>
            <a:r>
              <a:rPr lang="en-IN" dirty="0"/>
              <a:t>Path Forward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E90659-C91C-C9A8-2CDB-301E0CF318AD}"/>
              </a:ext>
            </a:extLst>
          </p:cNvPr>
          <p:cNvSpPr txBox="1"/>
          <p:nvPr/>
        </p:nvSpPr>
        <p:spPr>
          <a:xfrm>
            <a:off x="3509533" y="4523753"/>
            <a:ext cx="5172932" cy="2319418"/>
          </a:xfrm>
          <a:prstGeom prst="rect">
            <a:avLst/>
          </a:prstGeom>
          <a:solidFill>
            <a:srgbClr val="A0E4BC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i="1" dirty="0"/>
              <a:t>1. Integrate real-time prescription monitoring with alerts for over-prescription.</a:t>
            </a:r>
          </a:p>
          <a:p>
            <a:pPr>
              <a:lnSpc>
                <a:spcPct val="150000"/>
              </a:lnSpc>
            </a:pPr>
            <a:r>
              <a:rPr lang="en-US" sz="1400" i="1" dirty="0"/>
              <a:t>2. Expand analysis to include patient recovery data and side effects.</a:t>
            </a:r>
          </a:p>
          <a:p>
            <a:pPr>
              <a:lnSpc>
                <a:spcPct val="150000"/>
              </a:lnSpc>
            </a:pPr>
            <a:r>
              <a:rPr lang="en-US" sz="1400" i="1" dirty="0"/>
              <a:t>3. Develop dashboards for doctors/pharmacists to aid safer prescribing.</a:t>
            </a:r>
          </a:p>
          <a:p>
            <a:pPr>
              <a:lnSpc>
                <a:spcPct val="150000"/>
              </a:lnSpc>
            </a:pPr>
            <a:r>
              <a:rPr lang="en-US" sz="1400" i="1" dirty="0"/>
              <a:t>4. Collaborate with health agencies for policy development and awareness.</a:t>
            </a: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88405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F06EF-AEC8-4862-8AED-24C0FC81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15753"/>
            <a:ext cx="2743200" cy="205722"/>
          </a:xfrm>
        </p:spPr>
        <p:txBody>
          <a:bodyPr/>
          <a:lstStyle/>
          <a:p>
            <a:r>
              <a:rPr lang="en-US" dirty="0"/>
              <a:t>8/03/20XX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9C0BB-4D6D-4D98-A44F-2C1FBA1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15753"/>
            <a:ext cx="4114800" cy="205722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231E-2BB7-4BA4-A7BF-F2CDCEBB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Placeholder 7">
            <a:extLst>
              <a:ext uri="{FF2B5EF4-FFF2-40B4-BE49-F238E27FC236}">
                <a16:creationId xmlns:a16="http://schemas.microsoft.com/office/drawing/2014/main" id="{FAB08D6F-E051-4336-9514-35C67978A1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261" r="14261"/>
          <a:stretch/>
        </p:blipFill>
        <p:spPr>
          <a:xfrm flipH="1">
            <a:off x="1809750" y="466725"/>
            <a:ext cx="7834312" cy="592455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580C66-5327-ECA3-AFE2-54F3B3E7D4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 descr="A hands holding a phone and a computer&#10;&#10;AI-generated content may be incorrect.">
            <a:extLst>
              <a:ext uri="{FF2B5EF4-FFF2-40B4-BE49-F238E27FC236}">
                <a16:creationId xmlns:a16="http://schemas.microsoft.com/office/drawing/2014/main" id="{46DC3EF0-35DF-9AD9-C94C-E204F86B2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687300" cy="6858000"/>
          </a:xfrm>
          <a:prstGeom prst="rect">
            <a:avLst/>
          </a:prstGeom>
        </p:spPr>
      </p:pic>
      <p:sp>
        <p:nvSpPr>
          <p:cNvPr id="54" name="Title 53">
            <a:extLst>
              <a:ext uri="{FF2B5EF4-FFF2-40B4-BE49-F238E27FC236}">
                <a16:creationId xmlns:a16="http://schemas.microsoft.com/office/drawing/2014/main" id="{C96D6B90-01A4-4E2C-A3C5-57E67B888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97" y="932239"/>
            <a:ext cx="4047363" cy="56299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Thank you!!</a:t>
            </a:r>
          </a:p>
        </p:txBody>
      </p:sp>
      <p:sp>
        <p:nvSpPr>
          <p:cNvPr id="15" name="Text Placeholder 159">
            <a:extLst>
              <a:ext uri="{FF2B5EF4-FFF2-40B4-BE49-F238E27FC236}">
                <a16:creationId xmlns:a16="http://schemas.microsoft.com/office/drawing/2014/main" id="{494105F6-F94F-433A-BC1D-B4F5A9AFEEA9}"/>
              </a:ext>
            </a:extLst>
          </p:cNvPr>
          <p:cNvSpPr txBox="1">
            <a:spLocks/>
          </p:cNvSpPr>
          <p:nvPr/>
        </p:nvSpPr>
        <p:spPr>
          <a:xfrm>
            <a:off x="9975056" y="5213595"/>
            <a:ext cx="2381250" cy="1423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cap="none" spc="1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solidFill>
                  <a:schemeClr val="bg1"/>
                </a:solidFill>
              </a:rPr>
              <a:t>Powered by Data. Driven by Impact.</a:t>
            </a:r>
          </a:p>
        </p:txBody>
      </p:sp>
    </p:spTree>
    <p:extLst>
      <p:ext uri="{BB962C8B-B14F-4D97-AF65-F5344CB8AC3E}">
        <p14:creationId xmlns:p14="http://schemas.microsoft.com/office/powerpoint/2010/main" val="15019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A74CEF14-9F3D-49A7-B904-B4E3A711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2272" y="671808"/>
            <a:ext cx="3661528" cy="639192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67D6F18-268F-4677-BF55-4B1B9EE4BF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71450" y="466726"/>
            <a:ext cx="6848474" cy="6391274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8FE74D7-D9BF-46B2-AB6D-79E819EB9A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4625" y="2624137"/>
            <a:ext cx="5172075" cy="2033588"/>
          </a:xfrm>
        </p:spPr>
        <p:txBody>
          <a:bodyPr/>
          <a:lstStyle/>
          <a:p>
            <a:r>
              <a:rPr lang="en-IN" sz="1800" dirty="0"/>
              <a:t>Analyse digital prescription records to extract insights on:</a:t>
            </a:r>
          </a:p>
          <a:p>
            <a:r>
              <a:rPr lang="en-IN" sz="1800" b="1" i="1" spc="0" dirty="0"/>
              <a:t>Prescription trends</a:t>
            </a:r>
          </a:p>
          <a:p>
            <a:r>
              <a:rPr lang="en-IN" sz="1800" b="1" i="1" spc="0" dirty="0"/>
              <a:t>Doctor/patient behaviour</a:t>
            </a:r>
          </a:p>
          <a:p>
            <a:r>
              <a:rPr lang="en-IN" sz="1800" b="1" i="1" spc="0" dirty="0"/>
              <a:t>Drug usage &amp; anomalies</a:t>
            </a:r>
          </a:p>
          <a:p>
            <a:r>
              <a:rPr lang="en-IN" sz="1800" b="1" i="1" spc="0" dirty="0"/>
              <a:t>Geographic patterns</a:t>
            </a:r>
          </a:p>
          <a:p>
            <a:r>
              <a:rPr lang="en-US" dirty="0"/>
              <a:t>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5EF5-D35E-4241-92D4-3A816497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DA10A00E-8BA8-6ADD-2908-9D7C79F6761E}"/>
              </a:ext>
            </a:extLst>
          </p:cNvPr>
          <p:cNvSpPr txBox="1">
            <a:spLocks/>
          </p:cNvSpPr>
          <p:nvPr/>
        </p:nvSpPr>
        <p:spPr>
          <a:xfrm>
            <a:off x="7019924" y="5498959"/>
            <a:ext cx="5172075" cy="2033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00B0F0"/>
                </a:solidFill>
              </a:rPr>
              <a:t>Enable smarter healthcare planning through data.</a:t>
            </a:r>
            <a:r>
              <a:rPr lang="en-US" dirty="0">
                <a:solidFill>
                  <a:srgbClr val="00B0F0"/>
                </a:solidFill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53575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10">
            <a:extLst>
              <a:ext uri="{FF2B5EF4-FFF2-40B4-BE49-F238E27FC236}">
                <a16:creationId xmlns:a16="http://schemas.microsoft.com/office/drawing/2014/main" id="{27400555-FDF0-4051-BE1D-9F175795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338" y="658420"/>
            <a:ext cx="7648088" cy="665965"/>
          </a:xfrm>
        </p:spPr>
        <p:txBody>
          <a:bodyPr/>
          <a:lstStyle/>
          <a:p>
            <a:r>
              <a:rPr lang="en-IN" dirty="0"/>
              <a:t>Tools &amp; Technologies</a:t>
            </a:r>
            <a:endParaRPr lang="en-US" dirty="0"/>
          </a:p>
        </p:txBody>
      </p:sp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24A06C02-7294-4961-8375-FFBAE150C3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21396"/>
            <a:ext cx="3281555" cy="426393"/>
          </a:xfrm>
        </p:spPr>
        <p:txBody>
          <a:bodyPr/>
          <a:lstStyle/>
          <a:p>
            <a:r>
              <a:rPr lang="en-IN" dirty="0"/>
              <a:t>MySQL </a:t>
            </a:r>
            <a:endParaRPr lang="en-US" dirty="0"/>
          </a:p>
        </p:txBody>
      </p:sp>
      <p:sp>
        <p:nvSpPr>
          <p:cNvPr id="124" name="Text Placeholder 123">
            <a:extLst>
              <a:ext uri="{FF2B5EF4-FFF2-40B4-BE49-F238E27FC236}">
                <a16:creationId xmlns:a16="http://schemas.microsoft.com/office/drawing/2014/main" id="{3190266D-0F33-45C1-99B6-88C3D275A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700899"/>
            <a:ext cx="3281555" cy="1472693"/>
          </a:xfrm>
        </p:spPr>
        <p:txBody>
          <a:bodyPr>
            <a:normAutofit/>
          </a:bodyPr>
          <a:lstStyle/>
          <a:p>
            <a:r>
              <a:rPr lang="en-US" dirty="0"/>
              <a:t>Storing and querying prescription &amp; drug data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529D0F22-483A-4379-9956-1AC0FBC1FF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4303679"/>
            <a:ext cx="3281555" cy="426393"/>
          </a:xfrm>
        </p:spPr>
        <p:txBody>
          <a:bodyPr/>
          <a:lstStyle/>
          <a:p>
            <a:r>
              <a:rPr lang="en-IN" dirty="0"/>
              <a:t>Matplotlib &amp; Seaborn</a:t>
            </a:r>
            <a:endParaRPr lang="en-US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9178B061-1219-4E97-B5B0-FA9EAEEF2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4683183"/>
            <a:ext cx="3281555" cy="1067648"/>
          </a:xfrm>
        </p:spPr>
        <p:txBody>
          <a:bodyPr/>
          <a:lstStyle/>
          <a:p>
            <a:r>
              <a:rPr lang="en-IN" dirty="0"/>
              <a:t>Visual representation of data</a:t>
            </a:r>
            <a:endParaRPr lang="en-US" dirty="0"/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24CA3500-51E5-4AF6-9AE0-8124B5B6ECF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65159" y="2335733"/>
            <a:ext cx="3281555" cy="426393"/>
          </a:xfrm>
        </p:spPr>
        <p:txBody>
          <a:bodyPr/>
          <a:lstStyle/>
          <a:p>
            <a:r>
              <a:rPr lang="en-IN" dirty="0"/>
              <a:t>Python</a:t>
            </a:r>
            <a:endParaRPr lang="en-US" dirty="0"/>
          </a:p>
        </p:txBody>
      </p:sp>
      <p:sp>
        <p:nvSpPr>
          <p:cNvPr id="128" name="Text Placeholder 127">
            <a:extLst>
              <a:ext uri="{FF2B5EF4-FFF2-40B4-BE49-F238E27FC236}">
                <a16:creationId xmlns:a16="http://schemas.microsoft.com/office/drawing/2014/main" id="{22FD1740-CC8B-4FB4-8039-C542AFD0838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465159" y="2715236"/>
            <a:ext cx="3281555" cy="1472693"/>
          </a:xfrm>
        </p:spPr>
        <p:txBody>
          <a:bodyPr>
            <a:normAutofit/>
          </a:bodyPr>
          <a:lstStyle/>
          <a:p>
            <a:r>
              <a:rPr lang="en-US" dirty="0"/>
              <a:t>Data processing, logic, and visualization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E10D1C5B-3DED-475C-AC3D-D7A173AD655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65159" y="4318016"/>
            <a:ext cx="3281555" cy="426393"/>
          </a:xfrm>
        </p:spPr>
        <p:txBody>
          <a:bodyPr/>
          <a:lstStyle/>
          <a:p>
            <a:r>
              <a:rPr lang="en-IN" dirty="0"/>
              <a:t>Logging</a:t>
            </a:r>
            <a:endParaRPr lang="en-US" dirty="0"/>
          </a:p>
        </p:txBody>
      </p:sp>
      <p:sp>
        <p:nvSpPr>
          <p:cNvPr id="130" name="Text Placeholder 129">
            <a:extLst>
              <a:ext uri="{FF2B5EF4-FFF2-40B4-BE49-F238E27FC236}">
                <a16:creationId xmlns:a16="http://schemas.microsoft.com/office/drawing/2014/main" id="{1BC05573-D015-4021-BA96-0C47487DBF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65159" y="4697520"/>
            <a:ext cx="3281555" cy="1067648"/>
          </a:xfrm>
        </p:spPr>
        <p:txBody>
          <a:bodyPr/>
          <a:lstStyle/>
          <a:p>
            <a:r>
              <a:rPr lang="en-IN" dirty="0"/>
              <a:t>Tracking execution and errors</a:t>
            </a:r>
            <a:endParaRPr lang="en-US" dirty="0"/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BB833D39-612C-4855-AA0C-F37FEF73994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089832" y="2335733"/>
            <a:ext cx="3281555" cy="426393"/>
          </a:xfrm>
        </p:spPr>
        <p:txBody>
          <a:bodyPr/>
          <a:lstStyle/>
          <a:p>
            <a:r>
              <a:rPr lang="en-IN" dirty="0"/>
              <a:t>Pandas</a:t>
            </a:r>
            <a:endParaRPr lang="en-US" dirty="0"/>
          </a:p>
        </p:txBody>
      </p:sp>
      <p:sp>
        <p:nvSpPr>
          <p:cNvPr id="132" name="Text Placeholder 131">
            <a:extLst>
              <a:ext uri="{FF2B5EF4-FFF2-40B4-BE49-F238E27FC236}">
                <a16:creationId xmlns:a16="http://schemas.microsoft.com/office/drawing/2014/main" id="{67591C3B-1BC3-4E5D-B720-AEE8A041865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89832" y="2715236"/>
            <a:ext cx="3281555" cy="1472693"/>
          </a:xfrm>
        </p:spPr>
        <p:txBody>
          <a:bodyPr/>
          <a:lstStyle/>
          <a:p>
            <a:r>
              <a:rPr lang="en-IN" dirty="0"/>
              <a:t>Data manipulation and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C6ECA-F6C9-4E40-9615-903B54C7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1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84">
            <a:extLst>
              <a:ext uri="{FF2B5EF4-FFF2-40B4-BE49-F238E27FC236}">
                <a16:creationId xmlns:a16="http://schemas.microsoft.com/office/drawing/2014/main" id="{583A8370-72B5-4ECE-B5E0-5B47654B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0921" y="550738"/>
            <a:ext cx="6074545" cy="639192"/>
          </a:xfrm>
        </p:spPr>
        <p:txBody>
          <a:bodyPr/>
          <a:lstStyle/>
          <a:p>
            <a:r>
              <a:rPr lang="en-IN" sz="3200" dirty="0"/>
              <a:t>Data Collection &amp; Preparation</a:t>
            </a:r>
            <a:endParaRPr lang="en-US" sz="3200" dirty="0"/>
          </a:p>
        </p:txBody>
      </p:sp>
      <p:pic>
        <p:nvPicPr>
          <p:cNvPr id="79" name="Picture Placeholder 78">
            <a:extLst>
              <a:ext uri="{FF2B5EF4-FFF2-40B4-BE49-F238E27FC236}">
                <a16:creationId xmlns:a16="http://schemas.microsoft.com/office/drawing/2014/main" id="{BBC72E1D-69D7-4CA2-B6AD-180B8084D75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/>
        </p:blipFill>
        <p:spPr>
          <a:xfrm>
            <a:off x="516534" y="466725"/>
            <a:ext cx="4858139" cy="5924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F2-4176-4C56-8824-858FA51A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DDC3B59D-2133-DC55-E250-BA61971FEC7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0" y="1577830"/>
            <a:ext cx="537410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Prescription Data sourced externally (CSV)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Drug Data created internally (CSV with dosage limits)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Both files imported into MySQL for structured storage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Connected to MySQL using Python for analysis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Datasets were already clean and standardized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Merged limited dosage info into prescription data using drug name as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8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ACF9A43-5E16-41F1-82E2-77469D7E3D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466725" y="466725"/>
            <a:ext cx="11258550" cy="592455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70115D3-F5ED-4220-BDFD-9D87A29F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808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679C-0ECA-4D9C-8BCA-A8E87067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B8E3A6F-FAD5-4EAB-A050-6ED2FB78FB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133" y="3384898"/>
            <a:ext cx="3519487" cy="1588392"/>
          </a:xfrm>
        </p:spPr>
        <p:txBody>
          <a:bodyPr/>
          <a:lstStyle/>
          <a:p>
            <a:r>
              <a:rPr lang="en-US" dirty="0"/>
              <a:t>the most frequently prescribed medications, indicating overall demand and usage patterns.</a:t>
            </a:r>
            <a:endParaRPr lang="en-ZA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71B9304F-AE92-4F6B-85E5-32A85A55B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33" y="466724"/>
            <a:ext cx="3840899" cy="2372729"/>
          </a:xfrm>
        </p:spPr>
        <p:txBody>
          <a:bodyPr/>
          <a:lstStyle/>
          <a:p>
            <a:r>
              <a:rPr lang="en-IN" dirty="0"/>
              <a:t>Prescribing Trend Analysis</a:t>
            </a:r>
            <a:endParaRPr lang="en-US" dirty="0"/>
          </a:p>
        </p:txBody>
      </p:sp>
      <p:pic>
        <p:nvPicPr>
          <p:cNvPr id="8" name="Picture 7" descr="A graph of blue rectangular objects&#10;&#10;AI-generated content may be incorrect.">
            <a:extLst>
              <a:ext uri="{FF2B5EF4-FFF2-40B4-BE49-F238E27FC236}">
                <a16:creationId xmlns:a16="http://schemas.microsoft.com/office/drawing/2014/main" id="{ACE515F8-C951-1FC4-C602-1D55F0570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609" y="689807"/>
            <a:ext cx="7918391" cy="5478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836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83D237B-5C8E-4573-85F9-91EC63F3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F860B6F-2FE3-4DE6-9496-980E987E7466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400E89-A3FC-4A30-90D4-896304E91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69320" y="3870401"/>
            <a:ext cx="4422680" cy="2486526"/>
          </a:xfrm>
        </p:spPr>
        <p:txBody>
          <a:bodyPr anchor="b"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IN" sz="7200" b="1" i="1" u="sng" dirty="0">
                <a:solidFill>
                  <a:schemeClr val="accent3">
                    <a:lumMod val="75000"/>
                  </a:schemeClr>
                </a:solidFill>
              </a:rPr>
              <a:t>Paracetamol</a:t>
            </a:r>
            <a:r>
              <a:rPr lang="en-IN" sz="7200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IN" sz="72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IN" sz="7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dosage = </a:t>
            </a:r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500mg</a:t>
            </a:r>
            <a:r>
              <a:rPr lang="en-IN" sz="7200" dirty="0"/>
              <a:t>, </a:t>
            </a:r>
          </a:p>
          <a:p>
            <a:pPr>
              <a:lnSpc>
                <a:spcPct val="170000"/>
              </a:lnSpc>
            </a:pPr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dosage = </a:t>
            </a:r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650mg</a:t>
            </a:r>
            <a:r>
              <a:rPr lang="en-IN" sz="7200" dirty="0"/>
              <a:t> </a:t>
            </a:r>
            <a:r>
              <a:rPr lang="en-IN" sz="7200" dirty="0">
                <a:solidFill>
                  <a:srgbClr val="00B050"/>
                </a:solidFill>
              </a:rPr>
              <a:t>→ Under-prescribed</a:t>
            </a:r>
          </a:p>
          <a:p>
            <a:pPr>
              <a:lnSpc>
                <a:spcPct val="170000"/>
              </a:lnSpc>
            </a:pPr>
            <a:r>
              <a:rPr lang="en-IN" sz="7200" b="1" i="1" u="sng" dirty="0">
                <a:solidFill>
                  <a:srgbClr val="0070C0"/>
                </a:solidFill>
              </a:rPr>
              <a:t>Amoxicillin:</a:t>
            </a:r>
            <a:r>
              <a:rPr lang="en-IN" sz="7200" i="1" u="sng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IN" sz="7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dosage = </a:t>
            </a:r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800mg,</a:t>
            </a:r>
          </a:p>
          <a:p>
            <a:pPr>
              <a:lnSpc>
                <a:spcPct val="170000"/>
              </a:lnSpc>
            </a:pPr>
            <a:r>
              <a:rPr lang="en-IN" sz="7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Limited dosage =</a:t>
            </a:r>
            <a:r>
              <a:rPr lang="en-IN" sz="7200" dirty="0">
                <a:solidFill>
                  <a:schemeClr val="accent4">
                    <a:lumMod val="75000"/>
                  </a:schemeClr>
                </a:solidFill>
              </a:rPr>
              <a:t> 500mg </a:t>
            </a:r>
            <a:r>
              <a:rPr lang="en-IN" sz="7200" dirty="0"/>
              <a:t>→ </a:t>
            </a:r>
            <a:r>
              <a:rPr lang="en-IN" sz="7200" dirty="0">
                <a:solidFill>
                  <a:srgbClr val="FF0000"/>
                </a:solidFill>
              </a:rPr>
              <a:t>Over-prescribed</a:t>
            </a:r>
          </a:p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881997C-22F5-4B0C-E2D8-8931CEA3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9320" y="789475"/>
            <a:ext cx="4124409" cy="638175"/>
          </a:xfrm>
        </p:spPr>
        <p:txBody>
          <a:bodyPr/>
          <a:lstStyle/>
          <a:p>
            <a:r>
              <a:rPr lang="en-IN" sz="2800" dirty="0"/>
              <a:t>Dosage Utilization &amp; Pattern Analysis</a:t>
            </a:r>
          </a:p>
        </p:txBody>
      </p:sp>
      <p:pic>
        <p:nvPicPr>
          <p:cNvPr id="32" name="Picture 31" descr="A graph of a chart&#10;&#10;AI-generated content may be incorrect.">
            <a:extLst>
              <a:ext uri="{FF2B5EF4-FFF2-40B4-BE49-F238E27FC236}">
                <a16:creationId xmlns:a16="http://schemas.microsoft.com/office/drawing/2014/main" id="{C8C304C7-6445-D146-7D98-CFAA68963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926"/>
            <a:ext cx="7621724" cy="61628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931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>
            <a:extLst>
              <a:ext uri="{FF2B5EF4-FFF2-40B4-BE49-F238E27FC236}">
                <a16:creationId xmlns:a16="http://schemas.microsoft.com/office/drawing/2014/main" id="{C1422C90-427C-4AD4-97AD-6B9853B2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553188" y="2675995"/>
            <a:ext cx="6997018" cy="682498"/>
          </a:xfrm>
        </p:spPr>
        <p:txBody>
          <a:bodyPr/>
          <a:lstStyle/>
          <a:p>
            <a:r>
              <a:rPr lang="en-IN" b="1" dirty="0"/>
              <a:t>Anomaly Detection</a:t>
            </a:r>
            <a:endParaRPr lang="en-IN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7B521B55-CA93-422E-A413-4F38F20BA1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81651" y="770008"/>
            <a:ext cx="2484871" cy="426393"/>
          </a:xfrm>
        </p:spPr>
        <p:txBody>
          <a:bodyPr anchor="t"/>
          <a:lstStyle/>
          <a:p>
            <a:r>
              <a:rPr lang="en-US" dirty="0"/>
              <a:t>3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8221D68-CEED-411C-AC3A-7A72C437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065045" y="1220281"/>
            <a:ext cx="2937452" cy="1192694"/>
          </a:xfrm>
        </p:spPr>
        <p:txBody>
          <a:bodyPr>
            <a:normAutofit/>
          </a:bodyPr>
          <a:lstStyle/>
          <a:p>
            <a:r>
              <a:rPr lang="en-US" dirty="0"/>
              <a:t>Identify and highlight drugs that were prescribed with dosages exceeding the safe or limited levels.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21A5EF9-E3DB-4CA4-93F3-39B1B8D5E2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1651" y="2584749"/>
            <a:ext cx="2347219" cy="426393"/>
          </a:xfrm>
        </p:spPr>
        <p:txBody>
          <a:bodyPr anchor="t"/>
          <a:lstStyle/>
          <a:p>
            <a:r>
              <a:rPr lang="en-US" dirty="0"/>
              <a:t>2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076F9C5-3B11-41F8-AE36-0DAED232278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43999" y="3058902"/>
            <a:ext cx="2937452" cy="1106662"/>
          </a:xfrm>
        </p:spPr>
        <p:txBody>
          <a:bodyPr>
            <a:normAutofit/>
          </a:bodyPr>
          <a:lstStyle/>
          <a:p>
            <a:r>
              <a:rPr lang="en-US" dirty="0"/>
              <a:t>Drugs like Amlodipine and Cetirizine have the highest number of overdose prescriptions.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3F19829-ECF0-478F-BED1-112739B393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81651" y="4282692"/>
            <a:ext cx="2189903" cy="426393"/>
          </a:xfrm>
        </p:spPr>
        <p:txBody>
          <a:bodyPr anchor="t"/>
          <a:lstStyle/>
          <a:p>
            <a:r>
              <a:rPr lang="en-US" dirty="0"/>
              <a:t>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A8E79-2231-42DD-834F-F399CC7D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E02C9BB-08DF-9D40-78F8-561E46DA40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3999" y="4865570"/>
            <a:ext cx="2937452" cy="1106662"/>
          </a:xfrm>
        </p:spPr>
        <p:txBody>
          <a:bodyPr/>
          <a:lstStyle/>
          <a:p>
            <a:r>
              <a:rPr lang="en-US" dirty="0"/>
              <a:t>Filtered prescriptions where the average dosage exceeded the standard safe dosage.</a:t>
            </a:r>
          </a:p>
          <a:p>
            <a:endParaRPr lang="en-IN" dirty="0"/>
          </a:p>
        </p:txBody>
      </p:sp>
      <p:pic>
        <p:nvPicPr>
          <p:cNvPr id="18" name="Picture 17" descr="A graph of a number of drugs&#10;&#10;AI-generated content may be incorrect.">
            <a:extLst>
              <a:ext uri="{FF2B5EF4-FFF2-40B4-BE49-F238E27FC236}">
                <a16:creationId xmlns:a16="http://schemas.microsoft.com/office/drawing/2014/main" id="{F3B3C46C-C858-8765-EFD3-F6526B89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327" y="685794"/>
            <a:ext cx="7620008" cy="5486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064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C972A2AA-2BCB-4C1E-90E7-26B47F79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12" y="671808"/>
            <a:ext cx="6781814" cy="639192"/>
          </a:xfrm>
        </p:spPr>
        <p:txBody>
          <a:bodyPr/>
          <a:lstStyle/>
          <a:p>
            <a:r>
              <a:rPr lang="en-IN" dirty="0"/>
              <a:t>Geographic Analysis</a:t>
            </a:r>
            <a:endParaRPr lang="en-US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5D4274A-BC04-4AC5-87FA-7EC4AD5B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15753"/>
            <a:ext cx="2743200" cy="205722"/>
          </a:xfrm>
        </p:spPr>
        <p:txBody>
          <a:bodyPr/>
          <a:lstStyle/>
          <a:p>
            <a:fld id="{BF860B6F-2FE3-4DE6-9496-980E987E74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 descr="A graph of blue bars&#10;&#10;AI-generated content may be incorrect.">
            <a:extLst>
              <a:ext uri="{FF2B5EF4-FFF2-40B4-BE49-F238E27FC236}">
                <a16:creationId xmlns:a16="http://schemas.microsoft.com/office/drawing/2014/main" id="{9DC82E67-0CD1-3AD9-65A7-88A6B1B5C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371589"/>
            <a:ext cx="9144018" cy="54864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5472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63"/>
      </a:accent1>
      <a:accent2>
        <a:srgbClr val="A8CADC"/>
      </a:accent2>
      <a:accent3>
        <a:srgbClr val="74A9EA"/>
      </a:accent3>
      <a:accent4>
        <a:srgbClr val="04B3C3"/>
      </a:accent4>
      <a:accent5>
        <a:srgbClr val="5F8473"/>
      </a:accent5>
      <a:accent6>
        <a:srgbClr val="D1EF59"/>
      </a:accent6>
      <a:hlink>
        <a:srgbClr val="0563C1"/>
      </a:hlink>
      <a:folHlink>
        <a:srgbClr val="954F72"/>
      </a:folHlink>
    </a:clrScheme>
    <a:fontScheme name="Custom 29">
      <a:majorFont>
        <a:latin typeface="Seaford Bold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care Pitch Deck_TM89652269_Win32_JC_v2" id="{F8764AB5-AEEF-4CC2-ABB0-6738C12D74B7}" vid="{4B84277E-49D1-4747-AC5A-A160BBEACD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F4F0A7-9599-4FE3-A548-853A09CF02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064F8B-46A2-4F22-9203-449568FB5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84FD82-9185-4244-A7C8-36B2990083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261</TotalTime>
  <Words>420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Quire Sans</vt:lpstr>
      <vt:lpstr>Seaford</vt:lpstr>
      <vt:lpstr>Seaford Bold</vt:lpstr>
      <vt:lpstr>Office Theme</vt:lpstr>
      <vt:lpstr>Digital Prescription Record Analyst</vt:lpstr>
      <vt:lpstr>Objective</vt:lpstr>
      <vt:lpstr>Tools &amp; Technologies</vt:lpstr>
      <vt:lpstr>Data Collection &amp; Preparation</vt:lpstr>
      <vt:lpstr>Analysis Modules</vt:lpstr>
      <vt:lpstr>Prescribing Trend Analysis</vt:lpstr>
      <vt:lpstr>Dosage Utilization &amp; Pattern Analysis</vt:lpstr>
      <vt:lpstr>Anomaly Detection</vt:lpstr>
      <vt:lpstr>Geographic Analysis</vt:lpstr>
      <vt:lpstr>Demographic Analysis</vt:lpstr>
      <vt:lpstr>Key Takeaways</vt:lpstr>
      <vt:lpstr>Path Forward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SHREE JAYA SUNDAR</dc:creator>
  <cp:lastModifiedBy>SWETHA SHREE JAYA SUNDAR</cp:lastModifiedBy>
  <cp:revision>2</cp:revision>
  <dcterms:created xsi:type="dcterms:W3CDTF">2025-08-01T04:44:54Z</dcterms:created>
  <dcterms:modified xsi:type="dcterms:W3CDTF">2025-08-01T09:06:17Z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