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 id="2147483660" r:id="rId2"/>
    <p:sldMasterId id="2147483670" r:id="rId3"/>
  </p:sldMasterIdLst>
  <p:sldIdLst>
    <p:sldId id="256" r:id="rId4"/>
    <p:sldId id="257" r:id="rId5"/>
    <p:sldId id="270" r:id="rId6"/>
    <p:sldId id="258" r:id="rId7"/>
    <p:sldId id="259" r:id="rId8"/>
    <p:sldId id="260" r:id="rId9"/>
    <p:sldId id="261" r:id="rId10"/>
    <p:sldId id="264" r:id="rId11"/>
    <p:sldId id="271" r:id="rId12"/>
    <p:sldId id="272" r:id="rId13"/>
    <p:sldId id="273" r:id="rId14"/>
    <p:sldId id="265" r:id="rId15"/>
    <p:sldId id="274" r:id="rId16"/>
    <p:sldId id="268" r:id="rId17"/>
    <p:sldId id="269" r:id="rId18"/>
    <p:sldId id="266" r:id="rId19"/>
    <p:sldId id="267"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6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extLst>
      <p:ext uri="{BB962C8B-B14F-4D97-AF65-F5344CB8AC3E}">
        <p14:creationId xmlns:p14="http://schemas.microsoft.com/office/powerpoint/2010/main" val="3643847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4"/>
          <a:srcRect t="1844" r="1844"/>
          <a:stretch/>
        </p:blipFill>
        <p:spPr>
          <a:xfrm>
            <a:off x="0" y="0"/>
            <a:ext cx="9143640" cy="5143320"/>
          </a:xfrm>
          <a:prstGeom prst="rect">
            <a:avLst/>
          </a:prstGeom>
          <a:ln w="0">
            <a:noFill/>
          </a:ln>
        </p:spPr>
      </p:pic>
      <p:pic>
        <p:nvPicPr>
          <p:cNvPr id="351" name="Google Shape;18;p3"/>
          <p:cNvPicPr/>
          <p:nvPr/>
        </p:nvPicPr>
        <p:blipFill>
          <a:blip r:embed="rId5">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6">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6">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7">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7">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1049866" y="1076400"/>
            <a:ext cx="8271933"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0" i="0" dirty="0">
                <a:effectLst/>
                <a:latin typeface="DeepSeek-CJK-patch"/>
              </a:rPr>
              <a:t>Global Sales Analysis &amp; Forecasting ETL Pipeline</a:t>
            </a:r>
            <a:endParaRPr lang="fr-FR" sz="3000" b="0" strike="noStrike" spc="-1" dirty="0">
              <a:latin typeface="Arial"/>
            </a:endParaRPr>
          </a:p>
        </p:txBody>
      </p:sp>
      <p:sp>
        <p:nvSpPr>
          <p:cNvPr id="736" name="PlaceHolder 2"/>
          <p:cNvSpPr>
            <a:spLocks noGrp="1"/>
          </p:cNvSpPr>
          <p:nvPr>
            <p:ph type="subTitle"/>
          </p:nvPr>
        </p:nvSpPr>
        <p:spPr>
          <a:xfrm>
            <a:off x="778934" y="2581200"/>
            <a:ext cx="8271933" cy="47592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800" b="0" i="0" dirty="0">
                <a:effectLst/>
                <a:latin typeface="DeepSeek-CJK-patch"/>
              </a:rPr>
              <a:t>     Ingesting, Transforming, and Analyzing Multi-Country Sales Data on Google Cloud</a:t>
            </a:r>
            <a:endParaRPr lang="en-US" sz="1800" b="0" strike="noStrike" spc="-1" dirty="0">
              <a:latin typeface="OpenSymbol"/>
            </a:endParaRPr>
          </a:p>
        </p:txBody>
      </p:sp>
      <p:cxnSp>
        <p:nvCxnSpPr>
          <p:cNvPr id="737" name="Google Shape;813;p29"/>
          <p:cNvCxnSpPr>
            <a:cxnSpLocks/>
          </p:cNvCxnSpPr>
          <p:nvPr/>
        </p:nvCxnSpPr>
        <p:spPr>
          <a:xfrm>
            <a:off x="1117600" y="2562300"/>
            <a:ext cx="7526867" cy="18900"/>
          </a:xfrm>
          <a:prstGeom prst="straightConnector1">
            <a:avLst/>
          </a:prstGeom>
          <a:ln w="9525">
            <a:solidFill>
              <a:srgbClr val="FFFFFF"/>
            </a:solidFill>
            <a:round/>
          </a:ln>
        </p:spPr>
      </p:cxnSp>
      <p:pic>
        <p:nvPicPr>
          <p:cNvPr id="11" name="Picture 10">
            <a:extLst>
              <a:ext uri="{FF2B5EF4-FFF2-40B4-BE49-F238E27FC236}">
                <a16:creationId xmlns:a16="http://schemas.microsoft.com/office/drawing/2014/main" id="{C8CE433C-64D7-5F90-65D5-80670DBDA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0457" y="3898042"/>
            <a:ext cx="732214" cy="732214"/>
          </a:xfrm>
          <a:prstGeom prst="rect">
            <a:avLst/>
          </a:prstGeom>
        </p:spPr>
      </p:pic>
      <p:pic>
        <p:nvPicPr>
          <p:cNvPr id="13" name="Picture 12">
            <a:extLst>
              <a:ext uri="{FF2B5EF4-FFF2-40B4-BE49-F238E27FC236}">
                <a16:creationId xmlns:a16="http://schemas.microsoft.com/office/drawing/2014/main" id="{2C5B9BB1-5329-2A5D-146E-69AFAC61D5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893" y="3900434"/>
            <a:ext cx="732214" cy="732214"/>
          </a:xfrm>
          <a:prstGeom prst="rect">
            <a:avLst/>
          </a:prstGeom>
        </p:spPr>
      </p:pic>
      <p:pic>
        <p:nvPicPr>
          <p:cNvPr id="15" name="Picture 14">
            <a:extLst>
              <a:ext uri="{FF2B5EF4-FFF2-40B4-BE49-F238E27FC236}">
                <a16:creationId xmlns:a16="http://schemas.microsoft.com/office/drawing/2014/main" id="{A65EF2FD-D756-C915-66C9-948B564EC2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1296" y="3778020"/>
            <a:ext cx="972249" cy="9722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955D1-066B-80CD-1E72-6AB058216F1C}"/>
              </a:ext>
            </a:extLst>
          </p:cNvPr>
          <p:cNvSpPr txBox="1"/>
          <p:nvPr/>
        </p:nvSpPr>
        <p:spPr>
          <a:xfrm>
            <a:off x="2608490" y="145986"/>
            <a:ext cx="6376306" cy="523220"/>
          </a:xfrm>
          <a:prstGeom prst="rect">
            <a:avLst/>
          </a:prstGeom>
          <a:noFill/>
        </p:spPr>
        <p:txBody>
          <a:bodyPr wrap="square">
            <a:spAutoFit/>
          </a:bodyPr>
          <a:lstStyle/>
          <a:p>
            <a:r>
              <a:rPr lang="en-US" sz="2800" dirty="0"/>
              <a:t>Databases and Tables</a:t>
            </a:r>
            <a:endParaRPr lang="en-IN" sz="2800" dirty="0"/>
          </a:p>
        </p:txBody>
      </p:sp>
      <p:pic>
        <p:nvPicPr>
          <p:cNvPr id="4" name="Picture 3">
            <a:extLst>
              <a:ext uri="{FF2B5EF4-FFF2-40B4-BE49-F238E27FC236}">
                <a16:creationId xmlns:a16="http://schemas.microsoft.com/office/drawing/2014/main" id="{C5D0284B-F7ED-8B7E-DB6F-459B8D2F28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0" y="817236"/>
            <a:ext cx="5678043" cy="1999443"/>
          </a:xfrm>
          <a:prstGeom prst="rect">
            <a:avLst/>
          </a:prstGeom>
        </p:spPr>
      </p:pic>
      <p:pic>
        <p:nvPicPr>
          <p:cNvPr id="14" name="Picture 13">
            <a:extLst>
              <a:ext uri="{FF2B5EF4-FFF2-40B4-BE49-F238E27FC236}">
                <a16:creationId xmlns:a16="http://schemas.microsoft.com/office/drawing/2014/main" id="{41D54CC4-F826-8E59-6BB1-93AACCBC9C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699" y="2998071"/>
            <a:ext cx="5273097" cy="1999443"/>
          </a:xfrm>
          <a:prstGeom prst="rect">
            <a:avLst/>
          </a:prstGeom>
        </p:spPr>
      </p:pic>
    </p:spTree>
    <p:extLst>
      <p:ext uri="{BB962C8B-B14F-4D97-AF65-F5344CB8AC3E}">
        <p14:creationId xmlns:p14="http://schemas.microsoft.com/office/powerpoint/2010/main" val="136773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6A139-8096-D1FB-8F1E-F0B108DC284D}"/>
              </a:ext>
            </a:extLst>
          </p:cNvPr>
          <p:cNvSpPr txBox="1"/>
          <p:nvPr/>
        </p:nvSpPr>
        <p:spPr>
          <a:xfrm>
            <a:off x="2608490" y="145986"/>
            <a:ext cx="6376306" cy="523220"/>
          </a:xfrm>
          <a:prstGeom prst="rect">
            <a:avLst/>
          </a:prstGeom>
          <a:noFill/>
        </p:spPr>
        <p:txBody>
          <a:bodyPr wrap="square">
            <a:spAutoFit/>
          </a:bodyPr>
          <a:lstStyle/>
          <a:p>
            <a:r>
              <a:rPr lang="en-US" sz="2800" dirty="0"/>
              <a:t>Databases and Tables</a:t>
            </a:r>
            <a:endParaRPr lang="en-IN" sz="2800" dirty="0"/>
          </a:p>
        </p:txBody>
      </p:sp>
      <p:pic>
        <p:nvPicPr>
          <p:cNvPr id="4" name="Picture 3">
            <a:extLst>
              <a:ext uri="{FF2B5EF4-FFF2-40B4-BE49-F238E27FC236}">
                <a16:creationId xmlns:a16="http://schemas.microsoft.com/office/drawing/2014/main" id="{44438290-223C-3960-7C9E-BC1B2B080F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42" y="755533"/>
            <a:ext cx="4203345" cy="1485566"/>
          </a:xfrm>
          <a:prstGeom prst="rect">
            <a:avLst/>
          </a:prstGeom>
        </p:spPr>
      </p:pic>
      <p:pic>
        <p:nvPicPr>
          <p:cNvPr id="6" name="Picture 5">
            <a:extLst>
              <a:ext uri="{FF2B5EF4-FFF2-40B4-BE49-F238E27FC236}">
                <a16:creationId xmlns:a16="http://schemas.microsoft.com/office/drawing/2014/main" id="{8AD76B77-9143-055E-D97C-626E7B809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015" y="2169269"/>
            <a:ext cx="4114800" cy="1439955"/>
          </a:xfrm>
          <a:prstGeom prst="rect">
            <a:avLst/>
          </a:prstGeom>
        </p:spPr>
      </p:pic>
      <p:pic>
        <p:nvPicPr>
          <p:cNvPr id="8" name="Picture 7">
            <a:extLst>
              <a:ext uri="{FF2B5EF4-FFF2-40B4-BE49-F238E27FC236}">
                <a16:creationId xmlns:a16="http://schemas.microsoft.com/office/drawing/2014/main" id="{CB53F82B-7782-BD61-EF31-A69AC369C9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642" y="3381934"/>
            <a:ext cx="4220936" cy="1486343"/>
          </a:xfrm>
          <a:prstGeom prst="rect">
            <a:avLst/>
          </a:prstGeom>
        </p:spPr>
      </p:pic>
    </p:spTree>
    <p:extLst>
      <p:ext uri="{BB962C8B-B14F-4D97-AF65-F5344CB8AC3E}">
        <p14:creationId xmlns:p14="http://schemas.microsoft.com/office/powerpoint/2010/main" val="17708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510393" y="106136"/>
            <a:ext cx="7053943" cy="1412421"/>
          </a:xfrm>
          <a:prstGeom prst="rect">
            <a:avLst/>
          </a:prstGeom>
          <a:noFill/>
          <a:ln w="0">
            <a:noFill/>
          </a:ln>
        </p:spPr>
        <p:txBody>
          <a:bodyPr lIns="91440" tIns="91440" rIns="91440" bIns="91440" anchor="b">
            <a:noAutofit/>
          </a:bodyPr>
          <a:lstStyle/>
          <a:p>
            <a:pPr indent="0">
              <a:lnSpc>
                <a:spcPct val="100000"/>
              </a:lnSpc>
              <a:buNone/>
              <a:tabLst>
                <a:tab pos="0" algn="l"/>
              </a:tabLst>
            </a:pPr>
            <a:r>
              <a:rPr lang="en-IN" sz="3200" dirty="0"/>
              <a:t>  Data Cleaning and Transformation</a:t>
            </a:r>
            <a:endParaRPr lang="fr-FR" sz="3200" b="0" strike="noStrike" spc="-1" dirty="0">
              <a:solidFill>
                <a:schemeClr val="dk1"/>
              </a:solidFill>
              <a:latin typeface="Arial"/>
            </a:endParaRPr>
          </a:p>
        </p:txBody>
      </p:sp>
      <p:sp>
        <p:nvSpPr>
          <p:cNvPr id="3" name="Rectangle 1">
            <a:extLst>
              <a:ext uri="{FF2B5EF4-FFF2-40B4-BE49-F238E27FC236}">
                <a16:creationId xmlns:a16="http://schemas.microsoft.com/office/drawing/2014/main" id="{4EC9215F-1AD8-F914-87B4-FD7045130EB6}"/>
              </a:ext>
            </a:extLst>
          </p:cNvPr>
          <p:cNvSpPr>
            <a:spLocks noGrp="1" noChangeArrowheads="1"/>
          </p:cNvSpPr>
          <p:nvPr>
            <p:ph type="subTitle"/>
          </p:nvPr>
        </p:nvSpPr>
        <p:spPr bwMode="auto">
          <a:xfrm>
            <a:off x="1265463" y="2083418"/>
            <a:ext cx="602524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Removed null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Converted currencies to INR using static exchange  	rates (e.g., 1 HKD = 10.93 INR).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Price range normalized between ₹500 and ₹1200.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B7489-F0BE-4D9F-3B44-EE7D132B03AA}"/>
              </a:ext>
            </a:extLst>
          </p:cNvPr>
          <p:cNvSpPr txBox="1"/>
          <p:nvPr/>
        </p:nvSpPr>
        <p:spPr>
          <a:xfrm>
            <a:off x="3433082" y="121493"/>
            <a:ext cx="6376306" cy="523220"/>
          </a:xfrm>
          <a:prstGeom prst="rect">
            <a:avLst/>
          </a:prstGeom>
          <a:noFill/>
        </p:spPr>
        <p:txBody>
          <a:bodyPr wrap="square">
            <a:spAutoFit/>
          </a:bodyPr>
          <a:lstStyle/>
          <a:p>
            <a:r>
              <a:rPr lang="en-US" sz="2800" dirty="0"/>
              <a:t>Output Status</a:t>
            </a:r>
            <a:endParaRPr lang="en-IN" sz="2800" dirty="0"/>
          </a:p>
        </p:txBody>
      </p:sp>
      <p:pic>
        <p:nvPicPr>
          <p:cNvPr id="4" name="Picture 3">
            <a:extLst>
              <a:ext uri="{FF2B5EF4-FFF2-40B4-BE49-F238E27FC236}">
                <a16:creationId xmlns:a16="http://schemas.microsoft.com/office/drawing/2014/main" id="{7AD8E722-091C-EFAE-820E-974B430EC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49" y="718457"/>
            <a:ext cx="4190110" cy="1948300"/>
          </a:xfrm>
          <a:prstGeom prst="rect">
            <a:avLst/>
          </a:prstGeom>
        </p:spPr>
      </p:pic>
      <p:pic>
        <p:nvPicPr>
          <p:cNvPr id="6" name="Picture 5">
            <a:extLst>
              <a:ext uri="{FF2B5EF4-FFF2-40B4-BE49-F238E27FC236}">
                <a16:creationId xmlns:a16="http://schemas.microsoft.com/office/drawing/2014/main" id="{96B2FC02-F6B3-28C6-A0A1-9B728153E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981" y="2840814"/>
            <a:ext cx="4226926" cy="2000608"/>
          </a:xfrm>
          <a:prstGeom prst="rect">
            <a:avLst/>
          </a:prstGeom>
        </p:spPr>
      </p:pic>
    </p:spTree>
    <p:extLst>
      <p:ext uri="{BB962C8B-B14F-4D97-AF65-F5344CB8AC3E}">
        <p14:creationId xmlns:p14="http://schemas.microsoft.com/office/powerpoint/2010/main" val="342664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CC5CE-A52A-1C14-0274-2B57894980D2}"/>
              </a:ext>
            </a:extLst>
          </p:cNvPr>
          <p:cNvSpPr txBox="1"/>
          <p:nvPr/>
        </p:nvSpPr>
        <p:spPr>
          <a:xfrm>
            <a:off x="1551214" y="243957"/>
            <a:ext cx="6482443" cy="954107"/>
          </a:xfrm>
          <a:prstGeom prst="rect">
            <a:avLst/>
          </a:prstGeom>
          <a:noFill/>
        </p:spPr>
        <p:txBody>
          <a:bodyPr wrap="square">
            <a:spAutoFit/>
          </a:bodyPr>
          <a:lstStyle/>
          <a:p>
            <a:endParaRPr lang="en-IN" sz="2800" dirty="0"/>
          </a:p>
          <a:p>
            <a:r>
              <a:rPr lang="en-IN" sz="2800" dirty="0"/>
              <a:t>Data Storage &amp; </a:t>
            </a:r>
            <a:r>
              <a:rPr lang="en-IN" sz="2800" dirty="0" err="1"/>
              <a:t>BigQuery</a:t>
            </a:r>
            <a:r>
              <a:rPr lang="en-IN" sz="2800" dirty="0"/>
              <a:t> Integration</a:t>
            </a:r>
            <a:endParaRPr lang="en-IN" sz="2800" b="1" dirty="0"/>
          </a:p>
        </p:txBody>
      </p:sp>
      <p:sp>
        <p:nvSpPr>
          <p:cNvPr id="8" name="Rectangle 6">
            <a:extLst>
              <a:ext uri="{FF2B5EF4-FFF2-40B4-BE49-F238E27FC236}">
                <a16:creationId xmlns:a16="http://schemas.microsoft.com/office/drawing/2014/main" id="{A1CCDE39-B5A8-7435-224D-53FC66A84C4E}"/>
              </a:ext>
            </a:extLst>
          </p:cNvPr>
          <p:cNvSpPr>
            <a:spLocks noChangeArrowheads="1"/>
          </p:cNvSpPr>
          <p:nvPr/>
        </p:nvSpPr>
        <p:spPr bwMode="auto">
          <a:xfrm rot="10800000" flipV="1">
            <a:off x="1387927" y="1430938"/>
            <a:ext cx="61966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Cleaned data written to </a:t>
            </a:r>
            <a:r>
              <a:rPr kumimoji="0" lang="en-US" altLang="en-US" sz="1800" b="1" i="0" u="none" strike="noStrike" cap="none" normalizeH="0" baseline="0" dirty="0">
                <a:ln>
                  <a:noFill/>
                </a:ln>
                <a:solidFill>
                  <a:schemeClr val="tx1"/>
                </a:solidFill>
                <a:effectLst/>
                <a:latin typeface="Arial" panose="020B0604020202020204" pitchFamily="34" charset="0"/>
              </a:rPr>
              <a:t>Cloud SQL</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err="1">
                <a:ln>
                  <a:noFill/>
                </a:ln>
                <a:solidFill>
                  <a:schemeClr val="tx1"/>
                </a:solidFill>
                <a:effectLst/>
                <a:latin typeface="Arial" panose="020B0604020202020204" pitchFamily="34" charset="0"/>
              </a:rPr>
              <a:t>BigQuery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Used </a:t>
            </a:r>
            <a:r>
              <a:rPr kumimoji="0" lang="en-US" altLang="en-US" sz="1800" b="0" i="0" u="none" strike="noStrike" cap="none" normalizeH="0" baseline="0" dirty="0" err="1">
                <a:ln>
                  <a:noFill/>
                </a:ln>
                <a:solidFill>
                  <a:schemeClr val="tx1"/>
                </a:solidFill>
                <a:effectLst/>
                <a:latin typeface="Arial" panose="020B0604020202020204" pitchFamily="34" charset="0"/>
              </a:rPr>
              <a:t>BigQuery</a:t>
            </a:r>
            <a:r>
              <a:rPr kumimoji="0" lang="en-US" altLang="en-US" sz="1800" b="0" i="0" u="none" strike="noStrike" cap="none" normalizeH="0" baseline="0" dirty="0">
                <a:ln>
                  <a:noFill/>
                </a:ln>
                <a:solidFill>
                  <a:schemeClr val="tx1"/>
                </a:solidFill>
                <a:effectLst/>
                <a:latin typeface="Arial" panose="020B0604020202020204" pitchFamily="34" charset="0"/>
              </a:rPr>
              <a:t> connectors and SQL scripts for: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Generating aggregate tables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Creating tax tables with 5% tax</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Creating pivot tables for visual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214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E5C52-448A-B539-34A9-CB50B074F57D}"/>
              </a:ext>
            </a:extLst>
          </p:cNvPr>
          <p:cNvSpPr txBox="1"/>
          <p:nvPr/>
        </p:nvSpPr>
        <p:spPr>
          <a:xfrm>
            <a:off x="2090057" y="661307"/>
            <a:ext cx="5298622" cy="523220"/>
          </a:xfrm>
          <a:prstGeom prst="rect">
            <a:avLst/>
          </a:prstGeom>
          <a:noFill/>
        </p:spPr>
        <p:txBody>
          <a:bodyPr wrap="square">
            <a:spAutoFit/>
          </a:bodyPr>
          <a:lstStyle/>
          <a:p>
            <a:r>
              <a:rPr lang="en-IN" sz="2800" dirty="0"/>
              <a:t>Analysis and Visualization</a:t>
            </a:r>
            <a:endParaRPr lang="en-IN" sz="2800" b="1" dirty="0"/>
          </a:p>
        </p:txBody>
      </p:sp>
      <p:sp>
        <p:nvSpPr>
          <p:cNvPr id="5" name="TextBox 4">
            <a:extLst>
              <a:ext uri="{FF2B5EF4-FFF2-40B4-BE49-F238E27FC236}">
                <a16:creationId xmlns:a16="http://schemas.microsoft.com/office/drawing/2014/main" id="{ECA5B405-B2AA-A060-D159-16196D152BB4}"/>
              </a:ext>
            </a:extLst>
          </p:cNvPr>
          <p:cNvSpPr txBox="1"/>
          <p:nvPr/>
        </p:nvSpPr>
        <p:spPr>
          <a:xfrm>
            <a:off x="1730828" y="1469571"/>
            <a:ext cx="6008915" cy="2246769"/>
          </a:xfrm>
          <a:prstGeom prst="rect">
            <a:avLst/>
          </a:prstGeom>
          <a:noFill/>
        </p:spPr>
        <p:txBody>
          <a:bodyPr wrap="square">
            <a:spAutoFit/>
          </a:bodyPr>
          <a:lstStyle/>
          <a:p>
            <a:r>
              <a:rPr lang="nb-NO" sz="2000" b="1" dirty="0"/>
              <a:t>A. CSV Export for Stakeholders</a:t>
            </a:r>
          </a:p>
          <a:p>
            <a:endParaRPr lang="en-US" sz="2000" dirty="0"/>
          </a:p>
          <a:p>
            <a:r>
              <a:rPr lang="en-US" sz="2000" b="1" dirty="0"/>
              <a:t>B. Graphs for Business Teams</a:t>
            </a:r>
          </a:p>
          <a:p>
            <a:endParaRPr lang="en-US" sz="2000" dirty="0"/>
          </a:p>
          <a:p>
            <a:r>
              <a:rPr lang="en-IN" sz="2000" dirty="0"/>
              <a:t>C. Tax Department Reports</a:t>
            </a:r>
          </a:p>
          <a:p>
            <a:endParaRPr lang="en-US" sz="2000" dirty="0"/>
          </a:p>
          <a:p>
            <a:r>
              <a:rPr lang="en-IN" sz="2000" dirty="0"/>
              <a:t>D. Additional Charts</a:t>
            </a:r>
          </a:p>
        </p:txBody>
      </p:sp>
    </p:spTree>
    <p:extLst>
      <p:ext uri="{BB962C8B-B14F-4D97-AF65-F5344CB8AC3E}">
        <p14:creationId xmlns:p14="http://schemas.microsoft.com/office/powerpoint/2010/main" val="186084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2008414" y="971640"/>
            <a:ext cx="5058746" cy="65305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Conclusions</a:t>
            </a:r>
            <a:endParaRPr lang="fr-FR" sz="3000" b="0" strike="noStrike" spc="-1" dirty="0">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800" dirty="0"/>
              <a:t>This ETL project empowers the organization to make data-driven decisions by centralizing global sales data, standardizing metrics, and providing intuitive dashboards for strategic planning, forecasting, and compliance.</a:t>
            </a:r>
            <a:endParaRPr lang="en-US" sz="1800" b="0" strike="noStrike" spc="-1" dirty="0">
              <a:solidFill>
                <a:srgbClr val="FFFFFF"/>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idx="4294967295"/>
          </p:nvPr>
        </p:nvSpPr>
        <p:spPr>
          <a:xfrm>
            <a:off x="2319866" y="1608667"/>
            <a:ext cx="6659093" cy="1456265"/>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889001" y="474134"/>
            <a:ext cx="3683000" cy="1117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1" strike="noStrike" spc="-1" dirty="0">
                <a:solidFill>
                  <a:schemeClr val="dk1"/>
                </a:solidFill>
                <a:latin typeface="Montserrat"/>
                <a:ea typeface="Montserrat"/>
              </a:rPr>
              <a:t>Introduction</a:t>
            </a:r>
            <a:endParaRPr lang="fr-FR" sz="3600" b="0" strike="noStrike" spc="-1" dirty="0">
              <a:solidFill>
                <a:schemeClr val="dk1"/>
              </a:solidFill>
              <a:latin typeface="Arial"/>
            </a:endParaRPr>
          </a:p>
        </p:txBody>
      </p:sp>
      <p:sp>
        <p:nvSpPr>
          <p:cNvPr id="739" name="PlaceHolder 2"/>
          <p:cNvSpPr>
            <a:spLocks noGrp="1"/>
          </p:cNvSpPr>
          <p:nvPr>
            <p:ph type="subTitle"/>
          </p:nvPr>
        </p:nvSpPr>
        <p:spPr>
          <a:xfrm>
            <a:off x="668867" y="1591735"/>
            <a:ext cx="5985934" cy="2861732"/>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600" b="0" i="0" dirty="0">
                <a:effectLst/>
                <a:latin typeface="DeepSeek-CJK-patch"/>
              </a:rPr>
              <a:t>Design a scalable ETL pipeline to consolidate sales data from </a:t>
            </a:r>
            <a:r>
              <a:rPr lang="en-US" sz="1600" b="1" i="0" dirty="0">
                <a:effectLst/>
                <a:latin typeface="DeepSeek-CJK-patch"/>
              </a:rPr>
              <a:t>8 countries</a:t>
            </a:r>
            <a:r>
              <a:rPr lang="en-US" sz="1600" b="0" i="0" dirty="0">
                <a:effectLst/>
                <a:latin typeface="DeepSeek-CJK-patch"/>
              </a:rPr>
              <a:t> (varied formats/databases), standardize currency to INR, clean null values, and enable forecasting for production planning.</a:t>
            </a:r>
          </a:p>
          <a:p>
            <a:pPr algn="l">
              <a:lnSpc>
                <a:spcPts val="2143"/>
              </a:lnSpc>
              <a:spcBef>
                <a:spcPts val="1029"/>
              </a:spcBef>
              <a:spcAft>
                <a:spcPts val="1029"/>
              </a:spcAft>
              <a:buNone/>
            </a:pPr>
            <a:r>
              <a:rPr lang="en-IN" sz="1600" b="1" i="0" dirty="0">
                <a:effectLst/>
                <a:latin typeface="DeepSeek-CJK-patch"/>
              </a:rPr>
              <a:t>        Key Focus Areas:</a:t>
            </a:r>
            <a:endParaRPr lang="en-IN" sz="1600" dirty="0">
              <a:latin typeface="DeepSeek-CJK-patch"/>
            </a:endParaRPr>
          </a:p>
          <a:p>
            <a:pPr>
              <a:lnSpc>
                <a:spcPts val="2143"/>
              </a:lnSpc>
              <a:spcBef>
                <a:spcPts val="1029"/>
              </a:spcBef>
              <a:spcAft>
                <a:spcPts val="1029"/>
              </a:spcAft>
            </a:pPr>
            <a:r>
              <a:rPr lang="en-IN" sz="1600" b="0" i="0" dirty="0">
                <a:effectLst/>
                <a:latin typeface="DeepSeek-CJK-patch"/>
              </a:rPr>
              <a:t>Multi-source ingestion (SQL Server, CSV, JSON, Excel, MySQL, etc.).</a:t>
            </a:r>
          </a:p>
          <a:p>
            <a:pPr algn="l">
              <a:lnSpc>
                <a:spcPts val="2143"/>
              </a:lnSpc>
              <a:spcBef>
                <a:spcPts val="300"/>
              </a:spcBef>
              <a:spcAft>
                <a:spcPts val="1029"/>
              </a:spcAft>
              <a:buFont typeface="Arial" panose="020B0604020202020204" pitchFamily="34" charset="0"/>
              <a:buChar char="•"/>
            </a:pPr>
            <a:r>
              <a:rPr lang="en-IN" sz="1600" b="0" i="0" dirty="0">
                <a:effectLst/>
                <a:latin typeface="DeepSeek-CJK-patch"/>
              </a:rPr>
              <a:t>Currency conversion (HKD, JPY, etc. → INR).</a:t>
            </a:r>
          </a:p>
          <a:p>
            <a:pPr algn="l">
              <a:lnSpc>
                <a:spcPts val="2143"/>
              </a:lnSpc>
              <a:spcBef>
                <a:spcPts val="300"/>
              </a:spcBef>
              <a:spcAft>
                <a:spcPts val="1029"/>
              </a:spcAft>
              <a:buFont typeface="Arial" panose="020B0604020202020204" pitchFamily="34" charset="0"/>
              <a:buChar char="•"/>
            </a:pPr>
            <a:r>
              <a:rPr lang="en-IN" sz="1600" b="0" i="0" dirty="0">
                <a:effectLst/>
                <a:latin typeface="DeepSeek-CJK-patch"/>
              </a:rPr>
              <a:t>Forecasting future sales using historical trends.</a:t>
            </a:r>
          </a:p>
          <a:p>
            <a:pPr indent="0">
              <a:lnSpc>
                <a:spcPct val="100000"/>
              </a:lnSpc>
              <a:buNone/>
              <a:tabLst>
                <a:tab pos="0" algn="l"/>
              </a:tabLst>
            </a:pPr>
            <a:endParaRPr lang="en-US" sz="1600" strike="noStrike" spc="-1" dirty="0">
              <a:latin typeface="DeepSeek-CJK-patch"/>
            </a:endParaRPr>
          </a:p>
        </p:txBody>
      </p:sp>
      <p:pic>
        <p:nvPicPr>
          <p:cNvPr id="5" name="Picture 4">
            <a:extLst>
              <a:ext uri="{FF2B5EF4-FFF2-40B4-BE49-F238E27FC236}">
                <a16:creationId xmlns:a16="http://schemas.microsoft.com/office/drawing/2014/main" id="{0E0C9542-D12E-B070-9816-08488C260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629" y="727982"/>
            <a:ext cx="1727504" cy="17275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5530B-AB02-FEC8-3DB7-F4E6C3379501}"/>
              </a:ext>
            </a:extLst>
          </p:cNvPr>
          <p:cNvSpPr txBox="1"/>
          <p:nvPr/>
        </p:nvSpPr>
        <p:spPr>
          <a:xfrm>
            <a:off x="1408338" y="529707"/>
            <a:ext cx="6000750" cy="584775"/>
          </a:xfrm>
          <a:prstGeom prst="rect">
            <a:avLst/>
          </a:prstGeom>
          <a:noFill/>
        </p:spPr>
        <p:txBody>
          <a:bodyPr wrap="square">
            <a:spAutoFit/>
          </a:bodyPr>
          <a:lstStyle/>
          <a:p>
            <a:r>
              <a:rPr lang="en" sz="3200" b="1" strike="noStrike" spc="-1" dirty="0">
                <a:solidFill>
                  <a:schemeClr val="dk1"/>
                </a:solidFill>
                <a:latin typeface="Montserrat"/>
                <a:ea typeface="Montserrat"/>
              </a:rPr>
              <a:t>Team Members</a:t>
            </a:r>
            <a:endParaRPr lang="en-IN" sz="3200" dirty="0"/>
          </a:p>
        </p:txBody>
      </p:sp>
      <p:sp>
        <p:nvSpPr>
          <p:cNvPr id="6" name="TextBox 5">
            <a:extLst>
              <a:ext uri="{FF2B5EF4-FFF2-40B4-BE49-F238E27FC236}">
                <a16:creationId xmlns:a16="http://schemas.microsoft.com/office/drawing/2014/main" id="{8AFBFE5B-DC35-731E-9EA8-1AD957EAF2DA}"/>
              </a:ext>
            </a:extLst>
          </p:cNvPr>
          <p:cNvSpPr txBox="1"/>
          <p:nvPr/>
        </p:nvSpPr>
        <p:spPr>
          <a:xfrm>
            <a:off x="1187904" y="1890422"/>
            <a:ext cx="6000750" cy="1938992"/>
          </a:xfrm>
          <a:prstGeom prst="rect">
            <a:avLst/>
          </a:prstGeom>
          <a:noFill/>
        </p:spPr>
        <p:txBody>
          <a:bodyPr wrap="square">
            <a:spAutoFit/>
          </a:bodyPr>
          <a:lstStyle/>
          <a:p>
            <a:pPr marL="457200" indent="-457200">
              <a:buFont typeface="Arial" panose="020B0604020202020204" pitchFamily="34" charset="0"/>
              <a:buChar char="•"/>
            </a:pPr>
            <a:r>
              <a:rPr lang="en" sz="2000" spc="-1" dirty="0">
                <a:solidFill>
                  <a:schemeClr val="dk1"/>
                </a:solidFill>
                <a:latin typeface="Montserrat"/>
              </a:rPr>
              <a:t>Mohammed Abdul Rahman</a:t>
            </a:r>
          </a:p>
          <a:p>
            <a:pPr marL="457200" indent="-457200">
              <a:buFont typeface="Arial" panose="020B0604020202020204" pitchFamily="34" charset="0"/>
              <a:buChar char="•"/>
            </a:pPr>
            <a:r>
              <a:rPr lang="en-IN" sz="2000" dirty="0">
                <a:latin typeface="Montserrat" panose="00000500000000000000" pitchFamily="2" charset="0"/>
              </a:rPr>
              <a:t>VEERA SWAMY BADINEEDI</a:t>
            </a:r>
            <a:endParaRPr lang="en" sz="2000" spc="-1" dirty="0">
              <a:solidFill>
                <a:schemeClr val="dk1"/>
              </a:solidFill>
              <a:latin typeface="Montserrat"/>
            </a:endParaRPr>
          </a:p>
          <a:p>
            <a:pPr marL="457200" indent="-457200">
              <a:buFont typeface="Arial" panose="020B0604020202020204" pitchFamily="34" charset="0"/>
              <a:buChar char="•"/>
            </a:pPr>
            <a:r>
              <a:rPr lang="en-IN" sz="2000" dirty="0">
                <a:latin typeface="Montserrat" panose="00000500000000000000" pitchFamily="2" charset="0"/>
              </a:rPr>
              <a:t>Nikhilesh Reddy</a:t>
            </a:r>
          </a:p>
          <a:p>
            <a:pPr marL="457200" indent="-457200">
              <a:buFont typeface="Arial" panose="020B0604020202020204" pitchFamily="34" charset="0"/>
              <a:buChar char="•"/>
            </a:pPr>
            <a:r>
              <a:rPr lang="en-IN" sz="2000" dirty="0" err="1">
                <a:latin typeface="Montserrat" panose="00000500000000000000" pitchFamily="2" charset="0"/>
              </a:rPr>
              <a:t>Kuppani</a:t>
            </a:r>
            <a:r>
              <a:rPr lang="en-IN" sz="2000" dirty="0">
                <a:latin typeface="Montserrat" panose="00000500000000000000" pitchFamily="2" charset="0"/>
              </a:rPr>
              <a:t> Saikiran</a:t>
            </a:r>
          </a:p>
          <a:p>
            <a:pPr marL="457200" indent="-457200">
              <a:buFont typeface="Arial" panose="020B0604020202020204" pitchFamily="34" charset="0"/>
              <a:buChar char="•"/>
            </a:pPr>
            <a:r>
              <a:rPr lang="en-IN" sz="2000" dirty="0">
                <a:latin typeface="Montserrat" panose="00000500000000000000" pitchFamily="2" charset="0"/>
              </a:rPr>
              <a:t>Swetha Shree Jaya Sundar</a:t>
            </a:r>
          </a:p>
          <a:p>
            <a:pPr marL="457200" indent="-457200">
              <a:buFont typeface="Arial" panose="020B0604020202020204" pitchFamily="34" charset="0"/>
              <a:buChar char="•"/>
            </a:pPr>
            <a:r>
              <a:rPr lang="en-IN" sz="2000" dirty="0">
                <a:latin typeface="Montserrat" panose="00000500000000000000" pitchFamily="2" charset="0"/>
              </a:rPr>
              <a:t>Praveen Kumar S</a:t>
            </a:r>
          </a:p>
        </p:txBody>
      </p:sp>
    </p:spTree>
    <p:extLst>
      <p:ext uri="{BB962C8B-B14F-4D97-AF65-F5344CB8AC3E}">
        <p14:creationId xmlns:p14="http://schemas.microsoft.com/office/powerpoint/2010/main" val="50943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Project 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220436"/>
            <a:ext cx="5419440" cy="1151164"/>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Objective of the Project</a:t>
            </a:r>
            <a:endParaRPr lang="fr-FR" sz="3000" b="0" strike="noStrike" spc="-1" dirty="0">
              <a:solidFill>
                <a:schemeClr val="dk1"/>
              </a:solidFill>
              <a:latin typeface="Arial"/>
            </a:endParaRPr>
          </a:p>
        </p:txBody>
      </p:sp>
      <p:sp>
        <p:nvSpPr>
          <p:cNvPr id="744" name="PlaceHolder 2"/>
          <p:cNvSpPr>
            <a:spLocks noGrp="1"/>
          </p:cNvSpPr>
          <p:nvPr>
            <p:ph type="subTitle"/>
          </p:nvPr>
        </p:nvSpPr>
        <p:spPr>
          <a:xfrm>
            <a:off x="1647720" y="1510393"/>
            <a:ext cx="5419440" cy="291465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IN" sz="1800" dirty="0"/>
              <a:t>Ingest sales data from 8 countries in various formats.</a:t>
            </a:r>
          </a:p>
          <a:p>
            <a:pPr>
              <a:buFont typeface="Arial" panose="020B0604020202020204" pitchFamily="34" charset="0"/>
              <a:buChar char="•"/>
            </a:pPr>
            <a:r>
              <a:rPr lang="en-IN" sz="1800" dirty="0"/>
              <a:t>Normalize currencies and unify schema.</a:t>
            </a:r>
          </a:p>
          <a:p>
            <a:pPr>
              <a:buFont typeface="Arial" panose="020B0604020202020204" pitchFamily="34" charset="0"/>
              <a:buChar char="•"/>
            </a:pPr>
            <a:r>
              <a:rPr lang="en-IN" sz="1800" dirty="0"/>
              <a:t>Clean, transform, and consolidate data into INR.</a:t>
            </a:r>
          </a:p>
          <a:p>
            <a:pPr>
              <a:buFont typeface="Arial" panose="020B0604020202020204" pitchFamily="34" charset="0"/>
              <a:buChar char="•"/>
            </a:pPr>
            <a:r>
              <a:rPr lang="en-IN" sz="1800" dirty="0"/>
              <a:t>Load cleaned data into </a:t>
            </a:r>
            <a:r>
              <a:rPr lang="en-IN" sz="1800" dirty="0" err="1"/>
              <a:t>BigQuery</a:t>
            </a:r>
            <a:r>
              <a:rPr lang="en-IN" sz="1800" dirty="0"/>
              <a:t>.</a:t>
            </a:r>
          </a:p>
          <a:p>
            <a:pPr>
              <a:buFont typeface="Arial" panose="020B0604020202020204" pitchFamily="34" charset="0"/>
              <a:buChar char="•"/>
            </a:pPr>
            <a:r>
              <a:rPr lang="en-IN" sz="1800" dirty="0"/>
              <a:t>Enable forecasting, tax computation, and insightful visualizations.</a:t>
            </a:r>
          </a:p>
          <a:p>
            <a:pPr marL="0" indent="0" algn="l">
              <a:lnSpc>
                <a:spcPts val="2143"/>
              </a:lnSpc>
              <a:spcBef>
                <a:spcPts val="1029"/>
              </a:spcBef>
              <a:spcAft>
                <a:spcPts val="1029"/>
              </a:spcAft>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914399" y="212272"/>
            <a:ext cx="6955971" cy="67422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Tools and Technologies Used</a:t>
            </a:r>
            <a:endParaRPr lang="fr-FR" sz="3000" b="0" strike="noStrike" spc="-1" dirty="0">
              <a:solidFill>
                <a:schemeClr val="dk1"/>
              </a:solidFill>
              <a:latin typeface="Arial"/>
            </a:endParaRPr>
          </a:p>
        </p:txBody>
      </p:sp>
      <p:sp>
        <p:nvSpPr>
          <p:cNvPr id="7" name="Rectangle 4">
            <a:extLst>
              <a:ext uri="{FF2B5EF4-FFF2-40B4-BE49-F238E27FC236}">
                <a16:creationId xmlns:a16="http://schemas.microsoft.com/office/drawing/2014/main" id="{2A281D27-2CF9-3DB4-2F96-140986696CB0}"/>
              </a:ext>
            </a:extLst>
          </p:cNvPr>
          <p:cNvSpPr>
            <a:spLocks noGrp="1" noChangeArrowheads="1"/>
          </p:cNvSpPr>
          <p:nvPr>
            <p:ph type="subTitle"/>
          </p:nvPr>
        </p:nvSpPr>
        <p:spPr bwMode="auto">
          <a:xfrm>
            <a:off x="824593" y="1722147"/>
            <a:ext cx="613137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Languages :</a:t>
            </a:r>
            <a:r>
              <a:rPr kumimoji="0" lang="en-US" altLang="en-US" sz="1800" b="0" i="0" u="none" strike="noStrike" cap="none" normalizeH="0" baseline="0" dirty="0">
                <a:ln>
                  <a:noFill/>
                </a:ln>
                <a:solidFill>
                  <a:schemeClr val="tx1"/>
                </a:solidFill>
                <a:effectLst/>
                <a:latin typeface="Arial" panose="020B0604020202020204" pitchFamily="34" charset="0"/>
              </a:rPr>
              <a:t> Python, </a:t>
            </a:r>
            <a:r>
              <a:rPr lang="en-IN" sz="1600" dirty="0">
                <a:latin typeface="+mj-lt"/>
              </a:rPr>
              <a:t>SQL</a:t>
            </a:r>
            <a:r>
              <a:rPr lang="en-IN" sz="1200" dirty="0"/>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Platforms :</a:t>
            </a:r>
            <a:r>
              <a:rPr kumimoji="0" lang="en-US" altLang="en-US" sz="1800" b="0" i="0" u="none" strike="noStrike" cap="none" normalizeH="0" baseline="0" dirty="0">
                <a:ln>
                  <a:noFill/>
                </a:ln>
                <a:solidFill>
                  <a:schemeClr val="tx1"/>
                </a:solidFill>
                <a:effectLst/>
                <a:latin typeface="Arial" panose="020B0604020202020204" pitchFamily="34" charset="0"/>
              </a:rPr>
              <a:t> Google Cloud Platform (GCP), </a:t>
            </a:r>
            <a:r>
              <a:rPr lang="en-IN" sz="1800" dirty="0">
                <a:latin typeface="+mj-lt"/>
              </a:rPr>
              <a:t>Apache Airflow</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rPr>
              <a:t>Services :</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Cloud Storage, </a:t>
            </a:r>
            <a:r>
              <a:rPr lang="en-US" altLang="en-US" sz="1800" dirty="0">
                <a:latin typeface="Arial" panose="020B0604020202020204" pitchFamily="34" charset="0"/>
              </a:rPr>
              <a:t>C</a:t>
            </a:r>
            <a:r>
              <a:rPr kumimoji="0" lang="en-US" altLang="en-US" sz="1800" b="0" i="0" u="none" strike="noStrike" cap="none" normalizeH="0" baseline="0" dirty="0">
                <a:ln>
                  <a:noFill/>
                </a:ln>
                <a:solidFill>
                  <a:schemeClr val="tx1"/>
                </a:solidFill>
                <a:effectLst/>
                <a:latin typeface="Arial" panose="020B0604020202020204" pitchFamily="34" charset="0"/>
              </a:rPr>
              <a:t>omposer, Cloud SQL      		(MySQL/PostgreSQL), </a:t>
            </a:r>
            <a:r>
              <a:rPr kumimoji="0" lang="en-US" altLang="en-US" sz="1800" b="0" i="0" u="none" strike="noStrike" cap="none" normalizeH="0" baseline="0" dirty="0" err="1">
                <a:ln>
                  <a:noFill/>
                </a:ln>
                <a:solidFill>
                  <a:schemeClr val="tx1"/>
                </a:solidFill>
                <a:effectLst/>
                <a:latin typeface="Arial" panose="020B0604020202020204" pitchFamily="34" charset="0"/>
              </a:rPr>
              <a:t>AlloyDB</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BigQuery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t>
            </a:r>
            <a:r>
              <a:rPr kumimoji="0" lang="en-US" altLang="en-US" sz="1800" b="0" i="0" u="none" strike="noStrike" cap="none" normalizeH="0" baseline="0" dirty="0">
                <a:ln>
                  <a:noFill/>
                </a:ln>
                <a:solidFill>
                  <a:schemeClr val="tx1"/>
                </a:solidFill>
                <a:effectLst/>
                <a:latin typeface="Arial" panose="020B0604020202020204" pitchFamily="34" charset="0"/>
              </a:rPr>
              <a:t> Google Data Studio / Looker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440871"/>
            <a:ext cx="5419440" cy="702129"/>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Project Workflow Overview</a:t>
            </a:r>
            <a:endParaRPr lang="fr-FR" sz="3000" b="0" strike="noStrike" spc="-1" dirty="0">
              <a:solidFill>
                <a:schemeClr val="dk1"/>
              </a:solidFill>
              <a:latin typeface="Arial"/>
            </a:endParaRPr>
          </a:p>
        </p:txBody>
      </p:sp>
      <p:sp>
        <p:nvSpPr>
          <p:cNvPr id="2" name="Subtitle 1">
            <a:extLst>
              <a:ext uri="{FF2B5EF4-FFF2-40B4-BE49-F238E27FC236}">
                <a16:creationId xmlns:a16="http://schemas.microsoft.com/office/drawing/2014/main" id="{4AFBC636-A43C-33E1-498C-4AF18AA4EBA1}"/>
              </a:ext>
            </a:extLst>
          </p:cNvPr>
          <p:cNvSpPr>
            <a:spLocks noGrp="1" noChangeArrowheads="1"/>
          </p:cNvSpPr>
          <p:nvPr>
            <p:ph type="subTitle"/>
          </p:nvPr>
        </p:nvSpPr>
        <p:spPr bwMode="auto">
          <a:xfrm>
            <a:off x="1502229" y="1679483"/>
            <a:ext cx="60742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t>Sales data from 8 countries is collected in various formats (SQL, CSV, JSON, Excel) and ingested into Google Cloud. The entire ETL process is orchestrated using </a:t>
            </a:r>
            <a:r>
              <a:rPr lang="en-US" sz="1800" b="1" dirty="0"/>
              <a:t>Cloud Composer (Apache Airflow)</a:t>
            </a:r>
            <a:r>
              <a:rPr lang="en-US" sz="1800" dirty="0"/>
              <a:t>. Python and SQL scripts are triggered via DAGs to clean the data, handle null values, standardize schema, and convert all prices to INR. The processed data is consolidated and stored in </a:t>
            </a:r>
            <a:r>
              <a:rPr lang="en-US" sz="1800" b="1" dirty="0" err="1"/>
              <a:t>BigQuery</a:t>
            </a:r>
            <a:r>
              <a:rPr lang="en-US" sz="1800" dirty="0"/>
              <a:t>, enabling stakeholders to access reports, dashboards, and forecasts for business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738993" y="-187779"/>
            <a:ext cx="6213020" cy="12736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IN" sz="3600" dirty="0"/>
              <a:t>          Data Ingestion</a:t>
            </a:r>
            <a:endParaRPr lang="fr-FR" sz="3600" b="0" strike="noStrike" spc="-1" dirty="0">
              <a:solidFill>
                <a:schemeClr val="dk1"/>
              </a:solidFill>
              <a:latin typeface="Arial"/>
            </a:endParaRPr>
          </a:p>
        </p:txBody>
      </p:sp>
      <p:sp>
        <p:nvSpPr>
          <p:cNvPr id="4" name="Rectangle 2">
            <a:extLst>
              <a:ext uri="{FF2B5EF4-FFF2-40B4-BE49-F238E27FC236}">
                <a16:creationId xmlns:a16="http://schemas.microsoft.com/office/drawing/2014/main" id="{BF04B23E-5E1B-5FF1-19A6-524A4C775C73}"/>
              </a:ext>
            </a:extLst>
          </p:cNvPr>
          <p:cNvSpPr>
            <a:spLocks noGrp="1" noChangeArrowheads="1"/>
          </p:cNvSpPr>
          <p:nvPr>
            <p:ph type="subTitle"/>
          </p:nvPr>
        </p:nvSpPr>
        <p:spPr bwMode="auto">
          <a:xfrm rot="5162133">
            <a:off x="4458581" y="5651416"/>
            <a:ext cx="332350" cy="359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D55B23BC-6E35-1A73-0E87-60936A508CCE}"/>
              </a:ext>
            </a:extLst>
          </p:cNvPr>
          <p:cNvGraphicFramePr>
            <a:graphicFrameLocks noGrp="1"/>
          </p:cNvGraphicFramePr>
          <p:nvPr>
            <p:extLst>
              <p:ext uri="{D42A27DB-BD31-4B8C-83A1-F6EECF244321}">
                <p14:modId xmlns:p14="http://schemas.microsoft.com/office/powerpoint/2010/main" val="2316257886"/>
              </p:ext>
            </p:extLst>
          </p:nvPr>
        </p:nvGraphicFramePr>
        <p:xfrm>
          <a:off x="1102178" y="1428750"/>
          <a:ext cx="7364184" cy="3282048"/>
        </p:xfrm>
        <a:graphic>
          <a:graphicData uri="http://schemas.openxmlformats.org/drawingml/2006/table">
            <a:tbl>
              <a:tblPr/>
              <a:tblGrid>
                <a:gridCol w="2454728">
                  <a:extLst>
                    <a:ext uri="{9D8B030D-6E8A-4147-A177-3AD203B41FA5}">
                      <a16:colId xmlns:a16="http://schemas.microsoft.com/office/drawing/2014/main" val="2484532777"/>
                    </a:ext>
                  </a:extLst>
                </a:gridCol>
                <a:gridCol w="2454728">
                  <a:extLst>
                    <a:ext uri="{9D8B030D-6E8A-4147-A177-3AD203B41FA5}">
                      <a16:colId xmlns:a16="http://schemas.microsoft.com/office/drawing/2014/main" val="3249433694"/>
                    </a:ext>
                  </a:extLst>
                </a:gridCol>
                <a:gridCol w="2454728">
                  <a:extLst>
                    <a:ext uri="{9D8B030D-6E8A-4147-A177-3AD203B41FA5}">
                      <a16:colId xmlns:a16="http://schemas.microsoft.com/office/drawing/2014/main" val="3522412722"/>
                    </a:ext>
                  </a:extLst>
                </a:gridCol>
              </a:tblGrid>
              <a:tr h="364672">
                <a:tc>
                  <a:txBody>
                    <a:bodyPr/>
                    <a:lstStyle/>
                    <a:p>
                      <a:r>
                        <a:rPr lang="en-IN" sz="1600" u="sng" dirty="0"/>
                        <a:t>Country</a:t>
                      </a:r>
                    </a:p>
                  </a:txBody>
                  <a:tcPr marL="82859" marR="82859" marT="41429" marB="41429" anchor="ctr">
                    <a:lnL>
                      <a:noFill/>
                    </a:lnL>
                    <a:lnR>
                      <a:noFill/>
                    </a:lnR>
                    <a:lnT>
                      <a:noFill/>
                    </a:lnT>
                    <a:lnB>
                      <a:noFill/>
                    </a:lnB>
                    <a:noFill/>
                  </a:tcPr>
                </a:tc>
                <a:tc>
                  <a:txBody>
                    <a:bodyPr/>
                    <a:lstStyle/>
                    <a:p>
                      <a:r>
                        <a:rPr lang="en-IN" sz="1600" i="0" u="sng" dirty="0"/>
                        <a:t>Source Type</a:t>
                      </a:r>
                    </a:p>
                  </a:txBody>
                  <a:tcPr marL="82859" marR="82859" marT="41429" marB="41429" anchor="ctr">
                    <a:lnL>
                      <a:noFill/>
                    </a:lnL>
                    <a:lnR>
                      <a:noFill/>
                    </a:lnR>
                    <a:lnT>
                      <a:noFill/>
                    </a:lnT>
                    <a:lnB>
                      <a:noFill/>
                    </a:lnB>
                    <a:noFill/>
                  </a:tcPr>
                </a:tc>
                <a:tc>
                  <a:txBody>
                    <a:bodyPr/>
                    <a:lstStyle/>
                    <a:p>
                      <a:r>
                        <a:rPr lang="en-IN" sz="1600" u="sng" dirty="0"/>
                        <a:t>Format</a:t>
                      </a:r>
                    </a:p>
                  </a:txBody>
                  <a:tcPr marL="82859" marR="82859" marT="41429" marB="41429" anchor="ctr">
                    <a:lnL>
                      <a:noFill/>
                    </a:lnL>
                    <a:lnR>
                      <a:noFill/>
                    </a:lnR>
                    <a:lnT>
                      <a:noFill/>
                    </a:lnT>
                    <a:lnB>
                      <a:noFill/>
                    </a:lnB>
                    <a:noFill/>
                  </a:tcPr>
                </a:tc>
                <a:extLst>
                  <a:ext uri="{0D108BD9-81ED-4DB2-BD59-A6C34878D82A}">
                    <a16:rowId xmlns:a16="http://schemas.microsoft.com/office/drawing/2014/main" val="3380198099"/>
                  </a:ext>
                </a:extLst>
              </a:tr>
              <a:tr h="364672">
                <a:tc>
                  <a:txBody>
                    <a:bodyPr/>
                    <a:lstStyle/>
                    <a:p>
                      <a:r>
                        <a:rPr lang="en-IN" sz="1600" dirty="0"/>
                        <a:t>India</a:t>
                      </a:r>
                    </a:p>
                  </a:txBody>
                  <a:tcPr marL="82859" marR="82859" marT="41429" marB="41429" anchor="ctr">
                    <a:lnL>
                      <a:noFill/>
                    </a:lnL>
                    <a:lnR>
                      <a:noFill/>
                    </a:lnR>
                    <a:lnT>
                      <a:noFill/>
                    </a:lnT>
                    <a:lnB>
                      <a:noFill/>
                    </a:lnB>
                    <a:noFill/>
                  </a:tcPr>
                </a:tc>
                <a:tc>
                  <a:txBody>
                    <a:bodyPr/>
                    <a:lstStyle/>
                    <a:p>
                      <a:r>
                        <a:rPr lang="en-IN" sz="1600" dirty="0"/>
                        <a:t>SQL </a:t>
                      </a:r>
                      <a:r>
                        <a:rPr lang="en-IN" sz="1600" dirty="0" err="1"/>
                        <a:t>Serv</a:t>
                      </a:r>
                      <a:endParaRPr lang="en-IN" sz="1600" dirty="0"/>
                    </a:p>
                  </a:txBody>
                  <a:tcPr marL="82859" marR="82859" marT="41429" marB="41429" anchor="ctr">
                    <a:lnL>
                      <a:noFill/>
                    </a:lnL>
                    <a:lnR>
                      <a:noFill/>
                    </a:lnR>
                    <a:lnT>
                      <a:noFill/>
                    </a:lnT>
                    <a:lnB>
                      <a:noFill/>
                    </a:lnB>
                    <a:noFill/>
                  </a:tcPr>
                </a:tc>
                <a:tc>
                  <a:txBody>
                    <a:bodyPr/>
                    <a:lstStyle/>
                    <a:p>
                      <a:r>
                        <a:rPr lang="en-IN" sz="1600"/>
                        <a:t>Table</a:t>
                      </a:r>
                    </a:p>
                  </a:txBody>
                  <a:tcPr marL="82859" marR="82859" marT="41429" marB="41429" anchor="ctr">
                    <a:lnL>
                      <a:noFill/>
                    </a:lnL>
                    <a:lnR>
                      <a:noFill/>
                    </a:lnR>
                    <a:lnT>
                      <a:noFill/>
                    </a:lnT>
                    <a:lnB>
                      <a:noFill/>
                    </a:lnB>
                    <a:noFill/>
                  </a:tcPr>
                </a:tc>
                <a:extLst>
                  <a:ext uri="{0D108BD9-81ED-4DB2-BD59-A6C34878D82A}">
                    <a16:rowId xmlns:a16="http://schemas.microsoft.com/office/drawing/2014/main" val="1474604645"/>
                  </a:ext>
                </a:extLst>
              </a:tr>
              <a:tr h="364672">
                <a:tc>
                  <a:txBody>
                    <a:bodyPr/>
                    <a:lstStyle/>
                    <a:p>
                      <a:r>
                        <a:rPr lang="en-IN" sz="1600"/>
                        <a:t>Japan</a:t>
                      </a:r>
                    </a:p>
                  </a:txBody>
                  <a:tcPr marL="82859" marR="82859" marT="41429" marB="41429" anchor="ctr">
                    <a:lnL>
                      <a:noFill/>
                    </a:lnL>
                    <a:lnR>
                      <a:noFill/>
                    </a:lnR>
                    <a:lnT>
                      <a:noFill/>
                    </a:lnT>
                    <a:lnB>
                      <a:noFill/>
                    </a:lnB>
                    <a:noFill/>
                  </a:tcPr>
                </a:tc>
                <a:tc>
                  <a:txBody>
                    <a:bodyPr/>
                    <a:lstStyle/>
                    <a:p>
                      <a:r>
                        <a:rPr lang="en-IN" sz="1600" dirty="0"/>
                        <a:t>GCP Storage Bucket</a:t>
                      </a:r>
                    </a:p>
                  </a:txBody>
                  <a:tcPr marL="82859" marR="82859" marT="41429" marB="41429" anchor="ctr">
                    <a:lnL>
                      <a:noFill/>
                    </a:lnL>
                    <a:lnR>
                      <a:noFill/>
                    </a:lnR>
                    <a:lnT>
                      <a:noFill/>
                    </a:lnT>
                    <a:lnB>
                      <a:noFill/>
                    </a:lnB>
                    <a:noFill/>
                  </a:tcPr>
                </a:tc>
                <a:tc>
                  <a:txBody>
                    <a:bodyPr/>
                    <a:lstStyle/>
                    <a:p>
                      <a:r>
                        <a:rPr lang="en-IN" sz="1600"/>
                        <a:t>CSV</a:t>
                      </a:r>
                    </a:p>
                  </a:txBody>
                  <a:tcPr marL="82859" marR="82859" marT="41429" marB="41429" anchor="ctr">
                    <a:lnL>
                      <a:noFill/>
                    </a:lnL>
                    <a:lnR>
                      <a:noFill/>
                    </a:lnR>
                    <a:lnT>
                      <a:noFill/>
                    </a:lnT>
                    <a:lnB>
                      <a:noFill/>
                    </a:lnB>
                    <a:noFill/>
                  </a:tcPr>
                </a:tc>
                <a:extLst>
                  <a:ext uri="{0D108BD9-81ED-4DB2-BD59-A6C34878D82A}">
                    <a16:rowId xmlns:a16="http://schemas.microsoft.com/office/drawing/2014/main" val="2063607906"/>
                  </a:ext>
                </a:extLst>
              </a:tr>
              <a:tr h="364672">
                <a:tc>
                  <a:txBody>
                    <a:bodyPr/>
                    <a:lstStyle/>
                    <a:p>
                      <a:r>
                        <a:rPr lang="en-IN" sz="1600" dirty="0"/>
                        <a:t>Norway</a:t>
                      </a:r>
                    </a:p>
                  </a:txBody>
                  <a:tcPr marL="82859" marR="82859" marT="41429" marB="41429" anchor="ctr">
                    <a:lnL>
                      <a:noFill/>
                    </a:lnL>
                    <a:lnR>
                      <a:noFill/>
                    </a:lnR>
                    <a:lnT>
                      <a:noFill/>
                    </a:lnT>
                    <a:lnB>
                      <a:noFill/>
                    </a:lnB>
                    <a:noFill/>
                  </a:tcPr>
                </a:tc>
                <a:tc>
                  <a:txBody>
                    <a:bodyPr/>
                    <a:lstStyle/>
                    <a:p>
                      <a:r>
                        <a:rPr lang="en-IN" sz="1600" dirty="0" err="1"/>
                        <a:t>AlloyDB</a:t>
                      </a:r>
                      <a:r>
                        <a:rPr lang="en-IN" sz="1600" dirty="0"/>
                        <a:t> (PostgreSQL)</a:t>
                      </a:r>
                    </a:p>
                  </a:txBody>
                  <a:tcPr marL="82859" marR="82859" marT="41429" marB="41429" anchor="ctr">
                    <a:lnL>
                      <a:noFill/>
                    </a:lnL>
                    <a:lnR>
                      <a:noFill/>
                    </a:lnR>
                    <a:lnT>
                      <a:noFill/>
                    </a:lnT>
                    <a:lnB>
                      <a:noFill/>
                    </a:lnB>
                    <a:noFill/>
                  </a:tcPr>
                </a:tc>
                <a:tc>
                  <a:txBody>
                    <a:bodyPr/>
                    <a:lstStyle/>
                    <a:p>
                      <a:r>
                        <a:rPr lang="en-IN" sz="1600"/>
                        <a:t>Table</a:t>
                      </a:r>
                    </a:p>
                  </a:txBody>
                  <a:tcPr marL="82859" marR="82859" marT="41429" marB="41429" anchor="ctr">
                    <a:lnL>
                      <a:noFill/>
                    </a:lnL>
                    <a:lnR>
                      <a:noFill/>
                    </a:lnR>
                    <a:lnT>
                      <a:noFill/>
                    </a:lnT>
                    <a:lnB>
                      <a:noFill/>
                    </a:lnB>
                    <a:noFill/>
                  </a:tcPr>
                </a:tc>
                <a:extLst>
                  <a:ext uri="{0D108BD9-81ED-4DB2-BD59-A6C34878D82A}">
                    <a16:rowId xmlns:a16="http://schemas.microsoft.com/office/drawing/2014/main" val="2809967795"/>
                  </a:ext>
                </a:extLst>
              </a:tr>
              <a:tr h="364672">
                <a:tc>
                  <a:txBody>
                    <a:bodyPr/>
                    <a:lstStyle/>
                    <a:p>
                      <a:r>
                        <a:rPr lang="en-IN" sz="1600"/>
                        <a:t>Sri Lanka</a:t>
                      </a:r>
                    </a:p>
                  </a:txBody>
                  <a:tcPr marL="82859" marR="82859" marT="41429" marB="41429" anchor="ctr">
                    <a:lnL>
                      <a:noFill/>
                    </a:lnL>
                    <a:lnR>
                      <a:noFill/>
                    </a:lnR>
                    <a:lnT>
                      <a:noFill/>
                    </a:lnT>
                    <a:lnB>
                      <a:noFill/>
                    </a:lnB>
                    <a:noFill/>
                  </a:tcPr>
                </a:tc>
                <a:tc>
                  <a:txBody>
                    <a:bodyPr/>
                    <a:lstStyle/>
                    <a:p>
                      <a:r>
                        <a:rPr lang="en-IN" sz="1600" dirty="0"/>
                        <a:t>Separate GCP Bucket</a:t>
                      </a:r>
                    </a:p>
                  </a:txBody>
                  <a:tcPr marL="82859" marR="82859" marT="41429" marB="41429" anchor="ctr">
                    <a:lnL>
                      <a:noFill/>
                    </a:lnL>
                    <a:lnR>
                      <a:noFill/>
                    </a:lnR>
                    <a:lnT>
                      <a:noFill/>
                    </a:lnT>
                    <a:lnB>
                      <a:noFill/>
                    </a:lnB>
                    <a:noFill/>
                  </a:tcPr>
                </a:tc>
                <a:tc>
                  <a:txBody>
                    <a:bodyPr/>
                    <a:lstStyle/>
                    <a:p>
                      <a:r>
                        <a:rPr lang="en-IN" sz="1600"/>
                        <a:t>JSON</a:t>
                      </a:r>
                    </a:p>
                  </a:txBody>
                  <a:tcPr marL="82859" marR="82859" marT="41429" marB="41429" anchor="ctr">
                    <a:lnL>
                      <a:noFill/>
                    </a:lnL>
                    <a:lnR>
                      <a:noFill/>
                    </a:lnR>
                    <a:lnT>
                      <a:noFill/>
                    </a:lnT>
                    <a:lnB>
                      <a:noFill/>
                    </a:lnB>
                    <a:noFill/>
                  </a:tcPr>
                </a:tc>
                <a:extLst>
                  <a:ext uri="{0D108BD9-81ED-4DB2-BD59-A6C34878D82A}">
                    <a16:rowId xmlns:a16="http://schemas.microsoft.com/office/drawing/2014/main" val="555665931"/>
                  </a:ext>
                </a:extLst>
              </a:tr>
              <a:tr h="364672">
                <a:tc>
                  <a:txBody>
                    <a:bodyPr/>
                    <a:lstStyle/>
                    <a:p>
                      <a:r>
                        <a:rPr lang="en-IN" sz="1600" dirty="0"/>
                        <a:t>Hong Kong</a:t>
                      </a:r>
                    </a:p>
                  </a:txBody>
                  <a:tcPr marL="82859" marR="82859" marT="41429" marB="41429" anchor="ctr">
                    <a:lnL>
                      <a:noFill/>
                    </a:lnL>
                    <a:lnR>
                      <a:noFill/>
                    </a:lnR>
                    <a:lnT>
                      <a:noFill/>
                    </a:lnT>
                    <a:lnB>
                      <a:noFill/>
                    </a:lnB>
                    <a:noFill/>
                  </a:tcPr>
                </a:tc>
                <a:tc>
                  <a:txBody>
                    <a:bodyPr/>
                    <a:lstStyle/>
                    <a:p>
                      <a:r>
                        <a:rPr lang="en-IN" sz="1600" dirty="0"/>
                        <a:t>GCP Storage Bucket</a:t>
                      </a:r>
                    </a:p>
                  </a:txBody>
                  <a:tcPr marL="82859" marR="82859" marT="41429" marB="41429" anchor="ctr">
                    <a:lnL>
                      <a:noFill/>
                    </a:lnL>
                    <a:lnR>
                      <a:noFill/>
                    </a:lnR>
                    <a:lnT>
                      <a:noFill/>
                    </a:lnT>
                    <a:lnB>
                      <a:noFill/>
                    </a:lnB>
                    <a:noFill/>
                  </a:tcPr>
                </a:tc>
                <a:tc>
                  <a:txBody>
                    <a:bodyPr/>
                    <a:lstStyle/>
                    <a:p>
                      <a:r>
                        <a:rPr lang="en-IN" sz="1600"/>
                        <a:t>Excel</a:t>
                      </a:r>
                    </a:p>
                  </a:txBody>
                  <a:tcPr marL="82859" marR="82859" marT="41429" marB="41429" anchor="ctr">
                    <a:lnL>
                      <a:noFill/>
                    </a:lnL>
                    <a:lnR>
                      <a:noFill/>
                    </a:lnR>
                    <a:lnT>
                      <a:noFill/>
                    </a:lnT>
                    <a:lnB>
                      <a:noFill/>
                    </a:lnB>
                    <a:noFill/>
                  </a:tcPr>
                </a:tc>
                <a:extLst>
                  <a:ext uri="{0D108BD9-81ED-4DB2-BD59-A6C34878D82A}">
                    <a16:rowId xmlns:a16="http://schemas.microsoft.com/office/drawing/2014/main" val="1858788167"/>
                  </a:ext>
                </a:extLst>
              </a:tr>
              <a:tr h="364672">
                <a:tc>
                  <a:txBody>
                    <a:bodyPr/>
                    <a:lstStyle/>
                    <a:p>
                      <a:r>
                        <a:rPr lang="en-IN" sz="1600"/>
                        <a:t>Oman</a:t>
                      </a:r>
                    </a:p>
                  </a:txBody>
                  <a:tcPr marL="82859" marR="82859" marT="41429" marB="41429" anchor="ctr">
                    <a:lnL>
                      <a:noFill/>
                    </a:lnL>
                    <a:lnR>
                      <a:noFill/>
                    </a:lnR>
                    <a:lnT>
                      <a:noFill/>
                    </a:lnT>
                    <a:lnB>
                      <a:noFill/>
                    </a:lnB>
                    <a:noFill/>
                  </a:tcPr>
                </a:tc>
                <a:tc>
                  <a:txBody>
                    <a:bodyPr/>
                    <a:lstStyle/>
                    <a:p>
                      <a:r>
                        <a:rPr lang="en-IN" sz="1600"/>
                        <a:t>MySQL (Cloud SQL)</a:t>
                      </a:r>
                    </a:p>
                  </a:txBody>
                  <a:tcPr marL="82859" marR="82859" marT="41429" marB="41429" anchor="ctr">
                    <a:lnL>
                      <a:noFill/>
                    </a:lnL>
                    <a:lnR>
                      <a:noFill/>
                    </a:lnR>
                    <a:lnT>
                      <a:noFill/>
                    </a:lnT>
                    <a:lnB>
                      <a:noFill/>
                    </a:lnB>
                    <a:noFill/>
                  </a:tcPr>
                </a:tc>
                <a:tc>
                  <a:txBody>
                    <a:bodyPr/>
                    <a:lstStyle/>
                    <a:p>
                      <a:r>
                        <a:rPr lang="en-IN" sz="1600" dirty="0"/>
                        <a:t>Table</a:t>
                      </a:r>
                    </a:p>
                  </a:txBody>
                  <a:tcPr marL="82859" marR="82859" marT="41429" marB="41429" anchor="ctr">
                    <a:lnL>
                      <a:noFill/>
                    </a:lnL>
                    <a:lnR>
                      <a:noFill/>
                    </a:lnR>
                    <a:lnT>
                      <a:noFill/>
                    </a:lnT>
                    <a:lnB>
                      <a:noFill/>
                    </a:lnB>
                    <a:noFill/>
                  </a:tcPr>
                </a:tc>
                <a:extLst>
                  <a:ext uri="{0D108BD9-81ED-4DB2-BD59-A6C34878D82A}">
                    <a16:rowId xmlns:a16="http://schemas.microsoft.com/office/drawing/2014/main" val="3642936964"/>
                  </a:ext>
                </a:extLst>
              </a:tr>
              <a:tr h="364672">
                <a:tc>
                  <a:txBody>
                    <a:bodyPr/>
                    <a:lstStyle/>
                    <a:p>
                      <a:r>
                        <a:rPr lang="en-IN" sz="1600"/>
                        <a:t>Germany</a:t>
                      </a:r>
                    </a:p>
                  </a:txBody>
                  <a:tcPr marL="82859" marR="82859" marT="41429" marB="41429" anchor="ctr">
                    <a:lnL>
                      <a:noFill/>
                    </a:lnL>
                    <a:lnR>
                      <a:noFill/>
                    </a:lnR>
                    <a:lnT>
                      <a:noFill/>
                    </a:lnT>
                    <a:lnB>
                      <a:noFill/>
                    </a:lnB>
                    <a:noFill/>
                  </a:tcPr>
                </a:tc>
                <a:tc>
                  <a:txBody>
                    <a:bodyPr/>
                    <a:lstStyle/>
                    <a:p>
                      <a:r>
                        <a:rPr lang="en-IN" sz="1600"/>
                        <a:t>MySQL (Cloud SQL)</a:t>
                      </a:r>
                    </a:p>
                  </a:txBody>
                  <a:tcPr marL="82859" marR="82859" marT="41429" marB="41429" anchor="ctr">
                    <a:lnL>
                      <a:noFill/>
                    </a:lnL>
                    <a:lnR>
                      <a:noFill/>
                    </a:lnR>
                    <a:lnT>
                      <a:noFill/>
                    </a:lnT>
                    <a:lnB>
                      <a:noFill/>
                    </a:lnB>
                    <a:noFill/>
                  </a:tcPr>
                </a:tc>
                <a:tc>
                  <a:txBody>
                    <a:bodyPr/>
                    <a:lstStyle/>
                    <a:p>
                      <a:r>
                        <a:rPr lang="en-IN" sz="1600"/>
                        <a:t>Table</a:t>
                      </a:r>
                    </a:p>
                  </a:txBody>
                  <a:tcPr marL="82859" marR="82859" marT="41429" marB="41429" anchor="ctr">
                    <a:lnL>
                      <a:noFill/>
                    </a:lnL>
                    <a:lnR>
                      <a:noFill/>
                    </a:lnR>
                    <a:lnT>
                      <a:noFill/>
                    </a:lnT>
                    <a:lnB>
                      <a:noFill/>
                    </a:lnB>
                    <a:noFill/>
                  </a:tcPr>
                </a:tc>
                <a:extLst>
                  <a:ext uri="{0D108BD9-81ED-4DB2-BD59-A6C34878D82A}">
                    <a16:rowId xmlns:a16="http://schemas.microsoft.com/office/drawing/2014/main" val="4164840148"/>
                  </a:ext>
                </a:extLst>
              </a:tr>
              <a:tr h="364672">
                <a:tc>
                  <a:txBody>
                    <a:bodyPr/>
                    <a:lstStyle/>
                    <a:p>
                      <a:r>
                        <a:rPr lang="en-IN" sz="1600"/>
                        <a:t>Qatar</a:t>
                      </a:r>
                    </a:p>
                  </a:txBody>
                  <a:tcPr marL="82859" marR="82859" marT="41429" marB="41429" anchor="ctr">
                    <a:lnL>
                      <a:noFill/>
                    </a:lnL>
                    <a:lnR>
                      <a:noFill/>
                    </a:lnR>
                    <a:lnT>
                      <a:noFill/>
                    </a:lnT>
                    <a:lnB>
                      <a:noFill/>
                    </a:lnB>
                    <a:noFill/>
                  </a:tcPr>
                </a:tc>
                <a:tc>
                  <a:txBody>
                    <a:bodyPr/>
                    <a:lstStyle/>
                    <a:p>
                      <a:r>
                        <a:rPr lang="en-IN" sz="1600"/>
                        <a:t>MySQL (Cloud SQL)</a:t>
                      </a:r>
                    </a:p>
                  </a:txBody>
                  <a:tcPr marL="82859" marR="82859" marT="41429" marB="41429" anchor="ctr">
                    <a:lnL>
                      <a:noFill/>
                    </a:lnL>
                    <a:lnR>
                      <a:noFill/>
                    </a:lnR>
                    <a:lnT>
                      <a:noFill/>
                    </a:lnT>
                    <a:lnB>
                      <a:noFill/>
                    </a:lnB>
                    <a:noFill/>
                  </a:tcPr>
                </a:tc>
                <a:tc>
                  <a:txBody>
                    <a:bodyPr/>
                    <a:lstStyle/>
                    <a:p>
                      <a:r>
                        <a:rPr lang="en-IN" sz="1600" dirty="0"/>
                        <a:t>Table</a:t>
                      </a:r>
                    </a:p>
                  </a:txBody>
                  <a:tcPr marL="82859" marR="82859" marT="41429" marB="41429" anchor="ctr">
                    <a:lnL>
                      <a:noFill/>
                    </a:lnL>
                    <a:lnR>
                      <a:noFill/>
                    </a:lnR>
                    <a:lnT>
                      <a:noFill/>
                    </a:lnT>
                    <a:lnB>
                      <a:noFill/>
                    </a:lnB>
                    <a:noFill/>
                  </a:tcPr>
                </a:tc>
                <a:extLst>
                  <a:ext uri="{0D108BD9-81ED-4DB2-BD59-A6C34878D82A}">
                    <a16:rowId xmlns:a16="http://schemas.microsoft.com/office/drawing/2014/main" val="125276937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391BDC-EC98-E449-E8DD-F87CEDB3F2C6}"/>
              </a:ext>
            </a:extLst>
          </p:cNvPr>
          <p:cNvSpPr txBox="1"/>
          <p:nvPr/>
        </p:nvSpPr>
        <p:spPr>
          <a:xfrm>
            <a:off x="3384097" y="80672"/>
            <a:ext cx="6376306" cy="523220"/>
          </a:xfrm>
          <a:prstGeom prst="rect">
            <a:avLst/>
          </a:prstGeom>
          <a:noFill/>
        </p:spPr>
        <p:txBody>
          <a:bodyPr wrap="square">
            <a:spAutoFit/>
          </a:bodyPr>
          <a:lstStyle/>
          <a:p>
            <a:r>
              <a:rPr lang="en-US" sz="2800" dirty="0"/>
              <a:t>I</a:t>
            </a:r>
            <a:r>
              <a:rPr lang="en-IN" sz="2800" dirty="0" err="1"/>
              <a:t>nstances</a:t>
            </a:r>
            <a:endParaRPr lang="en-IN" sz="2800" dirty="0"/>
          </a:p>
        </p:txBody>
      </p:sp>
      <p:pic>
        <p:nvPicPr>
          <p:cNvPr id="11" name="Picture 10">
            <a:extLst>
              <a:ext uri="{FF2B5EF4-FFF2-40B4-BE49-F238E27FC236}">
                <a16:creationId xmlns:a16="http://schemas.microsoft.com/office/drawing/2014/main" id="{F3945B6A-C55B-3609-E2B5-FA3058EC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85" y="621419"/>
            <a:ext cx="8588829" cy="2049484"/>
          </a:xfrm>
          <a:prstGeom prst="rect">
            <a:avLst/>
          </a:prstGeom>
        </p:spPr>
      </p:pic>
      <p:pic>
        <p:nvPicPr>
          <p:cNvPr id="13" name="Picture 12">
            <a:extLst>
              <a:ext uri="{FF2B5EF4-FFF2-40B4-BE49-F238E27FC236}">
                <a16:creationId xmlns:a16="http://schemas.microsoft.com/office/drawing/2014/main" id="{52FB5347-45D2-DA2C-CA45-531BAD95D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84" y="2786532"/>
            <a:ext cx="8588829" cy="2177602"/>
          </a:xfrm>
          <a:prstGeom prst="rect">
            <a:avLst/>
          </a:prstGeom>
        </p:spPr>
      </p:pic>
    </p:spTree>
    <p:extLst>
      <p:ext uri="{BB962C8B-B14F-4D97-AF65-F5344CB8AC3E}">
        <p14:creationId xmlns:p14="http://schemas.microsoft.com/office/powerpoint/2010/main" val="1537095213"/>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610</TotalTime>
  <Words>509</Words>
  <Application>Microsoft Office PowerPoint</Application>
  <PresentationFormat>On-screen Show (16:9)</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DeepSeek-CJK-patch</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Global Sales Analysis &amp; Forecasting ETL Pipeline</vt:lpstr>
      <vt:lpstr>Introduction</vt:lpstr>
      <vt:lpstr>PowerPoint Presentation</vt:lpstr>
      <vt:lpstr>Project Overview</vt:lpstr>
      <vt:lpstr>Objective of the Project</vt:lpstr>
      <vt:lpstr>Tools and Technologies Used</vt:lpstr>
      <vt:lpstr>Project Workflow Overview</vt:lpstr>
      <vt:lpstr>          Data Ingestion</vt:lpstr>
      <vt:lpstr>PowerPoint Presentation</vt:lpstr>
      <vt:lpstr>PowerPoint Presentation</vt:lpstr>
      <vt:lpstr>PowerPoint Presentation</vt:lpstr>
      <vt:lpstr>  Data Cleaning and Transformation</vt:lpstr>
      <vt:lpstr>PowerPoint Presentation</vt:lpstr>
      <vt:lpstr>PowerPoint Presentation</vt:lpstr>
      <vt:lpstr>PowerPoint Presentation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 AbdulRahman</dc:creator>
  <cp:lastModifiedBy>ayesha tasneem</cp:lastModifiedBy>
  <cp:revision>8</cp:revision>
  <dcterms:modified xsi:type="dcterms:W3CDTF">2025-05-23T05:35:09Z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2025-04-14T01:24:45Z</dcterms:created>
  <dc:creator>Unknown Creator</dc:creator>
  <dc:description/>
  <dc:language>en-US</dc:language>
  <cp:lastModifiedBy>Unknown Creator</cp:lastModifiedBy>
  <dcterms:modified xsi:type="dcterms:W3CDTF">2025-04-14T01:24:45Z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