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1"/>
  </p:notesMasterIdLst>
  <p:handoutMasterIdLst>
    <p:handoutMasterId r:id="rId12"/>
  </p:handoutMasterIdLst>
  <p:sldIdLst>
    <p:sldId id="275" r:id="rId5"/>
    <p:sldId id="277" r:id="rId6"/>
    <p:sldId id="278" r:id="rId7"/>
    <p:sldId id="274" r:id="rId8"/>
    <p:sldId id="279" r:id="rId9"/>
    <p:sldId id="276" r:id="rId10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595B"/>
    <a:srgbClr val="EA4D8C"/>
    <a:srgbClr val="1A305C"/>
    <a:srgbClr val="3F765F"/>
    <a:srgbClr val="367058"/>
    <a:srgbClr val="1B4935"/>
    <a:srgbClr val="679B9B"/>
    <a:srgbClr val="25654A"/>
    <a:srgbClr val="E6E6E6"/>
    <a:srgbClr val="F385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5CAD4-75E6-4C9C-A578-883BA7733E5F}" v="15" dt="2025-05-08T01:50:00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 showGuides="1">
      <p:cViewPr varScale="1">
        <p:scale>
          <a:sx n="68" d="100"/>
          <a:sy n="68" d="100"/>
        </p:scale>
        <p:origin x="1718" y="62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1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00804-5127-A7F6-2D28-55BE4CB4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EEF7F2-BFF1-4A83-C492-AD012BADE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F0DA6-37A3-88EA-F909-30D78D84C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B6AD7-4CA0-48F9-48D3-DEC363AA7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57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19272"/>
            <a:ext cx="10058400" cy="445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3575303"/>
            <a:ext cx="2889504" cy="2883863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51B54BE4-E4FF-CB9D-4AA3-438520D04D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791" y="3575303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013E0E94-05A3-AF4B-2D4B-AD8A4E2F8F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72003" y="3554097"/>
            <a:ext cx="2898647" cy="444960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4476" y="3331758"/>
            <a:ext cx="3360592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710" y="3329078"/>
            <a:ext cx="3360592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add text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0"/>
            <a:ext cx="2895600" cy="653143"/>
          </a:xfrm>
        </p:spPr>
        <p:txBody>
          <a:bodyPr lIns="0" anchor="b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0" y="0"/>
            <a:ext cx="3355200" cy="7772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4713694"/>
            <a:ext cx="2889504" cy="1770169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4000" b="0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cap="all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655C91-4C63-7435-25A3-BB5C8713D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82102"/>
            <a:ext cx="2894013" cy="166342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27622711-E5B3-A1BF-1F1D-7E5BD1EE63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76213" y="4521461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Click to add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89036"/>
            <a:ext cx="2862734" cy="759499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 sz="2400" b="0" cap="none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29400" y="89036"/>
            <a:ext cx="2898647" cy="670463"/>
          </a:xfrm>
        </p:spPr>
        <p:txBody>
          <a:bodyPr lIns="9144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Click to add text 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91" y="3575304"/>
            <a:ext cx="9562751" cy="1023200"/>
          </a:xfrm>
        </p:spPr>
        <p:txBody>
          <a:bodyPr/>
          <a:lstStyle/>
          <a:p>
            <a:r>
              <a:rPr lang="en-IN" b="1" dirty="0"/>
              <a:t>Failed Bank Transaction Analysis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769" y="5431875"/>
            <a:ext cx="5062861" cy="453005"/>
          </a:xfrm>
        </p:spPr>
        <p:txBody>
          <a:bodyPr>
            <a:normAutofit/>
          </a:bodyPr>
          <a:lstStyle/>
          <a:p>
            <a:r>
              <a:rPr lang="en-IN" sz="1600" dirty="0"/>
              <a:t>Error Trends in Transactions</a:t>
            </a:r>
            <a:endParaRPr lang="en-US" sz="1600" dirty="0"/>
          </a:p>
        </p:txBody>
      </p:sp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>
          <a:xfrm>
            <a:off x="0" y="0"/>
            <a:ext cx="10058400" cy="3319272"/>
          </a:xfrm>
        </p:spPr>
      </p:pic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32F5-EA62-EF84-2C2C-C0A6E2488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8256" y="366982"/>
            <a:ext cx="6136286" cy="1249784"/>
          </a:xfrm>
        </p:spPr>
        <p:txBody>
          <a:bodyPr/>
          <a:lstStyle/>
          <a:p>
            <a:pPr algn="l"/>
            <a:r>
              <a:rPr lang="en-IN" sz="3200" b="1" i="1"/>
              <a:t>Purpose Behind This Study</a:t>
            </a:r>
            <a:endParaRPr lang="en-IN" sz="3200" b="1" i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54C43F7-048B-056D-F039-21E8A5E7AE3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678239" y="2502494"/>
            <a:ext cx="613628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Analyze failed transactions within a 7-day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Identify most common error messages causing failures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Understand failure patterns by branch, city, and transaction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Determine impact of amount and day on transaction failures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Provide insights to reduce future transaction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>
                <a:ln>
                  <a:noFill/>
                </a:ln>
                <a:solidFill>
                  <a:srgbClr val="11595B"/>
                </a:solidFill>
                <a:effectLst/>
                <a:latin typeface="Aldhabi" panose="020F0502020204030204" pitchFamily="2" charset="-78"/>
                <a:cs typeface="Aldhabi" panose="020F0502020204030204" pitchFamily="2" charset="-78"/>
              </a:rPr>
              <a:t>Support decision-making for operational improvements</a:t>
            </a: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rgbClr val="11595B"/>
              </a:solidFill>
              <a:effectLst/>
              <a:latin typeface="Aldhabi" panose="020F0502020204030204" pitchFamily="2" charset="-78"/>
              <a:cs typeface="Aldhabi" panose="020F0502020204030204" pitchFamily="2" charset="-78"/>
            </a:endParaRPr>
          </a:p>
        </p:txBody>
      </p:sp>
      <p:pic>
        <p:nvPicPr>
          <p:cNvPr id="13" name="Picture 12" descr="A hand holding a phone&#10;&#10;AI-generated content may be incorrect.">
            <a:extLst>
              <a:ext uri="{FF2B5EF4-FFF2-40B4-BE49-F238E27FC236}">
                <a16:creationId xmlns:a16="http://schemas.microsoft.com/office/drawing/2014/main" id="{295C0FCD-B41E-6D04-6515-E67FCCFBE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4140"/>
            <a:ext cx="331216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6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chart with colorful text&#10;&#10;AI-generated content may be incorrect.">
            <a:extLst>
              <a:ext uri="{FF2B5EF4-FFF2-40B4-BE49-F238E27FC236}">
                <a16:creationId xmlns:a16="http://schemas.microsoft.com/office/drawing/2014/main" id="{BD9C02F4-4A89-6E1B-4468-1F8C5B76C7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6061" b="6061"/>
          <a:stretch>
            <a:fillRect/>
          </a:stretch>
        </p:blipFill>
        <p:spPr>
          <a:xfrm>
            <a:off x="3411672" y="969433"/>
            <a:ext cx="6646728" cy="5600700"/>
          </a:xfr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677BE24D-D169-D1FD-7A7D-A7A9C9341A5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228600" y="2179614"/>
            <a:ext cx="28984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Deloitte Banking Insight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Google Cloud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Dataproc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b="1" dirty="0">
                <a:latin typeface="Aldhabi" panose="01000000000000000000" pitchFamily="2" charset="-78"/>
                <a:cs typeface="Aldhabi" panose="01000000000000000000" pitchFamily="2" charset="-78"/>
              </a:rPr>
              <a:t> Cloud SQL Instance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BigQuery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 Looker Studio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687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787400"/>
          </a:xfrm>
        </p:spPr>
        <p:txBody>
          <a:bodyPr/>
          <a:lstStyle/>
          <a:p>
            <a:pPr algn="ctr"/>
            <a:r>
              <a:rPr lang="en-IN" sz="2800" b="1" dirty="0"/>
              <a:t>Top Transaction Errors</a:t>
            </a:r>
            <a:br>
              <a:rPr lang="en-US" dirty="0"/>
            </a:b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>
          <a:xfrm>
            <a:off x="0" y="1340"/>
            <a:ext cx="3342882" cy="3329078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5229382"/>
            <a:ext cx="2804477" cy="2295846"/>
          </a:xfrm>
        </p:spPr>
        <p:txBody>
          <a:bodyPr>
            <a:normAutofit/>
          </a:bodyPr>
          <a:lstStyle/>
          <a:p>
            <a:r>
              <a:rPr lang="en-US" sz="1800" dirty="0"/>
              <a:t>Most common error messages causing transaction failures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3815" y="797754"/>
            <a:ext cx="2895600" cy="653143"/>
          </a:xfrm>
        </p:spPr>
        <p:txBody>
          <a:bodyPr/>
          <a:lstStyle/>
          <a:p>
            <a:pPr algn="ctr"/>
            <a:r>
              <a:rPr lang="en-IN" sz="2800" b="1" dirty="0"/>
              <a:t>Failure by Transaction Type</a:t>
            </a:r>
            <a:endParaRPr lang="en-US" sz="2800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1795844"/>
            <a:ext cx="2895600" cy="2330988"/>
          </a:xfrm>
        </p:spPr>
        <p:txBody>
          <a:bodyPr>
            <a:normAutofit/>
          </a:bodyPr>
          <a:lstStyle/>
          <a:p>
            <a:r>
              <a:rPr lang="en-US" sz="1800" dirty="0"/>
              <a:t>Which transaction methods experience more failures.</a:t>
            </a:r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3355975" y="3793068"/>
            <a:ext cx="3348000" cy="2554398"/>
          </a:xfrm>
        </p:spPr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>
          <a:xfrm>
            <a:off x="6703975" y="0"/>
            <a:ext cx="3354425" cy="332907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2615" y="5229382"/>
            <a:ext cx="2887103" cy="22361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How transaction failures vary across different amount ranges.</a:t>
            </a:r>
          </a:p>
        </p:txBody>
      </p:sp>
      <p:sp>
        <p:nvSpPr>
          <p:cNvPr id="3" name="Title 85">
            <a:extLst>
              <a:ext uri="{FF2B5EF4-FFF2-40B4-BE49-F238E27FC236}">
                <a16:creationId xmlns:a16="http://schemas.microsoft.com/office/drawing/2014/main" id="{68AABF9C-B018-EC43-8128-FCA6A9DABE6A}"/>
              </a:ext>
            </a:extLst>
          </p:cNvPr>
          <p:cNvSpPr txBox="1">
            <a:spLocks/>
          </p:cNvSpPr>
          <p:nvPr/>
        </p:nvSpPr>
        <p:spPr>
          <a:xfrm>
            <a:off x="6993927" y="3698435"/>
            <a:ext cx="2804477" cy="7874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800" b="1" dirty="0"/>
              <a:t>Failures by Amount Range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 descr="A graph of a number of blue rectangular bars&#10;&#10;AI-generated content may be incorrect.">
            <a:extLst>
              <a:ext uri="{FF2B5EF4-FFF2-40B4-BE49-F238E27FC236}">
                <a16:creationId xmlns:a16="http://schemas.microsoft.com/office/drawing/2014/main" id="{5FDB0220-EDFC-7F45-0077-59A2946A9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" y="1"/>
            <a:ext cx="3342260" cy="3329078"/>
          </a:xfrm>
          <a:prstGeom prst="rect">
            <a:avLst/>
          </a:prstGeom>
        </p:spPr>
      </p:pic>
      <p:pic>
        <p:nvPicPr>
          <p:cNvPr id="11" name="Picture 10" descr="A colorful circle with numbers and text&#10;&#10;AI-generated content may be incorrect.">
            <a:extLst>
              <a:ext uri="{FF2B5EF4-FFF2-40B4-BE49-F238E27FC236}">
                <a16:creationId xmlns:a16="http://schemas.microsoft.com/office/drawing/2014/main" id="{65D78DED-7625-444B-A162-9FFAB869B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135" y="3793068"/>
            <a:ext cx="3348038" cy="2586850"/>
          </a:xfrm>
          <a:prstGeom prst="rect">
            <a:avLst/>
          </a:prstGeom>
        </p:spPr>
      </p:pic>
      <p:pic>
        <p:nvPicPr>
          <p:cNvPr id="13" name="Picture 12" descr="A graph with a line&#10;&#10;AI-generated content may be incorrect.">
            <a:extLst>
              <a:ext uri="{FF2B5EF4-FFF2-40B4-BE49-F238E27FC236}">
                <a16:creationId xmlns:a16="http://schemas.microsoft.com/office/drawing/2014/main" id="{24CC2A72-FC22-EEE1-DE88-613D1E478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952" y="0"/>
            <a:ext cx="3354425" cy="332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01459-CEDB-BCEF-A1E4-9457AD4E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id="{563B850A-FC11-58D6-32D2-C3CC1AC9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787400"/>
          </a:xfrm>
        </p:spPr>
        <p:txBody>
          <a:bodyPr/>
          <a:lstStyle/>
          <a:p>
            <a:pPr algn="ctr"/>
            <a:r>
              <a:rPr lang="en-IN" sz="2400" b="1" dirty="0"/>
              <a:t>FAILURE BY BRANCH</a:t>
            </a:r>
            <a:br>
              <a:rPr lang="en-US" sz="2400" b="1" dirty="0"/>
            </a:br>
            <a:br>
              <a:rPr lang="en-US" dirty="0"/>
            </a:br>
            <a:endParaRPr lang="en-US" dirty="0"/>
          </a:p>
        </p:txBody>
      </p:sp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C7553FD9-FC74-5746-3ADB-9F2A4661A61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>
          <a:xfrm>
            <a:off x="0" y="1340"/>
            <a:ext cx="3342882" cy="3329078"/>
          </a:xfr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5028E41-4CD0-7BB1-B077-107B71308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5229382"/>
            <a:ext cx="2804477" cy="2295846"/>
          </a:xfrm>
        </p:spPr>
        <p:txBody>
          <a:bodyPr>
            <a:normAutofit/>
          </a:bodyPr>
          <a:lstStyle/>
          <a:p>
            <a:r>
              <a:rPr lang="en-US" sz="1800" dirty="0"/>
              <a:t>Which Branches with higher occurrences of failed transactions</a:t>
            </a:r>
          </a:p>
          <a:p>
            <a:endParaRPr lang="en-US" sz="180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C80E990-3AA1-1682-8854-0F8F75CC53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56175" y="631451"/>
            <a:ext cx="2895600" cy="653143"/>
          </a:xfrm>
        </p:spPr>
        <p:txBody>
          <a:bodyPr/>
          <a:lstStyle/>
          <a:p>
            <a:pPr algn="ctr"/>
            <a:r>
              <a:rPr lang="en-IN" sz="2800" b="1" dirty="0"/>
              <a:t>FAILURES BY CITY</a:t>
            </a:r>
            <a:endParaRPr lang="en-US" sz="2800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27855D5-3F63-C4B5-0C53-4C1C6FD4EC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62321" y="1592630"/>
            <a:ext cx="2496775" cy="2330988"/>
          </a:xfrm>
        </p:spPr>
        <p:txBody>
          <a:bodyPr>
            <a:normAutofit/>
          </a:bodyPr>
          <a:lstStyle/>
          <a:p>
            <a:r>
              <a:rPr lang="en-US" sz="1800" dirty="0"/>
              <a:t>Cities where transaction failures are more frequent.</a:t>
            </a:r>
          </a:p>
        </p:txBody>
      </p:sp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A46F60DE-E6D2-2235-8142-A0B1CB78A2E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>
          <a:xfrm>
            <a:off x="3355975" y="4471779"/>
            <a:ext cx="3348000" cy="3300621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0E325B-3403-F7CE-D5C7-74A3A8B274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2615" y="5229382"/>
            <a:ext cx="2887103" cy="22361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+mn-lt"/>
              </a:rPr>
              <a:t>How The day with the highest total values lost due to failed </a:t>
            </a:r>
            <a:r>
              <a:rPr lang="en-US" sz="1800" dirty="0" err="1">
                <a:latin typeface="+mn-lt"/>
              </a:rPr>
              <a:t>trasactions</a:t>
            </a:r>
            <a:endParaRPr lang="en-US" sz="1800" dirty="0">
              <a:latin typeface="+mn-lt"/>
            </a:endParaRPr>
          </a:p>
        </p:txBody>
      </p:sp>
      <p:sp>
        <p:nvSpPr>
          <p:cNvPr id="3" name="Title 85">
            <a:extLst>
              <a:ext uri="{FF2B5EF4-FFF2-40B4-BE49-F238E27FC236}">
                <a16:creationId xmlns:a16="http://schemas.microsoft.com/office/drawing/2014/main" id="{36F7D249-C1D3-892B-E0A4-535FA71D8120}"/>
              </a:ext>
            </a:extLst>
          </p:cNvPr>
          <p:cNvSpPr txBox="1">
            <a:spLocks/>
          </p:cNvSpPr>
          <p:nvPr/>
        </p:nvSpPr>
        <p:spPr>
          <a:xfrm>
            <a:off x="6993927" y="3698435"/>
            <a:ext cx="2804477" cy="78740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ctr"/>
            <a:r>
              <a:rPr lang="en-IN" sz="2800" b="1" dirty="0"/>
              <a:t>PEAK FAILURE DAY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 descr="A pie chart with numbers and a few percentages&#10;&#10;AI-generated content may be incorrect.">
            <a:extLst>
              <a:ext uri="{FF2B5EF4-FFF2-40B4-BE49-F238E27FC236}">
                <a16:creationId xmlns:a16="http://schemas.microsoft.com/office/drawing/2014/main" id="{A3FB9EA4-AE8E-5A52-4872-97B0D2AEEF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5842" y="0"/>
            <a:ext cx="4928068" cy="3630541"/>
          </a:xfrm>
          <a:prstGeom prst="rect">
            <a:avLst/>
          </a:prstGeom>
        </p:spPr>
      </p:pic>
      <p:pic>
        <p:nvPicPr>
          <p:cNvPr id="7" name="Picture 6" descr="A graph of blue bars&#10;&#10;AI-generated content may be incorrect.">
            <a:extLst>
              <a:ext uri="{FF2B5EF4-FFF2-40B4-BE49-F238E27FC236}">
                <a16:creationId xmlns:a16="http://schemas.microsoft.com/office/drawing/2014/main" id="{47A37F5A-E5EF-C53C-CFD7-29B65E6F0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426" y="3329078"/>
            <a:ext cx="6828152" cy="44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3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>
          <a:xfrm>
            <a:off x="0" y="0"/>
            <a:ext cx="10058401" cy="7772400"/>
          </a:xfr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CC356C8A-8959-46BC-E3EF-ECE1A061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481" y="751840"/>
            <a:ext cx="5730239" cy="777240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THANK YOU!</a:t>
            </a:r>
            <a:endParaRPr lang="en-IN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Tech brochure_wac_SL_V2" id="{B5A66E0F-9F65-4C21-87AC-7650413A74D1}" vid="{E67EEF08-3FBB-4E94-A110-8B91E3BCA9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673FB2-2387-40EB-9933-3FCF79E8C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E07359-304B-49D0-B70C-16B1E5D7FA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DEF570-622C-457C-A082-118F5AB6A6B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160</TotalTime>
  <Words>161</Words>
  <Application>Microsoft Office PowerPoint</Application>
  <PresentationFormat>Custom</PresentationFormat>
  <Paragraphs>32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Aldhabi</vt:lpstr>
      <vt:lpstr>Arial</vt:lpstr>
      <vt:lpstr>Calibri</vt:lpstr>
      <vt:lpstr>Century Gothic</vt:lpstr>
      <vt:lpstr>Gill Sans MT</vt:lpstr>
      <vt:lpstr>Custom </vt:lpstr>
      <vt:lpstr>Failed Bank Transaction Analysis</vt:lpstr>
      <vt:lpstr>Purpose Behind This Study</vt:lpstr>
      <vt:lpstr>PowerPoint Presentation</vt:lpstr>
      <vt:lpstr>Top Transaction Errors </vt:lpstr>
      <vt:lpstr>FAILURE BY BRANCH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swethashreejs5@outlook.com</dc:creator>
  <cp:lastModifiedBy>SWETHA SHREE JAYA SUNDAR</cp:lastModifiedBy>
  <cp:revision>6</cp:revision>
  <dcterms:created xsi:type="dcterms:W3CDTF">2025-05-07T10:18:37Z</dcterms:created>
  <dcterms:modified xsi:type="dcterms:W3CDTF">2025-05-08T09:53:22Z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