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58" r:id="rId6"/>
    <p:sldId id="275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0"/>
            <a:ext cx="9448799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br>
              <a:rPr lang="en-US" dirty="0"/>
            </a:br>
            <a:br>
              <a:rPr lang="en-US" dirty="0"/>
            </a:br>
            <a:r>
              <a:rPr lang="en-US" sz="4000" dirty="0"/>
              <a:t>DECODING THE EVOLUTION OF HEALTHCARE TECHNOLOGIES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9999" y="4802144"/>
            <a:ext cx="4391747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Mapping Medical Innovation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29001"/>
            <a:ext cx="7831148" cy="233412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6932897" y="5630777"/>
            <a:ext cx="2885950" cy="106496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F27DC2-3D3F-1B67-E55C-508883A13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940" y="3075323"/>
            <a:ext cx="9664353" cy="3301678"/>
          </a:xfrm>
          <a:solidFill>
            <a:schemeClr val="accent3">
              <a:alpha val="5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                     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241" y="3506884"/>
            <a:ext cx="5245233" cy="615527"/>
          </a:xfrm>
        </p:spPr>
        <p:txBody>
          <a:bodyPr/>
          <a:lstStyle/>
          <a:p>
            <a:r>
              <a:rPr lang="en-US" sz="3600" dirty="0">
                <a:latin typeface="Congenial" panose="020005030400000200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Why this matters ?</a:t>
            </a:r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455707" y="4122411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1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257613" y="4010884"/>
            <a:ext cx="758201" cy="864632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644E76-0352-EE90-C425-63581AC62A8C}"/>
              </a:ext>
            </a:extLst>
          </p:cNvPr>
          <p:cNvSpPr txBox="1"/>
          <p:nvPr/>
        </p:nvSpPr>
        <p:spPr>
          <a:xfrm>
            <a:off x="2297736" y="4363154"/>
            <a:ext cx="346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Improves diagnosis and treatment precision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954BD-7AF9-363F-9E1D-A2348DF3DA1B}"/>
              </a:ext>
            </a:extLst>
          </p:cNvPr>
          <p:cNvSpPr txBox="1"/>
          <p:nvPr/>
        </p:nvSpPr>
        <p:spPr>
          <a:xfrm>
            <a:off x="2285907" y="5266506"/>
            <a:ext cx="2743917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Brings care to Underserved areas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1C881-964D-E7B2-7802-B3568D43A6FD}"/>
              </a:ext>
            </a:extLst>
          </p:cNvPr>
          <p:cNvSpPr txBox="1"/>
          <p:nvPr/>
        </p:nvSpPr>
        <p:spPr>
          <a:xfrm>
            <a:off x="5473846" y="4595040"/>
            <a:ext cx="1500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Streamlines operations and reduces errors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A8398-B7A5-FA24-252E-8761527F7D41}"/>
              </a:ext>
            </a:extLst>
          </p:cNvPr>
          <p:cNvSpPr txBox="1"/>
          <p:nvPr/>
        </p:nvSpPr>
        <p:spPr>
          <a:xfrm>
            <a:off x="7533237" y="5270874"/>
            <a:ext cx="287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Reduces administrative burdens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B0A7-4C46-FD0C-A22C-D6116E6F52C8}"/>
              </a:ext>
            </a:extLst>
          </p:cNvPr>
          <p:cNvSpPr txBox="1"/>
          <p:nvPr/>
        </p:nvSpPr>
        <p:spPr>
          <a:xfrm>
            <a:off x="7562736" y="4349676"/>
            <a:ext cx="2898259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Fosters new treatments and care models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BF6F-C362-9EDA-7C3C-FA7DD0121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6955-F88C-D2F3-82BA-DA810B45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 exploration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06A00-3F7D-2C2B-895B-59B0FDC30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089F7-A3AA-41B4-B7B9-186546CF1F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Technology Growth Insights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2DFA1D76-ED21-33BC-3BC4-2BB7CF83654E}"/>
              </a:ext>
            </a:extLst>
          </p:cNvPr>
          <p:cNvSpPr/>
          <p:nvPr/>
        </p:nvSpPr>
        <p:spPr bwMode="white">
          <a:xfrm flipV="1">
            <a:off x="722099" y="1277067"/>
            <a:ext cx="4652006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4" name="Picture 13" descr="A graph with blue squares">
            <a:extLst>
              <a:ext uri="{FF2B5EF4-FFF2-40B4-BE49-F238E27FC236}">
                <a16:creationId xmlns:a16="http://schemas.microsoft.com/office/drawing/2014/main" id="{7720BE8B-1755-D277-3BED-197CFBEFE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28" y="2004966"/>
            <a:ext cx="3027311" cy="2270483"/>
          </a:xfrm>
          <a:prstGeom prst="rect">
            <a:avLst/>
          </a:prstGeom>
        </p:spPr>
      </p:pic>
      <p:pic>
        <p:nvPicPr>
          <p:cNvPr id="16" name="Picture 15" descr="A graph with a line">
            <a:extLst>
              <a:ext uri="{FF2B5EF4-FFF2-40B4-BE49-F238E27FC236}">
                <a16:creationId xmlns:a16="http://schemas.microsoft.com/office/drawing/2014/main" id="{ECF0EE9E-6366-04A9-C379-73A8D0EC8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7" y="3056454"/>
            <a:ext cx="3722733" cy="2792050"/>
          </a:xfrm>
          <a:prstGeom prst="rect">
            <a:avLst/>
          </a:prstGeom>
        </p:spPr>
      </p:pic>
      <p:pic>
        <p:nvPicPr>
          <p:cNvPr id="8" name="Picture 7" descr="A graph of impact areas&#10;&#10;AI-generated content may be incorrect.">
            <a:extLst>
              <a:ext uri="{FF2B5EF4-FFF2-40B4-BE49-F238E27FC236}">
                <a16:creationId xmlns:a16="http://schemas.microsoft.com/office/drawing/2014/main" id="{F09D9656-FDD5-ACBE-4000-0585511C0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32" y="4545923"/>
            <a:ext cx="2212901" cy="1966315"/>
          </a:xfrm>
          <a:prstGeom prst="rect">
            <a:avLst/>
          </a:prstGeom>
        </p:spPr>
      </p:pic>
      <p:pic>
        <p:nvPicPr>
          <p:cNvPr id="11" name="Picture 10" descr="A graph of green and red stripes&#10;&#10;AI-generated content may be incorrect.">
            <a:extLst>
              <a:ext uri="{FF2B5EF4-FFF2-40B4-BE49-F238E27FC236}">
                <a16:creationId xmlns:a16="http://schemas.microsoft.com/office/drawing/2014/main" id="{734497E0-9A93-FD4A-730D-ACAD665BD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058" y="3230201"/>
            <a:ext cx="4027700" cy="24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871705" cy="468882"/>
          </a:xfrm>
        </p:spPr>
        <p:txBody>
          <a:bodyPr/>
          <a:lstStyle/>
          <a:p>
            <a:r>
              <a:rPr lang="en-US" dirty="0"/>
              <a:t>Benefits &amp; Challenges of Health Tech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2400" dirty="0"/>
              <a:t>Future of Healthcare</a:t>
            </a:r>
            <a:endParaRPr lang="en-US" sz="2400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962785"/>
            <a:ext cx="8518154" cy="360001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813445C-EE2C-7E91-4EB3-6990DA66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89" y="2716920"/>
            <a:ext cx="6079754" cy="1785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​Enhanced Diagnostic Accuracy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​Improved Accessibility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​Personalized Treatment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​Operational Efficiency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​Cost Reduction in Long-Term Care</a:t>
            </a:r>
            <a:endParaRPr kumimoji="0" lang="en-US" altLang="en-US" sz="2200" b="0" i="0" u="none" strike="noStrike" cap="none" spc="300" normalizeH="0" baseline="0" dirty="0">
              <a:ln>
                <a:noFill/>
              </a:ln>
              <a:solidFill>
                <a:srgbClr val="00B050"/>
              </a:solidFill>
              <a:effectLst/>
              <a:latin typeface="Congenial" panose="02000503040000020004" pitchFamily="2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65F0E02-BF44-847D-D601-77AD3EF8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8805" y="4750287"/>
            <a:ext cx="738695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​High Implementation Costs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​Data Privacy and Security Risks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​Depersonalization of Patient Care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​Over-Reliance on Technology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​Technical Challenges and System Failures</a:t>
            </a:r>
            <a:endParaRPr kumimoji="0" lang="en-US" altLang="en-US" sz="2200" b="0" i="0" u="none" strike="noStrike" cap="none" spc="300" normalizeH="0" baseline="0" dirty="0">
              <a:ln>
                <a:noFill/>
              </a:ln>
              <a:solidFill>
                <a:srgbClr val="FF0000"/>
              </a:solidFill>
              <a:effectLst/>
              <a:latin typeface="Congenial" panose="0200050304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7D242-ADF5-9474-40DC-E44E7550B833}"/>
              </a:ext>
            </a:extLst>
          </p:cNvPr>
          <p:cNvSpPr txBox="1"/>
          <p:nvPr/>
        </p:nvSpPr>
        <p:spPr>
          <a:xfrm>
            <a:off x="683999" y="5302977"/>
            <a:ext cx="6096000" cy="523220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Congenial" panose="02000503040000020004" pitchFamily="2" charset="0"/>
              </a:rPr>
              <a:t>DISADVANTAGES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6441F-1F61-C394-1CF1-78F28FADF037}"/>
              </a:ext>
            </a:extLst>
          </p:cNvPr>
          <p:cNvSpPr txBox="1"/>
          <p:nvPr/>
        </p:nvSpPr>
        <p:spPr>
          <a:xfrm>
            <a:off x="7092820" y="3167390"/>
            <a:ext cx="6096000" cy="523220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Congenial" panose="02000503040000020004" pitchFamily="2" charset="0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6EA31-9578-F017-C57C-5E811DCF9ADC}"/>
              </a:ext>
            </a:extLst>
          </p:cNvPr>
          <p:cNvSpPr txBox="1"/>
          <p:nvPr/>
        </p:nvSpPr>
        <p:spPr>
          <a:xfrm>
            <a:off x="1204699" y="495883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rte Forward" panose="020F0502020204030204" pitchFamily="2" charset="0"/>
                <a:cs typeface="Forte Forward" panose="020F0502020204030204" pitchFamily="2" charset="0"/>
              </a:rPr>
              <a:t>Innovating Today for a Healthier Tomorrow</a:t>
            </a:r>
            <a:endParaRPr lang="en-IN" sz="4000" dirty="0">
              <a:solidFill>
                <a:schemeClr val="bg1"/>
              </a:solidFill>
              <a:latin typeface="Forte Forward" panose="020F0502020204030204" pitchFamily="2" charset="0"/>
              <a:cs typeface="Forte Forward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262</TotalTime>
  <Words>124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Aharoni</vt:lpstr>
      <vt:lpstr>Aptos</vt:lpstr>
      <vt:lpstr>Arial</vt:lpstr>
      <vt:lpstr>Arial </vt:lpstr>
      <vt:lpstr>Calibri</vt:lpstr>
      <vt:lpstr>Congenial</vt:lpstr>
      <vt:lpstr>Courier New</vt:lpstr>
      <vt:lpstr>Forte Forward</vt:lpstr>
      <vt:lpstr>Gill Sans MT</vt:lpstr>
      <vt:lpstr>Office Theme</vt:lpstr>
      <vt:lpstr>  DECODING THE EVOLUTION OF HEALTHCARE TECHNOLOGIES  </vt:lpstr>
      <vt:lpstr>Why this matters ?</vt:lpstr>
      <vt:lpstr>A visual exploration</vt:lpstr>
      <vt:lpstr>Benefits &amp; Challenges of Health Tech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SWETHASHREEJS5@outlook.com</dc:creator>
  <cp:lastModifiedBy>SWETHASHREEJS5@outlook.com</cp:lastModifiedBy>
  <cp:revision>2</cp:revision>
  <dcterms:created xsi:type="dcterms:W3CDTF">2025-04-12T16:03:09Z</dcterms:created>
  <dcterms:modified xsi:type="dcterms:W3CDTF">2025-04-13T06:09:18Z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