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6760cd523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6760cd523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67878f571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67878f571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6768308db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6768308db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67878f571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67878f571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67878f571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67878f571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rgbClr val="6D8D24"/>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l.acm.org/doi/pdf/10.1145/2659651.2659683" TargetMode="External"/><Relationship Id="rId4" Type="http://schemas.openxmlformats.org/officeDocument/2006/relationships/hyperlink" Target="https://ieeexplore.ieee.org/stamp/stamp.jsp?tp=&amp;arnumber=920260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datasets/arashnic/fitbit/data?select=Fitabase+Data+4.12.16-5.12.16" TargetMode="External"/><Relationship Id="rId4" Type="http://schemas.openxmlformats.org/officeDocument/2006/relationships/hyperlink" Target="https://www.kaggle.com/datasets/aleespinosa/apple-watch-and-fitbit-dat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github.com/IBM/differential-privacy-library"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Proposal</a:t>
            </a:r>
            <a:endParaRPr/>
          </a:p>
        </p:txBody>
      </p:sp>
      <p:sp>
        <p:nvSpPr>
          <p:cNvPr id="68" name="Google Shape;68;p13"/>
          <p:cNvSpPr txBox="1"/>
          <p:nvPr>
            <p:ph idx="1" type="subTitle"/>
          </p:nvPr>
        </p:nvSpPr>
        <p:spPr>
          <a:xfrm>
            <a:off x="390525" y="275288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CS 510 Intro to Privacy Aware Computing</a:t>
            </a:r>
            <a:endParaRPr sz="2400"/>
          </a:p>
        </p:txBody>
      </p:sp>
      <p:sp>
        <p:nvSpPr>
          <p:cNvPr id="69" name="Google Shape;69;p13"/>
          <p:cNvSpPr txBox="1"/>
          <p:nvPr/>
        </p:nvSpPr>
        <p:spPr>
          <a:xfrm>
            <a:off x="390525" y="3258275"/>
            <a:ext cx="2665800" cy="93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Roboto"/>
                <a:ea typeface="Roboto"/>
                <a:cs typeface="Roboto"/>
                <a:sym typeface="Roboto"/>
              </a:rPr>
              <a:t>Swetha Srihari</a:t>
            </a:r>
            <a:endParaRPr sz="1800">
              <a:solidFill>
                <a:schemeClr val="lt1"/>
              </a:solidFill>
              <a:latin typeface="Roboto"/>
              <a:ea typeface="Roboto"/>
              <a:cs typeface="Roboto"/>
              <a:sym typeface="Roboto"/>
            </a:endParaRPr>
          </a:p>
          <a:p>
            <a:pPr indent="0" lvl="0" marL="0" rtl="0" algn="l">
              <a:spcBef>
                <a:spcPts val="0"/>
              </a:spcBef>
              <a:spcAft>
                <a:spcPts val="0"/>
              </a:spcAft>
              <a:buNone/>
            </a:pPr>
            <a:r>
              <a:rPr lang="en" sz="1800">
                <a:solidFill>
                  <a:schemeClr val="lt1"/>
                </a:solidFill>
                <a:latin typeface="Roboto"/>
                <a:ea typeface="Roboto"/>
                <a:cs typeface="Roboto"/>
                <a:sym typeface="Roboto"/>
              </a:rPr>
              <a:t>Steve Brodowicz</a:t>
            </a:r>
            <a:endParaRPr sz="1800">
              <a:solidFill>
                <a:schemeClr val="lt1"/>
              </a:solidFill>
              <a:latin typeface="Roboto"/>
              <a:ea typeface="Roboto"/>
              <a:cs typeface="Roboto"/>
              <a:sym typeface="Roboto"/>
            </a:endParaRPr>
          </a:p>
        </p:txBody>
      </p:sp>
      <p:sp>
        <p:nvSpPr>
          <p:cNvPr id="70" name="Google Shape;70;p13"/>
          <p:cNvSpPr txBox="1"/>
          <p:nvPr/>
        </p:nvSpPr>
        <p:spPr>
          <a:xfrm>
            <a:off x="365350" y="857250"/>
            <a:ext cx="88677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200">
                <a:solidFill>
                  <a:schemeClr val="lt1"/>
                </a:solidFill>
                <a:latin typeface="Roboto"/>
                <a:ea typeface="Roboto"/>
                <a:cs typeface="Roboto"/>
                <a:sym typeface="Roboto"/>
              </a:rPr>
              <a:t>Privacy Analysis of Wearable Health Devices</a:t>
            </a:r>
            <a:endParaRPr sz="3200">
              <a:solidFill>
                <a:schemeClr val="lt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Privacy Analysis of Wearable Health Devices</a:t>
            </a:r>
            <a:endParaRPr/>
          </a:p>
        </p:txBody>
      </p:sp>
      <p:sp>
        <p:nvSpPr>
          <p:cNvPr id="76" name="Google Shape;76;p14"/>
          <p:cNvSpPr txBox="1"/>
          <p:nvPr/>
        </p:nvSpPr>
        <p:spPr>
          <a:xfrm>
            <a:off x="716850" y="1911000"/>
            <a:ext cx="7710300" cy="30477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n" sz="1800">
                <a:solidFill>
                  <a:schemeClr val="lt2"/>
                </a:solidFill>
                <a:latin typeface="Roboto"/>
                <a:ea typeface="Roboto"/>
                <a:cs typeface="Roboto"/>
                <a:sym typeface="Roboto"/>
              </a:rPr>
              <a:t>In this project we are </a:t>
            </a:r>
            <a:r>
              <a:rPr lang="en" sz="1800">
                <a:solidFill>
                  <a:schemeClr val="lt2"/>
                </a:solidFill>
                <a:latin typeface="Roboto"/>
                <a:ea typeface="Roboto"/>
                <a:cs typeface="Roboto"/>
                <a:sym typeface="Roboto"/>
              </a:rPr>
              <a:t>going to compare two wearable health devices.</a:t>
            </a:r>
            <a:endParaRPr sz="1800">
              <a:solidFill>
                <a:schemeClr val="lt2"/>
              </a:solidFill>
              <a:latin typeface="Roboto"/>
              <a:ea typeface="Roboto"/>
              <a:cs typeface="Roboto"/>
              <a:sym typeface="Roboto"/>
            </a:endParaRPr>
          </a:p>
          <a:p>
            <a:pPr indent="-342900" lvl="0" marL="457200" rtl="0" algn="l">
              <a:lnSpc>
                <a:spcPct val="200000"/>
              </a:lnSpc>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Check their data collection process </a:t>
            </a:r>
            <a:endParaRPr sz="1800">
              <a:solidFill>
                <a:schemeClr val="lt2"/>
              </a:solidFill>
              <a:latin typeface="Roboto"/>
              <a:ea typeface="Roboto"/>
              <a:cs typeface="Roboto"/>
              <a:sym typeface="Roboto"/>
            </a:endParaRPr>
          </a:p>
          <a:p>
            <a:pPr indent="-342900" lvl="0" marL="457200" rtl="0" algn="l">
              <a:lnSpc>
                <a:spcPct val="200000"/>
              </a:lnSpc>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Analyse the data collected to answer some questions such as :</a:t>
            </a:r>
            <a:endParaRPr sz="1800">
              <a:solidFill>
                <a:schemeClr val="lt2"/>
              </a:solidFill>
              <a:latin typeface="Roboto"/>
              <a:ea typeface="Roboto"/>
              <a:cs typeface="Roboto"/>
              <a:sym typeface="Roboto"/>
            </a:endParaRPr>
          </a:p>
          <a:p>
            <a:pPr indent="0" lvl="0" marL="457200" rtl="0" algn="l">
              <a:lnSpc>
                <a:spcPct val="200000"/>
              </a:lnSpc>
              <a:spcBef>
                <a:spcPts val="0"/>
              </a:spcBef>
              <a:spcAft>
                <a:spcPts val="0"/>
              </a:spcAft>
              <a:buNone/>
            </a:pPr>
            <a:r>
              <a:rPr i="1" lang="en" sz="1500">
                <a:solidFill>
                  <a:schemeClr val="lt2"/>
                </a:solidFill>
                <a:latin typeface="Roboto"/>
                <a:ea typeface="Roboto"/>
                <a:cs typeface="Roboto"/>
                <a:sym typeface="Roboto"/>
              </a:rPr>
              <a:t>Have they followed data minimization techniques while collecting data?</a:t>
            </a:r>
            <a:endParaRPr i="1" sz="1500">
              <a:solidFill>
                <a:schemeClr val="lt2"/>
              </a:solidFill>
              <a:latin typeface="Roboto"/>
              <a:ea typeface="Roboto"/>
              <a:cs typeface="Roboto"/>
              <a:sym typeface="Roboto"/>
            </a:endParaRPr>
          </a:p>
          <a:p>
            <a:pPr indent="0" lvl="0" marL="457200" rtl="0" algn="l">
              <a:lnSpc>
                <a:spcPct val="200000"/>
              </a:lnSpc>
              <a:spcBef>
                <a:spcPts val="0"/>
              </a:spcBef>
              <a:spcAft>
                <a:spcPts val="0"/>
              </a:spcAft>
              <a:buNone/>
            </a:pPr>
            <a:r>
              <a:rPr i="1" lang="en" sz="1500">
                <a:solidFill>
                  <a:schemeClr val="lt2"/>
                </a:solidFill>
                <a:latin typeface="Roboto"/>
                <a:ea typeface="Roboto"/>
                <a:cs typeface="Roboto"/>
                <a:sym typeface="Roboto"/>
              </a:rPr>
              <a:t>Is the data which has been collected de identified/ anonymized?</a:t>
            </a:r>
            <a:endParaRPr i="1" sz="1500">
              <a:solidFill>
                <a:schemeClr val="lt2"/>
              </a:solidFill>
              <a:latin typeface="Roboto"/>
              <a:ea typeface="Roboto"/>
              <a:cs typeface="Roboto"/>
              <a:sym typeface="Roboto"/>
            </a:endParaRPr>
          </a:p>
          <a:p>
            <a:pPr indent="-342900" lvl="0" marL="457200" rtl="0" algn="l">
              <a:lnSpc>
                <a:spcPct val="200000"/>
              </a:lnSpc>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 And finally try to apply differential privacy.</a:t>
            </a:r>
            <a:endParaRPr sz="1800">
              <a:solidFill>
                <a:schemeClr val="lt2"/>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Relevant</a:t>
            </a:r>
            <a:r>
              <a:rPr lang="en"/>
              <a:t> Work</a:t>
            </a:r>
            <a:endParaRPr/>
          </a:p>
        </p:txBody>
      </p:sp>
      <p:sp>
        <p:nvSpPr>
          <p:cNvPr id="82" name="Google Shape;82;p15"/>
          <p:cNvSpPr txBox="1"/>
          <p:nvPr>
            <p:ph idx="1" type="body"/>
          </p:nvPr>
        </p:nvSpPr>
        <p:spPr>
          <a:xfrm>
            <a:off x="460950" y="1769200"/>
            <a:ext cx="8222100" cy="2710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b="1" lang="en" sz="1200"/>
              <a:t>Privacy Implications of Wearable Health Devices</a:t>
            </a:r>
            <a:endParaRPr b="1" sz="1200"/>
          </a:p>
          <a:p>
            <a:pPr indent="0" lvl="0" marL="457200" rtl="0" algn="l">
              <a:spcBef>
                <a:spcPts val="1600"/>
              </a:spcBef>
              <a:spcAft>
                <a:spcPts val="0"/>
              </a:spcAft>
              <a:buNone/>
            </a:pPr>
            <a:r>
              <a:rPr lang="en" sz="1200"/>
              <a:t>In this paper, the authors investigate and compare the privacy policies of four services, and the extent to which these services protect user privacy, as they find these services do not fall within the scope of existing legislation regarding the privacy of health data. </a:t>
            </a:r>
            <a:r>
              <a:rPr lang="en" sz="1000" u="sng">
                <a:solidFill>
                  <a:schemeClr val="hlink"/>
                </a:solidFill>
                <a:hlinkClick r:id="rId3"/>
              </a:rPr>
              <a:t>https://dl.acm.org/doi/pdf/10.1145/2659651.2659683</a:t>
            </a:r>
            <a:r>
              <a:rPr lang="en" sz="1000"/>
              <a:t> </a:t>
            </a:r>
            <a:endParaRPr sz="1000"/>
          </a:p>
          <a:p>
            <a:pPr indent="-304800" lvl="0" marL="457200" rtl="0" algn="l">
              <a:spcBef>
                <a:spcPts val="1600"/>
              </a:spcBef>
              <a:spcAft>
                <a:spcPts val="0"/>
              </a:spcAft>
              <a:buSzPts val="1200"/>
              <a:buChar char="●"/>
            </a:pPr>
            <a:r>
              <a:rPr b="1" lang="en" sz="1200"/>
              <a:t>Security and Privacy Analysis of Wearable Health Device</a:t>
            </a:r>
            <a:endParaRPr b="1" sz="1200"/>
          </a:p>
          <a:p>
            <a:pPr indent="0" lvl="0" marL="457200" rtl="0" algn="l">
              <a:spcBef>
                <a:spcPts val="1600"/>
              </a:spcBef>
              <a:spcAft>
                <a:spcPts val="0"/>
              </a:spcAft>
              <a:buNone/>
            </a:pPr>
            <a:r>
              <a:rPr lang="en" sz="1200"/>
              <a:t>In this paper, the authors analyze the significant security and privacy features of three very popular health tracker devices: Fitbit, Jawbone and Google Glass. They carefully analyze the devices' strength and how the devices communicate and its Bluetooth pairing process with mobile devices. </a:t>
            </a:r>
            <a:r>
              <a:rPr lang="en" sz="1200" u="sng">
                <a:solidFill>
                  <a:schemeClr val="hlink"/>
                </a:solidFill>
                <a:hlinkClick r:id="rId4"/>
              </a:rPr>
              <a:t>https://ieeexplore.ieee.org/stamp/stamp.jsp?tp=&amp;arnumber=9202600</a:t>
            </a:r>
            <a:r>
              <a:rPr lang="en" sz="1200"/>
              <a:t> </a:t>
            </a:r>
            <a:endParaRPr sz="1200"/>
          </a:p>
          <a:p>
            <a:pPr indent="0" lvl="0" marL="0" rtl="0" algn="l">
              <a:spcBef>
                <a:spcPts val="1600"/>
              </a:spcBef>
              <a:spcAft>
                <a:spcPts val="1600"/>
              </a:spcAft>
              <a:buNone/>
            </a:pPr>
            <a:r>
              <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460950" y="6926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Potential Datasets </a:t>
            </a:r>
            <a:endParaRPr/>
          </a:p>
        </p:txBody>
      </p:sp>
      <p:sp>
        <p:nvSpPr>
          <p:cNvPr id="88" name="Google Shape;88;p16"/>
          <p:cNvSpPr txBox="1"/>
          <p:nvPr>
            <p:ph idx="1" type="body"/>
          </p:nvPr>
        </p:nvSpPr>
        <p:spPr>
          <a:xfrm>
            <a:off x="460950" y="1763600"/>
            <a:ext cx="8222100" cy="27102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1400"/>
              <a:t>FitBit Fitness Tracker Data</a:t>
            </a:r>
            <a:r>
              <a:rPr b="1" lang="en" sz="1200"/>
              <a:t> </a:t>
            </a:r>
            <a:r>
              <a:rPr lang="en" sz="900" u="sng">
                <a:solidFill>
                  <a:schemeClr val="hlink"/>
                </a:solidFill>
                <a:hlinkClick r:id="rId3"/>
              </a:rPr>
              <a:t>https://www.kaggle.com/datasets/arashnic/fitbit/data?select=Fitabase+Data+4.12.16-5.12.16</a:t>
            </a:r>
            <a:r>
              <a:rPr lang="en" sz="900"/>
              <a:t> </a:t>
            </a:r>
            <a:endParaRPr sz="900"/>
          </a:p>
          <a:p>
            <a:pPr indent="0" lvl="0" marL="0" rtl="0" algn="l">
              <a:spcBef>
                <a:spcPts val="0"/>
              </a:spcBef>
              <a:spcAft>
                <a:spcPts val="0"/>
              </a:spcAft>
              <a:buNone/>
            </a:pPr>
            <a:r>
              <a:rPr lang="en" sz="1200"/>
              <a:t>This dataset generated by respondents to a distributed survey via Amazon Mechanical Turk between 03.12.2016-05.12.2016. Thirty eligible Fitbit users consented to the submission of personal tracker data, including minute-level output for physical activity, heart rate, and sleep monitoring. Individual reports can be parsed by export session ID (column A) or timestamp (column B). Variation between output represents use of different types of Fitbit trackers and individual tracking behaviors / preferences.</a:t>
            </a:r>
            <a:endParaRPr sz="1300"/>
          </a:p>
          <a:p>
            <a:pPr indent="0" lvl="0" marL="0" marR="0" rtl="0" algn="l">
              <a:lnSpc>
                <a:spcPct val="115000"/>
              </a:lnSpc>
              <a:spcBef>
                <a:spcPts val="1200"/>
              </a:spcBef>
              <a:spcAft>
                <a:spcPts val="0"/>
              </a:spcAft>
              <a:buNone/>
            </a:pPr>
            <a:r>
              <a:rPr b="1" lang="en" sz="1400"/>
              <a:t>Apple Watch and Fitbit data</a:t>
            </a:r>
            <a:r>
              <a:rPr b="1" lang="en"/>
              <a:t> </a:t>
            </a:r>
            <a:r>
              <a:rPr lang="en" sz="900" u="sng">
                <a:solidFill>
                  <a:schemeClr val="hlink"/>
                </a:solidFill>
                <a:hlinkClick r:id="rId4"/>
              </a:rPr>
              <a:t>https://www.kaggle.com/datasets/aleespinosa/apple-watch-and-fitbit-data</a:t>
            </a:r>
            <a:r>
              <a:rPr lang="en" sz="900"/>
              <a:t> </a:t>
            </a:r>
            <a:endParaRPr sz="900"/>
          </a:p>
          <a:p>
            <a:pPr indent="0" lvl="0" marL="0" marR="0" rtl="0" algn="l">
              <a:lnSpc>
                <a:spcPct val="115000"/>
              </a:lnSpc>
              <a:spcBef>
                <a:spcPts val="0"/>
              </a:spcBef>
              <a:spcAft>
                <a:spcPts val="0"/>
              </a:spcAft>
              <a:buNone/>
            </a:pPr>
            <a:r>
              <a:rPr lang="en" sz="1200"/>
              <a:t>Columns: Age, Gender, Height, Weight, Calories, steps, Heart Rate, Distance</a:t>
            </a:r>
            <a:endParaRPr sz="1200"/>
          </a:p>
          <a:p>
            <a:pPr indent="0" lvl="0" marL="0" marR="0" rtl="0" algn="l">
              <a:lnSpc>
                <a:spcPct val="115000"/>
              </a:lnSpc>
              <a:spcBef>
                <a:spcPts val="0"/>
              </a:spcBef>
              <a:spcAft>
                <a:spcPts val="0"/>
              </a:spcAft>
              <a:buNone/>
            </a:pPr>
            <a:r>
              <a:t/>
            </a:r>
            <a:endParaRPr sz="1200"/>
          </a:p>
          <a:p>
            <a:pPr indent="0" lvl="0" marL="0" marR="0" rtl="0" algn="l">
              <a:lnSpc>
                <a:spcPct val="115000"/>
              </a:lnSpc>
              <a:spcBef>
                <a:spcPts val="0"/>
              </a:spcBef>
              <a:spcAft>
                <a:spcPts val="0"/>
              </a:spcAft>
              <a:buNone/>
            </a:pPr>
            <a:r>
              <a:rPr b="1" i="1" lang="en" sz="1400"/>
              <a:t>If none of the above work, we are thinking to use personal data collected over a period of time</a:t>
            </a:r>
            <a:endParaRPr b="1" i="1" sz="1400"/>
          </a:p>
          <a:p>
            <a:pPr indent="0" lvl="0" marL="0" marR="0" rtl="0" algn="l">
              <a:lnSpc>
                <a:spcPct val="200000"/>
              </a:lnSpc>
              <a:spcBef>
                <a:spcPts val="0"/>
              </a:spcBef>
              <a:spcAft>
                <a:spcPts val="0"/>
              </a:spcAft>
              <a:buNone/>
            </a:pPr>
            <a:r>
              <a:t/>
            </a:r>
            <a:endParaRPr/>
          </a:p>
          <a:p>
            <a:pPr indent="0" lvl="0" marL="0" marR="0" rtl="0" algn="l">
              <a:lnSpc>
                <a:spcPct val="200000"/>
              </a:lnSpc>
              <a:spcBef>
                <a:spcPts val="0"/>
              </a:spcBef>
              <a:spcAft>
                <a:spcPts val="0"/>
              </a:spcAft>
              <a:buNone/>
            </a:pPr>
            <a:r>
              <a:t/>
            </a:r>
            <a:endParaRPr/>
          </a:p>
          <a:p>
            <a:pPr indent="0" lvl="0" marL="0" marR="0" rtl="0" algn="l">
              <a:lnSpc>
                <a:spcPct val="200000"/>
              </a:lnSpc>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Tools	</a:t>
            </a:r>
            <a:endParaRPr/>
          </a:p>
        </p:txBody>
      </p:sp>
      <p:sp>
        <p:nvSpPr>
          <p:cNvPr id="94" name="Google Shape;94;p1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25000"/>
              </a:lnSpc>
              <a:spcBef>
                <a:spcPts val="0"/>
              </a:spcBef>
              <a:spcAft>
                <a:spcPts val="0"/>
              </a:spcAft>
              <a:buNone/>
            </a:pPr>
            <a:r>
              <a:rPr b="1" lang="en"/>
              <a:t>Diffprivlib v0.6</a:t>
            </a:r>
            <a:endParaRPr b="1"/>
          </a:p>
          <a:p>
            <a:pPr indent="0" lvl="0" marL="0" rtl="0" algn="l">
              <a:lnSpc>
                <a:spcPct val="125000"/>
              </a:lnSpc>
              <a:spcBef>
                <a:spcPts val="1200"/>
              </a:spcBef>
              <a:spcAft>
                <a:spcPts val="0"/>
              </a:spcAft>
              <a:buNone/>
            </a:pPr>
            <a:r>
              <a:rPr b="1" lang="en" sz="1100"/>
              <a:t>Diffprivlib is a general-purpose library for experimenting with, investigating and developing applications in, differential privacy.</a:t>
            </a:r>
            <a:endParaRPr b="1" sz="1100"/>
          </a:p>
          <a:p>
            <a:pPr indent="0" lvl="0" marL="0" rtl="0" algn="l">
              <a:spcBef>
                <a:spcPts val="1200"/>
              </a:spcBef>
              <a:spcAft>
                <a:spcPts val="1600"/>
              </a:spcAft>
              <a:buNone/>
            </a:pPr>
            <a:r>
              <a:rPr b="1" lang="en" sz="1100" u="sng">
                <a:solidFill>
                  <a:schemeClr val="hlink"/>
                </a:solidFill>
                <a:hlinkClick r:id="rId3"/>
              </a:rPr>
              <a:t>https://github.com/IBM/differential-privacy-library</a:t>
            </a:r>
            <a:r>
              <a:rPr b="1" lang="en" sz="1100"/>
              <a:t> </a:t>
            </a:r>
            <a:endParaRPr b="1"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Schedule</a:t>
            </a:r>
            <a:endParaRPr/>
          </a:p>
        </p:txBody>
      </p:sp>
      <p:sp>
        <p:nvSpPr>
          <p:cNvPr id="100" name="Google Shape;100;p1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Week 1: </a:t>
            </a:r>
            <a:r>
              <a:rPr lang="en" sz="1400"/>
              <a:t>Test out the datasets and pick the optimum one for the task</a:t>
            </a:r>
            <a:endParaRPr sz="1400"/>
          </a:p>
          <a:p>
            <a:pPr indent="0" lvl="0" marL="0" rtl="0" algn="l">
              <a:spcBef>
                <a:spcPts val="1600"/>
              </a:spcBef>
              <a:spcAft>
                <a:spcPts val="0"/>
              </a:spcAft>
              <a:buNone/>
            </a:pPr>
            <a:r>
              <a:rPr lang="en"/>
              <a:t>Week 2:</a:t>
            </a:r>
            <a:r>
              <a:rPr lang="en" sz="1400"/>
              <a:t> Midterm week</a:t>
            </a:r>
            <a:endParaRPr sz="1400"/>
          </a:p>
          <a:p>
            <a:pPr indent="0" lvl="0" marL="0" rtl="0" algn="l">
              <a:spcBef>
                <a:spcPts val="1600"/>
              </a:spcBef>
              <a:spcAft>
                <a:spcPts val="0"/>
              </a:spcAft>
              <a:buNone/>
            </a:pPr>
            <a:r>
              <a:rPr lang="en"/>
              <a:t>Week 3: </a:t>
            </a:r>
            <a:r>
              <a:rPr lang="en" sz="1400"/>
              <a:t>Read the privacy policies of both the devices and see what data is being collected and make note of any data minimization that can be done.</a:t>
            </a:r>
            <a:endParaRPr/>
          </a:p>
          <a:p>
            <a:pPr indent="0" lvl="0" marL="0" rtl="0" algn="l">
              <a:spcBef>
                <a:spcPts val="1600"/>
              </a:spcBef>
              <a:spcAft>
                <a:spcPts val="0"/>
              </a:spcAft>
              <a:buNone/>
            </a:pPr>
            <a:r>
              <a:rPr lang="en"/>
              <a:t>Week 4:</a:t>
            </a:r>
            <a:r>
              <a:rPr lang="en" sz="1400"/>
              <a:t> See if any data can be anonymized/ Apply privacy preserving techniques</a:t>
            </a:r>
            <a:endParaRPr sz="1400"/>
          </a:p>
          <a:p>
            <a:pPr indent="0" lvl="0" marL="0" rtl="0" algn="l">
              <a:spcBef>
                <a:spcPts val="1600"/>
              </a:spcBef>
              <a:spcAft>
                <a:spcPts val="0"/>
              </a:spcAft>
              <a:buNone/>
            </a:pPr>
            <a:r>
              <a:rPr lang="en"/>
              <a:t>Week 5: </a:t>
            </a:r>
            <a:r>
              <a:rPr lang="en" sz="1400"/>
              <a:t>Apply differential privacy</a:t>
            </a:r>
            <a:r>
              <a:rPr lang="en"/>
              <a:t> </a:t>
            </a:r>
            <a:endParaRPr/>
          </a:p>
          <a:p>
            <a:pPr indent="0" lvl="0" marL="0" rtl="0" algn="l">
              <a:spcBef>
                <a:spcPts val="1600"/>
              </a:spcBef>
              <a:spcAft>
                <a:spcPts val="1600"/>
              </a:spcAft>
              <a:buNone/>
            </a:pPr>
            <a:r>
              <a:rPr lang="en"/>
              <a:t>Week 6: </a:t>
            </a:r>
            <a:r>
              <a:rPr lang="en" sz="1400"/>
              <a:t>Prepare a report</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