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5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1" r:id="rId10"/>
    <p:sldId id="272" r:id="rId11"/>
    <p:sldId id="273" r:id="rId12"/>
    <p:sldId id="275" r:id="rId13"/>
    <p:sldId id="279" r:id="rId14"/>
    <p:sldId id="274" r:id="rId15"/>
    <p:sldId id="280" r:id="rId16"/>
    <p:sldId id="278" r:id="rId17"/>
    <p:sldId id="276" r:id="rId18"/>
    <p:sldId id="266" r:id="rId19"/>
    <p:sldId id="268" r:id="rId20"/>
    <p:sldId id="270" r:id="rId2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entury" panose="02040604050505020304" pitchFamily="18" charset="0"/>
      <p:regular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  <p:embeddedFont>
      <p:font typeface="Verdana" panose="020B060403050404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g6KxFXxqiFWMX+dElIV0JYWs+q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6" name="Google Shape;44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7" name="Google Shape;3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3" name="Google Shape;3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6" name="Google Shape;3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2" name="Google Shape;4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3" name="Google Shape;4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 txBox="1"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body" idx="1"/>
          </p:nvPr>
        </p:nvSpPr>
        <p:spPr>
          <a:xfrm>
            <a:off x="5147534" y="2590803"/>
            <a:ext cx="3566160" cy="3686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body" idx="2"/>
          </p:nvPr>
        </p:nvSpPr>
        <p:spPr>
          <a:xfrm>
            <a:off x="900952" y="2039111"/>
            <a:ext cx="356616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274300" rIns="274300" bIns="2743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64" name="Google Shape;6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914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5" name="Google Shape;65;p28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9"/>
          <p:cNvSpPr>
            <a:spLocks noGrp="1"/>
          </p:cNvSpPr>
          <p:nvPr>
            <p:ph type="pic" idx="2"/>
          </p:nvPr>
        </p:nvSpPr>
        <p:spPr>
          <a:xfrm>
            <a:off x="5487990" y="2048256"/>
            <a:ext cx="3427413" cy="420624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9"/>
          <p:cNvSpPr txBox="1">
            <a:spLocks noGrp="1"/>
          </p:cNvSpPr>
          <p:nvPr>
            <p:ph type="body" idx="1"/>
          </p:nvPr>
        </p:nvSpPr>
        <p:spPr>
          <a:xfrm>
            <a:off x="914400" y="2039112"/>
            <a:ext cx="457200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274300" rIns="274300" bIns="2743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70" name="Google Shape;70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1" name="Google Shape;71;p29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above Caption">
  <p:cSld name="Picture above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13715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137150" rIns="274300" bIns="1371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30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7988300" cy="2980944"/>
          </a:xfrm>
          <a:prstGeom prst="rect">
            <a:avLst/>
          </a:prstGeom>
          <a:noFill/>
          <a:ln>
            <a:noFill/>
          </a:ln>
        </p:spPr>
      </p:sp>
      <p:pic>
        <p:nvPicPr>
          <p:cNvPr id="76" name="Google Shape;76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7" name="Google Shape;77;p30"/>
          <p:cNvSpPr txBox="1"/>
          <p:nvPr/>
        </p:nvSpPr>
        <p:spPr>
          <a:xfrm>
            <a:off x="5235124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Pictures with Caption">
  <p:cSld name="2 Pictures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13715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137150" rIns="274300" bIns="1371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ftr" idx="11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31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3986784" cy="2980944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31"/>
          <p:cNvSpPr>
            <a:spLocks noGrp="1"/>
          </p:cNvSpPr>
          <p:nvPr>
            <p:ph type="pic" idx="3"/>
          </p:nvPr>
        </p:nvSpPr>
        <p:spPr>
          <a:xfrm>
            <a:off x="4928616" y="1129553"/>
            <a:ext cx="3986784" cy="2980944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31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" name="Google Shape;85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0607" y="15811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Pictures with Caption">
  <p:cSld name="3 Pictures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2"/>
          <p:cNvSpPr txBox="1"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13715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137150" rIns="274300" bIns="1371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ftr" idx="11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Google Shape;90;p32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6601968" cy="2980944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32"/>
          <p:cNvSpPr>
            <a:spLocks noGrp="1"/>
          </p:cNvSpPr>
          <p:nvPr>
            <p:ph type="pic" idx="3"/>
          </p:nvPr>
        </p:nvSpPr>
        <p:spPr>
          <a:xfrm>
            <a:off x="7543800" y="1129553"/>
            <a:ext cx="1371600" cy="1481328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32"/>
          <p:cNvSpPr>
            <a:spLocks noGrp="1"/>
          </p:cNvSpPr>
          <p:nvPr>
            <p:ph type="pic" idx="4"/>
          </p:nvPr>
        </p:nvSpPr>
        <p:spPr>
          <a:xfrm>
            <a:off x="7543800" y="2629169"/>
            <a:ext cx="1371600" cy="1481328"/>
          </a:xfrm>
          <a:prstGeom prst="rect">
            <a:avLst/>
          </a:prstGeom>
          <a:noFill/>
          <a:ln>
            <a:noFill/>
          </a:ln>
        </p:spPr>
      </p:sp>
      <p:pic>
        <p:nvPicPr>
          <p:cNvPr id="93" name="Google Shape;93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4" name="Google Shape;94;p32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3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33"/>
          <p:cNvSpPr txBox="1">
            <a:spLocks noGrp="1"/>
          </p:cNvSpPr>
          <p:nvPr>
            <p:ph type="body" idx="1"/>
          </p:nvPr>
        </p:nvSpPr>
        <p:spPr>
          <a:xfrm rot="5400000">
            <a:off x="3084279" y="625709"/>
            <a:ext cx="3670766" cy="7610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98" name="Google Shape;98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9" name="Google Shape;99;p33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4"/>
          <p:cNvSpPr txBox="1">
            <a:spLocks noGrp="1"/>
          </p:cNvSpPr>
          <p:nvPr>
            <p:ph type="title"/>
          </p:nvPr>
        </p:nvSpPr>
        <p:spPr>
          <a:xfrm rot="5400000">
            <a:off x="5678114" y="3438993"/>
            <a:ext cx="553327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685800" rIns="91425" bIns="685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34"/>
          <p:cNvSpPr txBox="1">
            <a:spLocks noGrp="1"/>
          </p:cNvSpPr>
          <p:nvPr>
            <p:ph type="body" idx="1"/>
          </p:nvPr>
        </p:nvSpPr>
        <p:spPr>
          <a:xfrm rot="5400000">
            <a:off x="2059548" y="792723"/>
            <a:ext cx="4542304" cy="6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ftr" idx="11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04" name="Google Shape;104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30936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5" name="Google Shape;105;p34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>
            <a:spLocks noGrp="1"/>
          </p:cNvSpPr>
          <p:nvPr>
            <p:ph type="ftr" idx="11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5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35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5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5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6"/>
          <p:cNvSpPr txBox="1"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6"/>
          <p:cNvSpPr txBox="1"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36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6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6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body" idx="1"/>
          </p:nvPr>
        </p:nvSpPr>
        <p:spPr>
          <a:xfrm>
            <a:off x="1114424" y="2595564"/>
            <a:ext cx="7610476" cy="367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7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3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37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7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7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8"/>
          <p:cNvSpPr txBox="1"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p3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8"/>
          <p:cNvSpPr txBox="1">
            <a:spLocks noGrp="1"/>
          </p:cNvSpPr>
          <p:nvPr>
            <p:ph type="body" idx="3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9" name="Google Shape;139;p38"/>
          <p:cNvSpPr txBox="1">
            <a:spLocks noGrp="1"/>
          </p:cNvSpPr>
          <p:nvPr>
            <p:ph type="body" idx="4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38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9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9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9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0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body" idx="2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2"/>
          <p:cNvSpPr>
            <a:spLocks noGrp="1"/>
          </p:cNvSpPr>
          <p:nvPr>
            <p:ph type="pic" idx="2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42"/>
          <p:cNvSpPr txBox="1">
            <a:spLocks noGrp="1"/>
          </p:cNvSpPr>
          <p:nvPr>
            <p:ph type="body" idx="1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p42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2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2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3"/>
          <p:cNvSpPr txBox="1">
            <a:spLocks noGrp="1"/>
          </p:cNvSpPr>
          <p:nvPr>
            <p:ph type="body" idx="1"/>
          </p:nvPr>
        </p:nvSpPr>
        <p:spPr>
          <a:xfrm rot="5400000">
            <a:off x="2396330" y="57944"/>
            <a:ext cx="4351339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43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3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43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4"/>
          <p:cNvSpPr txBox="1">
            <a:spLocks noGrp="1"/>
          </p:cNvSpPr>
          <p:nvPr>
            <p:ph type="title"/>
          </p:nvPr>
        </p:nvSpPr>
        <p:spPr>
          <a:xfrm rot="5400000">
            <a:off x="4623594" y="2285208"/>
            <a:ext cx="581183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44"/>
          <p:cNvSpPr txBox="1">
            <a:spLocks noGrp="1"/>
          </p:cNvSpPr>
          <p:nvPr>
            <p:ph type="body" idx="1"/>
          </p:nvPr>
        </p:nvSpPr>
        <p:spPr>
          <a:xfrm rot="5400000">
            <a:off x="623095" y="370683"/>
            <a:ext cx="581183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44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44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4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1" name="Google Shape;21;p21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Picture">
  <p:cSld name="Title Slide with Pictur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>
            <a:spLocks noGrp="1"/>
          </p:cNvSpPr>
          <p:nvPr>
            <p:ph type="ctrTitle"/>
          </p:nvPr>
        </p:nvSpPr>
        <p:spPr>
          <a:xfrm>
            <a:off x="0" y="5025434"/>
            <a:ext cx="8915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91425" rIns="274300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5" name="Google Shape;25;p22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7988300" cy="3886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6" name="Google Shape;2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826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" name="Google Shape;27;p22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91425" rIns="274300" bIns="91425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31" name="Google Shape;31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2" name="Google Shape;32;p23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1117600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2"/>
          </p:nvPr>
        </p:nvSpPr>
        <p:spPr>
          <a:xfrm>
            <a:off x="5147534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37" name="Google Shape;3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21792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8" name="Google Shape;38;p24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1"/>
          </p:nvPr>
        </p:nvSpPr>
        <p:spPr>
          <a:xfrm>
            <a:off x="1120588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2"/>
          </p:nvPr>
        </p:nvSpPr>
        <p:spPr>
          <a:xfrm>
            <a:off x="1120588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3"/>
          </p:nvPr>
        </p:nvSpPr>
        <p:spPr>
          <a:xfrm>
            <a:off x="5147534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4"/>
          </p:nvPr>
        </p:nvSpPr>
        <p:spPr>
          <a:xfrm>
            <a:off x="5147534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45" name="Google Shape;45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46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" name="Google Shape;47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" name="Google Shape;48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" name="Google Shape;49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" name="Google Shape;50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1" name="Google Shape;5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2" name="Google Shape;52;p25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5" name="Google Shape;55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6" name="Google Shape;56;p26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914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9" name="Google Shape;59;p27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/>
        </p:nvSpPr>
        <p:spPr>
          <a:xfrm>
            <a:off x="2638730" y="638773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16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Google Shape;12;p1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pos="56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9122" y="0"/>
            <a:ext cx="1974878" cy="58102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987D60-A619-4415-93CA-AF12DB3C6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496877"/>
            <a:ext cx="8915400" cy="1286862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Verdana"/>
                <a:ea typeface="Verdana"/>
                <a:sym typeface="Verdana"/>
              </a:rPr>
            </a:br>
            <a:r>
              <a:rPr 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Verdana"/>
                <a:ea typeface="Verdana"/>
                <a:sym typeface="Verdana"/>
              </a:rPr>
              <a:t>A STUDY ON UNDERLYING STRUCTURE OF A GOLD PRICE DATASET AND BULIDING FORECASTING MODEL FOR PRICE PREDICTION </a:t>
            </a:r>
            <a:br>
              <a:rPr lang="en-US" sz="3600" b="0" i="0" u="none" strike="noStrike" cap="none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endParaRPr lang="en-IN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B2294-2C07-44A2-B615-166AB45925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Under the guidance of 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2000" b="1" dirty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KARTHIK MUSKULA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endParaRPr lang="en-US" sz="700" b="1" dirty="0">
              <a:solidFill>
                <a:srgbClr val="00277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Date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2000" b="1" dirty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14-Apr-2022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4FC8E-91EC-4F6B-8B5D-BFD0C6FA301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18930" y="1969447"/>
            <a:ext cx="4253070" cy="4224528"/>
          </a:xfrm>
        </p:spPr>
        <p:txBody>
          <a:bodyPr>
            <a:normAutofit fontScale="92500" lnSpcReduction="10000"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6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By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 dirty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GROUP -04</a:t>
            </a:r>
          </a:p>
          <a:p>
            <a:r>
              <a:rPr lang="en-IN" b="1" dirty="0">
                <a:solidFill>
                  <a:schemeClr val="tx1"/>
                </a:solidFill>
              </a:rPr>
              <a:t>ASHUTOSH DHAKE</a:t>
            </a:r>
          </a:p>
          <a:p>
            <a:r>
              <a:rPr lang="en-IN" b="1" dirty="0">
                <a:solidFill>
                  <a:schemeClr val="tx1"/>
                </a:solidFill>
              </a:rPr>
              <a:t>MANOJ</a:t>
            </a:r>
          </a:p>
          <a:p>
            <a:r>
              <a:rPr lang="en-IN" b="1" dirty="0">
                <a:solidFill>
                  <a:schemeClr val="tx1"/>
                </a:solidFill>
              </a:rPr>
              <a:t>MUJTABA HUSSAIN</a:t>
            </a:r>
          </a:p>
          <a:p>
            <a:r>
              <a:rPr lang="en-IN" b="1" dirty="0">
                <a:solidFill>
                  <a:schemeClr val="tx1"/>
                </a:solidFill>
              </a:rPr>
              <a:t>NAGADARSHAN R</a:t>
            </a:r>
          </a:p>
          <a:p>
            <a:r>
              <a:rPr lang="en-IN" b="1" dirty="0">
                <a:solidFill>
                  <a:schemeClr val="tx1"/>
                </a:solidFill>
              </a:rPr>
              <a:t>SAGAR</a:t>
            </a:r>
          </a:p>
          <a:p>
            <a:r>
              <a:rPr lang="en-IN" b="1" dirty="0">
                <a:solidFill>
                  <a:schemeClr val="tx1"/>
                </a:solidFill>
              </a:rPr>
              <a:t>SWETHA M 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996F-9F97-48BA-BE1D-5F8F772D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7276"/>
            <a:ext cx="8913813" cy="914400"/>
          </a:xfrm>
        </p:spPr>
        <p:txBody>
          <a:bodyPr/>
          <a:lstStyle/>
          <a:p>
            <a:r>
              <a:rPr lang="en-IN" sz="2800" dirty="0">
                <a:solidFill>
                  <a:schemeClr val="tx1"/>
                </a:solidFill>
              </a:rPr>
              <a:t> Auto Co relation and partial auto co relation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4755E-5EBC-48E0-88EC-DE109AD94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8" y="831736"/>
            <a:ext cx="4177328" cy="2820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084EE7-E840-4314-90D1-C42B88F46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026" y="3429000"/>
            <a:ext cx="4478956" cy="2989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5C82FB-A1D4-426F-B9D5-887B25E38963}"/>
              </a:ext>
            </a:extLst>
          </p:cNvPr>
          <p:cNvSpPr txBox="1"/>
          <p:nvPr/>
        </p:nvSpPr>
        <p:spPr>
          <a:xfrm>
            <a:off x="4572000" y="958490"/>
            <a:ext cx="3982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Data is non stationary as we can see in the plot it is taking too many lags to decay.</a:t>
            </a:r>
          </a:p>
        </p:txBody>
      </p:sp>
    </p:spTree>
    <p:extLst>
      <p:ext uri="{BB962C8B-B14F-4D97-AF65-F5344CB8AC3E}">
        <p14:creationId xmlns:p14="http://schemas.microsoft.com/office/powerpoint/2010/main" val="3836865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1676-59B5-4174-B4FB-3A5BDC5D8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64" y="258617"/>
            <a:ext cx="8913813" cy="1658673"/>
          </a:xfrm>
        </p:spPr>
        <p:txBody>
          <a:bodyPr/>
          <a:lstStyle/>
          <a:p>
            <a:r>
              <a:rPr lang="en-IN" sz="2000" dirty="0"/>
              <a:t>A</a:t>
            </a:r>
            <a:r>
              <a:rPr lang="en-IN" sz="2000" dirty="0">
                <a:solidFill>
                  <a:schemeClr val="tx1"/>
                </a:solidFill>
              </a:rPr>
              <a:t>STATIONARITY CHECK PLOT</a:t>
            </a:r>
            <a:br>
              <a:rPr lang="en-IN" sz="2000" dirty="0">
                <a:solidFill>
                  <a:schemeClr val="tx1"/>
                </a:solidFill>
              </a:rPr>
            </a:br>
            <a:br>
              <a:rPr lang="en-IN" sz="2000" dirty="0">
                <a:solidFill>
                  <a:schemeClr val="tx1"/>
                </a:solidFill>
              </a:rPr>
            </a:br>
            <a:r>
              <a:rPr lang="en-IN" sz="2000" dirty="0">
                <a:solidFill>
                  <a:schemeClr val="tx1"/>
                </a:solidFill>
              </a:rPr>
              <a:t> - Rolling statistics and </a:t>
            </a:r>
            <a:r>
              <a:rPr lang="en-IN" sz="2000" dirty="0" err="1">
                <a:solidFill>
                  <a:schemeClr val="tx1"/>
                </a:solidFill>
              </a:rPr>
              <a:t>Augumented</a:t>
            </a:r>
            <a:r>
              <a:rPr lang="en-IN" sz="2000" dirty="0">
                <a:solidFill>
                  <a:schemeClr val="tx1"/>
                </a:solidFill>
              </a:rPr>
              <a:t> Dickey Fuller test</a:t>
            </a:r>
            <a:br>
              <a:rPr lang="en-IN" sz="2000" dirty="0">
                <a:solidFill>
                  <a:schemeClr val="tx1"/>
                </a:solidFill>
              </a:rPr>
            </a:br>
            <a:r>
              <a:rPr lang="en-IN" sz="2000" dirty="0">
                <a:solidFill>
                  <a:schemeClr val="tx1"/>
                </a:solidFill>
              </a:rPr>
              <a:t> -The data has positive trend and varying standard deviation and is dependent of time, it is  not stationary </a:t>
            </a:r>
            <a:endParaRPr lang="en-IN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C6F29-2EDA-40A9-806B-4B984404A6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8AB1D-B797-40C9-B506-DC4C7FEB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88" y="1876946"/>
            <a:ext cx="7532364" cy="438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24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DC2D-9C19-AFA2-C1F2-39CABBFB0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1012723"/>
            <a:ext cx="8913813" cy="1025533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Dicky Fuller Test for stationarity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432F8-2139-EC93-09E5-860A331FE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65" y="1915647"/>
            <a:ext cx="7378495" cy="385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06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1A0C-072B-4D5A-95AD-D32583EC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6" y="224897"/>
            <a:ext cx="8913813" cy="2038256"/>
          </a:xfrm>
        </p:spPr>
        <p:txBody>
          <a:bodyPr/>
          <a:lstStyle/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Twentieth Century"/>
              </a:rPr>
              <a:t>TRANSFORMATION WE USED TO MAKE THE DATA STATIONARY.</a:t>
            </a:r>
            <a:br>
              <a:rPr lang="en-US" sz="1800" b="0" i="0" u="none" strike="noStrike" dirty="0">
                <a:solidFill>
                  <a:schemeClr val="tx1"/>
                </a:solidFill>
                <a:effectLst/>
                <a:latin typeface="Twentieth Century"/>
              </a:rPr>
            </a:b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Twentieth Century"/>
              </a:rPr>
              <a:t>1]Lo</a:t>
            </a:r>
            <a:r>
              <a:rPr lang="en-IN" sz="1800" b="0" i="0" u="none" strike="noStrike" dirty="0">
                <a:solidFill>
                  <a:schemeClr val="tx1"/>
                </a:solidFill>
                <a:effectLst/>
                <a:latin typeface="Twentieth Century"/>
              </a:rPr>
              <a:t>g Transformation.</a:t>
            </a:r>
            <a:br>
              <a:rPr lang="en-IN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</a:rPr>
              <a:t>2]</a:t>
            </a:r>
            <a:r>
              <a:rPr lang="en-IN" sz="1800" b="0" i="0" u="none" strike="noStrike" dirty="0">
                <a:solidFill>
                  <a:schemeClr val="tx1"/>
                </a:solidFill>
                <a:effectLst/>
                <a:latin typeface="Twentieth Century"/>
              </a:rPr>
              <a:t>Time shift Transformation.</a:t>
            </a:r>
            <a:br>
              <a:rPr lang="en-IN" sz="1800" b="0" i="0" u="none" strike="noStrike" dirty="0">
                <a:solidFill>
                  <a:schemeClr val="tx1"/>
                </a:solidFill>
                <a:effectLst/>
                <a:latin typeface="Twentieth Century"/>
              </a:rPr>
            </a:br>
            <a:r>
              <a:rPr lang="en-IN" sz="1800" dirty="0">
                <a:solidFill>
                  <a:schemeClr val="tx1"/>
                </a:solidFill>
                <a:latin typeface="Twentieth Century"/>
              </a:rPr>
              <a:t>3]</a:t>
            </a:r>
            <a:r>
              <a:rPr lang="en-IN" sz="1800" b="0" i="0" u="none" strike="noStrike" dirty="0">
                <a:solidFill>
                  <a:schemeClr val="tx1"/>
                </a:solidFill>
                <a:effectLst/>
                <a:latin typeface="Twentieth Century"/>
              </a:rPr>
              <a:t> Differencing method</a:t>
            </a:r>
            <a:br>
              <a:rPr lang="en-IN" sz="1800" b="0" i="0" u="none" strike="noStrike" dirty="0">
                <a:solidFill>
                  <a:schemeClr val="tx1"/>
                </a:solidFill>
                <a:effectLst/>
                <a:latin typeface="Twentieth Century"/>
              </a:rPr>
            </a:br>
            <a:r>
              <a:rPr lang="en-IN" sz="1800" b="0" i="0" u="none" strike="noStrike" dirty="0">
                <a:solidFill>
                  <a:schemeClr val="tx1"/>
                </a:solidFill>
                <a:effectLst/>
                <a:latin typeface="Twentieth Century"/>
              </a:rPr>
              <a:t>4] Moving average method</a:t>
            </a:r>
            <a:br>
              <a:rPr lang="en-IN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Noto Sans Symbols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76D87-22C5-4CA7-B94F-DAB1BEB2B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4C413E-8E9B-44A0-9DB2-A6C8BF814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421654"/>
            <a:ext cx="88773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87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7969-C935-352B-DE36-A3F9FCE6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Dicky-Fuller statistic after transformation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74C70-AC08-2BF6-8E45-B90616459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50" y="2137996"/>
            <a:ext cx="7527107" cy="395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49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A38F1-5D29-F5DB-B680-1AA60D9D9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2475" y="1120877"/>
            <a:ext cx="7610476" cy="3670766"/>
          </a:xfrm>
          <a:ln>
            <a:solidFill>
              <a:schemeClr val="tx1"/>
            </a:solidFill>
          </a:ln>
        </p:spPr>
        <p:txBody>
          <a:bodyPr/>
          <a:lstStyle/>
          <a:p>
            <a:pPr marL="101600" indent="0">
              <a:buNone/>
            </a:pPr>
            <a:r>
              <a:rPr lang="en-IN" dirty="0">
                <a:solidFill>
                  <a:schemeClr val="tx1"/>
                </a:solidFill>
              </a:rPr>
              <a:t>1. Data driven model</a:t>
            </a:r>
          </a:p>
          <a:p>
            <a:pPr marL="101600" indent="0">
              <a:buNone/>
            </a:pPr>
            <a:r>
              <a:rPr lang="en-IN" dirty="0">
                <a:solidFill>
                  <a:schemeClr val="tx1"/>
                </a:solidFill>
              </a:rPr>
              <a:t>	a. Simple Exponential Smoothing method</a:t>
            </a:r>
          </a:p>
          <a:p>
            <a:pPr marL="101600" indent="0">
              <a:buNone/>
            </a:pPr>
            <a:r>
              <a:rPr lang="en-IN" dirty="0">
                <a:solidFill>
                  <a:schemeClr val="tx1"/>
                </a:solidFill>
              </a:rPr>
              <a:t>	b. Holt method</a:t>
            </a:r>
          </a:p>
          <a:p>
            <a:pPr marL="101600" indent="0">
              <a:buNone/>
            </a:pPr>
            <a:r>
              <a:rPr lang="en-IN" dirty="0">
                <a:solidFill>
                  <a:schemeClr val="tx1"/>
                </a:solidFill>
              </a:rPr>
              <a:t>	c. Holt Winters method</a:t>
            </a:r>
          </a:p>
          <a:p>
            <a:pPr marL="101600" indent="0">
              <a:lnSpc>
                <a:spcPct val="150000"/>
              </a:lnSpc>
              <a:buNone/>
            </a:pPr>
            <a:r>
              <a:rPr lang="en-IN" dirty="0">
                <a:solidFill>
                  <a:schemeClr val="tx1"/>
                </a:solidFill>
              </a:rPr>
              <a:t>2. ARIMA model (Auto Regressive Integrated Moving Average method)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312084-ACAC-54C3-3BB2-7BF80427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7" y="314429"/>
            <a:ext cx="8913813" cy="806448"/>
          </a:xfrm>
        </p:spPr>
        <p:txBody>
          <a:bodyPr/>
          <a:lstStyle/>
          <a:p>
            <a:pPr algn="ctr"/>
            <a:r>
              <a:rPr lang="en-US" sz="36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Building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768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0FB17D-2A8C-FF06-373A-3BD3AB5B4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551430"/>
              </p:ext>
            </p:extLst>
          </p:nvPr>
        </p:nvGraphicFramePr>
        <p:xfrm>
          <a:off x="468876" y="794811"/>
          <a:ext cx="7886700" cy="2929464"/>
        </p:xfrm>
        <a:graphic>
          <a:graphicData uri="http://schemas.openxmlformats.org/drawingml/2006/table">
            <a:tbl>
              <a:tblPr/>
              <a:tblGrid>
                <a:gridCol w="978924">
                  <a:extLst>
                    <a:ext uri="{9D8B030D-6E8A-4147-A177-3AD203B41FA5}">
                      <a16:colId xmlns:a16="http://schemas.microsoft.com/office/drawing/2014/main" val="2426075364"/>
                    </a:ext>
                  </a:extLst>
                </a:gridCol>
                <a:gridCol w="4835013">
                  <a:extLst>
                    <a:ext uri="{9D8B030D-6E8A-4147-A177-3AD203B41FA5}">
                      <a16:colId xmlns:a16="http://schemas.microsoft.com/office/drawing/2014/main" val="583325517"/>
                    </a:ext>
                  </a:extLst>
                </a:gridCol>
                <a:gridCol w="1135626">
                  <a:extLst>
                    <a:ext uri="{9D8B030D-6E8A-4147-A177-3AD203B41FA5}">
                      <a16:colId xmlns:a16="http://schemas.microsoft.com/office/drawing/2014/main" val="2733107725"/>
                    </a:ext>
                  </a:extLst>
                </a:gridCol>
                <a:gridCol w="937137">
                  <a:extLst>
                    <a:ext uri="{9D8B030D-6E8A-4147-A177-3AD203B41FA5}">
                      <a16:colId xmlns:a16="http://schemas.microsoft.com/office/drawing/2014/main" val="1354489479"/>
                    </a:ext>
                  </a:extLst>
                </a:gridCol>
              </a:tblGrid>
              <a:tr h="6835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dirty="0">
                          <a:effectLst/>
                        </a:rPr>
                        <a:t>Serial No.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dirty="0">
                          <a:effectLst/>
                        </a:rPr>
                        <a:t>Model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b="1" dirty="0">
                          <a:effectLst/>
                        </a:rPr>
                        <a:t>RMSE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dirty="0">
                          <a:effectLst/>
                        </a:rPr>
                        <a:t>MAPE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0934642"/>
                  </a:ext>
                </a:extLst>
              </a:tr>
              <a:tr h="3905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1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800" b="1" i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i="1" dirty="0">
                          <a:solidFill>
                            <a:srgbClr val="FF0000"/>
                          </a:solidFill>
                          <a:effectLst/>
                        </a:rPr>
                        <a:t>ARIMA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1" dirty="0">
                          <a:solidFill>
                            <a:srgbClr val="FF0000"/>
                          </a:solidFill>
                          <a:effectLst/>
                        </a:rPr>
                        <a:t>98.90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1" dirty="0">
                          <a:solidFill>
                            <a:srgbClr val="FF0000"/>
                          </a:solidFill>
                          <a:effectLst/>
                        </a:rPr>
                        <a:t>0.18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687166"/>
                  </a:ext>
                </a:extLst>
              </a:tr>
              <a:tr h="3905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2</a:t>
                      </a:r>
                      <a:endParaRPr lang="en-IN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dirty="0">
                          <a:effectLst/>
                        </a:rPr>
                        <a:t>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243.6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3.76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876051"/>
                  </a:ext>
                </a:extLst>
              </a:tr>
              <a:tr h="3905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3</a:t>
                      </a:r>
                      <a:endParaRPr lang="en-IN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dirty="0">
                          <a:effectLst/>
                        </a:rPr>
                        <a:t>Holt 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15120.1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113.8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9917"/>
                  </a:ext>
                </a:extLst>
              </a:tr>
              <a:tr h="3905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4</a:t>
                      </a:r>
                      <a:endParaRPr lang="en-IN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>
                          <a:effectLst/>
                        </a:rPr>
                        <a:t>Holts winter with additive seasonality &amp; trend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583.6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12.46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161680"/>
                  </a:ext>
                </a:extLst>
              </a:tr>
              <a:tr h="6835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5</a:t>
                      </a:r>
                      <a:endParaRPr lang="en-IN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>
                          <a:effectLst/>
                        </a:rPr>
                        <a:t>Holts winter with seasonality(MUL) &amp; trend(ADD)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697.8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14.7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129817"/>
                  </a:ext>
                </a:extLst>
              </a:tr>
            </a:tbl>
          </a:graphicData>
        </a:graphic>
      </p:graphicFrame>
      <p:sp>
        <p:nvSpPr>
          <p:cNvPr id="5" name="Google Shape;394;p9">
            <a:extLst>
              <a:ext uri="{FF2B5EF4-FFF2-40B4-BE49-F238E27FC236}">
                <a16:creationId xmlns:a16="http://schemas.microsoft.com/office/drawing/2014/main" id="{D3530033-C7CC-A387-ECD1-3B71D666D830}"/>
              </a:ext>
            </a:extLst>
          </p:cNvPr>
          <p:cNvSpPr txBox="1"/>
          <p:nvPr/>
        </p:nvSpPr>
        <p:spPr>
          <a:xfrm>
            <a:off x="1524000" y="305924"/>
            <a:ext cx="577645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Evaluation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0176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1"/>
          <p:cNvSpPr txBox="1"/>
          <p:nvPr/>
        </p:nvSpPr>
        <p:spPr>
          <a:xfrm>
            <a:off x="0" y="0"/>
            <a:ext cx="37885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Predictions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0" name="Google Shape;42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4284BD-11A6-4687-9664-4B83ECA8EB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69"/>
          <a:stretch/>
        </p:blipFill>
        <p:spPr>
          <a:xfrm>
            <a:off x="224640" y="540439"/>
            <a:ext cx="2426243" cy="5940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2B1FBC-890B-48D4-B202-518BE3134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5412" y="1316857"/>
            <a:ext cx="2275246" cy="5085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16FEDC-5381-4BBB-DFBA-AF13285B17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4978" y="1753982"/>
            <a:ext cx="3932903" cy="31337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3"/>
          <p:cNvSpPr txBox="1"/>
          <p:nvPr/>
        </p:nvSpPr>
        <p:spPr>
          <a:xfrm>
            <a:off x="539083" y="511604"/>
            <a:ext cx="692529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Deployment using </a:t>
            </a:r>
            <a:r>
              <a:rPr lang="en-US" sz="2800" b="1" i="0" u="none" strike="noStrike" cap="none" dirty="0" err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Streamlit</a:t>
            </a:r>
            <a:r>
              <a:rPr lang="en-US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6" name="Google Shape;43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52CAA1-A8AC-4E4D-8224-3B00FC2CB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83" y="1034784"/>
            <a:ext cx="7464375" cy="48731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5"/>
          <p:cNvSpPr txBox="1"/>
          <p:nvPr/>
        </p:nvSpPr>
        <p:spPr>
          <a:xfrm>
            <a:off x="3599331" y="3137647"/>
            <a:ext cx="20259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9" name="Google Shape;44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"/>
          <p:cNvSpPr txBox="1"/>
          <p:nvPr/>
        </p:nvSpPr>
        <p:spPr>
          <a:xfrm>
            <a:off x="344365" y="844168"/>
            <a:ext cx="350712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BUSINESS PROBLEM:</a:t>
            </a:r>
            <a:endParaRPr lang="en-US" sz="24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"/>
          <p:cNvSpPr txBox="1"/>
          <p:nvPr/>
        </p:nvSpPr>
        <p:spPr>
          <a:xfrm>
            <a:off x="428338" y="3473960"/>
            <a:ext cx="7575518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2200" dirty="0"/>
              <a:t>The main objective is to understand the underlying structure in the dataset 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2200" dirty="0"/>
              <a:t>come up with a suitable forecasting model which can effectively forecast gold prices for next 30 days. 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"/>
          <p:cNvSpPr txBox="1"/>
          <p:nvPr/>
        </p:nvSpPr>
        <p:spPr>
          <a:xfrm>
            <a:off x="344365" y="1430292"/>
            <a:ext cx="7743463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2200" dirty="0">
                <a:solidFill>
                  <a:srgbClr val="C00000"/>
                </a:solidFill>
                <a:latin typeface="Arial "/>
                <a:sym typeface="Century Gothic"/>
              </a:rPr>
              <a:t>Gold price fluctuations affecting the investment and revenue goals of the company </a:t>
            </a:r>
            <a:endParaRPr sz="2200" b="0" i="0" u="none" strike="noStrike" cap="none" dirty="0">
              <a:solidFill>
                <a:srgbClr val="000000"/>
              </a:solidFill>
              <a:latin typeface="Arial "/>
              <a:sym typeface="Arial"/>
            </a:endParaRPr>
          </a:p>
        </p:txBody>
      </p:sp>
      <p:sp>
        <p:nvSpPr>
          <p:cNvPr id="342" name="Google Shape;342;p2"/>
          <p:cNvSpPr txBox="1"/>
          <p:nvPr/>
        </p:nvSpPr>
        <p:spPr>
          <a:xfrm>
            <a:off x="428338" y="2910262"/>
            <a:ext cx="256957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70C0"/>
                </a:solidFill>
                <a:latin typeface="Arial "/>
                <a:ea typeface="Century Gothic"/>
                <a:cs typeface="Century Gothic"/>
                <a:sym typeface="Century Gothic"/>
              </a:rPr>
              <a:t>OBJECTIVES</a:t>
            </a:r>
            <a:r>
              <a:rPr lang="en-US" sz="2400" b="1" i="0" u="none" strike="noStrike" cap="none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lang="en-US" sz="24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"/>
          <p:cNvSpPr txBox="1"/>
          <p:nvPr/>
        </p:nvSpPr>
        <p:spPr>
          <a:xfrm>
            <a:off x="370390" y="266218"/>
            <a:ext cx="701855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PROJECT ARCHITECTURE / PROJECT FLOW:</a:t>
            </a:r>
            <a:endParaRPr lang="en-US" sz="24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B683F5-B42C-4528-A902-035DC8C50A1C}"/>
              </a:ext>
            </a:extLst>
          </p:cNvPr>
          <p:cNvSpPr/>
          <p:nvPr/>
        </p:nvSpPr>
        <p:spPr>
          <a:xfrm>
            <a:off x="2330243" y="924725"/>
            <a:ext cx="3215149" cy="510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Arial "/>
              </a:rPr>
              <a:t>Business Problem</a:t>
            </a:r>
          </a:p>
          <a:p>
            <a:pPr algn="ctr"/>
            <a:r>
              <a:rPr lang="en-US" sz="1800" dirty="0">
                <a:latin typeface="Arial "/>
              </a:rPr>
              <a:t>Project Discussions</a:t>
            </a:r>
            <a:endParaRPr lang="en-IN" sz="1800" dirty="0">
              <a:latin typeface="Arial 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645BDC-BDC5-4871-86DD-D549ADAFF4EF}"/>
              </a:ext>
            </a:extLst>
          </p:cNvPr>
          <p:cNvSpPr/>
          <p:nvPr/>
        </p:nvSpPr>
        <p:spPr>
          <a:xfrm>
            <a:off x="2330241" y="1723477"/>
            <a:ext cx="3215149" cy="5105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Arial "/>
              </a:rPr>
              <a:t>Dataset details</a:t>
            </a:r>
            <a:endParaRPr lang="en-IN" sz="1800" dirty="0">
              <a:latin typeface="Arial 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27E0BE-460E-4A38-8738-2642D30CCE2E}"/>
              </a:ext>
            </a:extLst>
          </p:cNvPr>
          <p:cNvSpPr/>
          <p:nvPr/>
        </p:nvSpPr>
        <p:spPr>
          <a:xfrm>
            <a:off x="2330240" y="2522230"/>
            <a:ext cx="3215149" cy="6489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Arial "/>
              </a:rPr>
              <a:t>Exploratory Data Analysis (EDA)</a:t>
            </a:r>
            <a:endParaRPr lang="en-IN" sz="1800" dirty="0">
              <a:latin typeface="Arial 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34EE38-1D78-47B8-B89D-1C60B657C305}"/>
              </a:ext>
            </a:extLst>
          </p:cNvPr>
          <p:cNvSpPr/>
          <p:nvPr/>
        </p:nvSpPr>
        <p:spPr>
          <a:xfrm>
            <a:off x="2330240" y="3498583"/>
            <a:ext cx="3215149" cy="489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Arial "/>
              </a:rPr>
              <a:t>Model Building</a:t>
            </a:r>
            <a:endParaRPr lang="en-IN" sz="1800" dirty="0">
              <a:latin typeface="Arial 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CF00D2-6358-4E31-9497-DFCF832C045B}"/>
              </a:ext>
            </a:extLst>
          </p:cNvPr>
          <p:cNvSpPr/>
          <p:nvPr/>
        </p:nvSpPr>
        <p:spPr>
          <a:xfrm>
            <a:off x="2330240" y="4328801"/>
            <a:ext cx="3215149" cy="489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Arial "/>
              </a:rPr>
              <a:t>Model Evaluation</a:t>
            </a:r>
            <a:endParaRPr lang="en-IN" sz="1800" dirty="0">
              <a:latin typeface="Arial 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6388C8-D1F9-494B-99CF-B0F07BF640A0}"/>
              </a:ext>
            </a:extLst>
          </p:cNvPr>
          <p:cNvSpPr/>
          <p:nvPr/>
        </p:nvSpPr>
        <p:spPr>
          <a:xfrm>
            <a:off x="2330240" y="5167051"/>
            <a:ext cx="3215149" cy="459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Arial "/>
              </a:rPr>
              <a:t>Feedback</a:t>
            </a:r>
            <a:endParaRPr lang="en-IN" sz="1800" dirty="0">
              <a:latin typeface="Arial 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97B1D0-15F5-4C45-9FEC-CEB935F344E1}"/>
              </a:ext>
            </a:extLst>
          </p:cNvPr>
          <p:cNvSpPr/>
          <p:nvPr/>
        </p:nvSpPr>
        <p:spPr>
          <a:xfrm>
            <a:off x="2330240" y="5965157"/>
            <a:ext cx="3215149" cy="5105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Arial "/>
              </a:rPr>
              <a:t>Deployment</a:t>
            </a:r>
            <a:endParaRPr lang="en-IN" sz="1800" dirty="0">
              <a:latin typeface="Arial 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2AA904-AD26-4582-B1E2-2CB2871AFE28}"/>
              </a:ext>
            </a:extLst>
          </p:cNvPr>
          <p:cNvCxnSpPr>
            <a:cxnSpLocks/>
          </p:cNvCxnSpPr>
          <p:nvPr/>
        </p:nvCxnSpPr>
        <p:spPr>
          <a:xfrm>
            <a:off x="3967311" y="1396597"/>
            <a:ext cx="0" cy="346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FE6F28-F36D-459D-80D4-D50C1CF2D983}"/>
              </a:ext>
            </a:extLst>
          </p:cNvPr>
          <p:cNvCxnSpPr>
            <a:cxnSpLocks/>
          </p:cNvCxnSpPr>
          <p:nvPr/>
        </p:nvCxnSpPr>
        <p:spPr>
          <a:xfrm>
            <a:off x="3972227" y="2177548"/>
            <a:ext cx="0" cy="346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B85DC8-AADC-4DBB-93FE-B78DFE9536DB}"/>
              </a:ext>
            </a:extLst>
          </p:cNvPr>
          <p:cNvCxnSpPr>
            <a:cxnSpLocks/>
          </p:cNvCxnSpPr>
          <p:nvPr/>
        </p:nvCxnSpPr>
        <p:spPr>
          <a:xfrm>
            <a:off x="3937814" y="3152501"/>
            <a:ext cx="0" cy="346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92BA27-DF9C-437C-864B-B047DFF48A28}"/>
              </a:ext>
            </a:extLst>
          </p:cNvPr>
          <p:cNvCxnSpPr>
            <a:cxnSpLocks/>
          </p:cNvCxnSpPr>
          <p:nvPr/>
        </p:nvCxnSpPr>
        <p:spPr>
          <a:xfrm>
            <a:off x="3879666" y="5619075"/>
            <a:ext cx="0" cy="346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82415E-E8EE-42AE-93B9-61A52E9EFD7A}"/>
              </a:ext>
            </a:extLst>
          </p:cNvPr>
          <p:cNvCxnSpPr>
            <a:cxnSpLocks/>
          </p:cNvCxnSpPr>
          <p:nvPr/>
        </p:nvCxnSpPr>
        <p:spPr>
          <a:xfrm>
            <a:off x="3923911" y="3982719"/>
            <a:ext cx="0" cy="346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DFE5DF-5B22-4069-A529-414B17C91199}"/>
              </a:ext>
            </a:extLst>
          </p:cNvPr>
          <p:cNvCxnSpPr>
            <a:cxnSpLocks/>
          </p:cNvCxnSpPr>
          <p:nvPr/>
        </p:nvCxnSpPr>
        <p:spPr>
          <a:xfrm>
            <a:off x="3879666" y="4820969"/>
            <a:ext cx="0" cy="346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"/>
          <p:cNvSpPr txBox="1"/>
          <p:nvPr/>
        </p:nvSpPr>
        <p:spPr>
          <a:xfrm>
            <a:off x="1354237" y="2842266"/>
            <a:ext cx="643552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 and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"/>
          <p:cNvSpPr txBox="1"/>
          <p:nvPr/>
        </p:nvSpPr>
        <p:spPr>
          <a:xfrm>
            <a:off x="0" y="0"/>
            <a:ext cx="30209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Data set details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"/>
          <p:cNvSpPr txBox="1"/>
          <p:nvPr/>
        </p:nvSpPr>
        <p:spPr>
          <a:xfrm>
            <a:off x="185195" y="511604"/>
            <a:ext cx="7169334" cy="252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sym typeface="Century Gothic"/>
              </a:rPr>
              <a:t>Shape of the Dataset- 2182*2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Arial"/>
                <a:cs typeface="Arial"/>
                <a:sym typeface="Century Gothic"/>
              </a:rPr>
              <a:t>Number of unique values-  Price= 1876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sym typeface="Century Gothic"/>
              </a:rPr>
              <a:t>                                               Date= 2182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ranges- Price= 2252.6 to 4966.3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sym typeface="Century Gothic"/>
              </a:rPr>
              <a:t>                        Date=  01/01/2016 to 21/12/2021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Missing values – no missing or null values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dirty="0">
                <a:latin typeface="Century" panose="02040604050505020304" pitchFamily="18" charset="0"/>
              </a:rPr>
              <a:t>Data Descriptions</a:t>
            </a:r>
            <a:endParaRPr sz="1800" b="0" i="0" u="none" strike="noStrike" cap="none" dirty="0">
              <a:solidFill>
                <a:srgbClr val="000000"/>
              </a:solidFill>
              <a:latin typeface="Century" panose="02040604050505020304" pitchFamily="18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57C6CB-DF8D-47F4-8C12-E29BFDD06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83" y="3247411"/>
            <a:ext cx="4097562" cy="2799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403A3C-6643-46F9-9E02-B85E66B9C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157" y="2871019"/>
            <a:ext cx="2772695" cy="31758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"/>
          <p:cNvSpPr txBox="1"/>
          <p:nvPr/>
        </p:nvSpPr>
        <p:spPr>
          <a:xfrm>
            <a:off x="0" y="0"/>
            <a:ext cx="8503149" cy="85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6"/>
          <p:cNvSpPr/>
          <p:nvPr/>
        </p:nvSpPr>
        <p:spPr>
          <a:xfrm>
            <a:off x="179137" y="1558997"/>
            <a:ext cx="8533972" cy="246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  <a:ea typeface="Verdana"/>
                <a:sym typeface="Verdana"/>
              </a:rPr>
              <a:t>There’s been an sudden rise in gold prices after 08/03/2020 and a significant decrease after 01/11/2020 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0" u="none" strike="noStrike" cap="none" dirty="0">
                <a:solidFill>
                  <a:schemeClr val="tx1"/>
                </a:solidFill>
                <a:latin typeface="+mj-lt"/>
                <a:ea typeface="Verdana"/>
                <a:cs typeface="Arial"/>
                <a:sym typeface="Verdana"/>
              </a:rPr>
              <a:t>The price</a:t>
            </a:r>
            <a:r>
              <a:rPr lang="en-US" sz="1600" dirty="0">
                <a:solidFill>
                  <a:schemeClr val="tx1"/>
                </a:solidFill>
                <a:latin typeface="+mj-lt"/>
                <a:ea typeface="Verdana"/>
                <a:sym typeface="Verdana"/>
              </a:rPr>
              <a:t>s are having a upward Trend.</a:t>
            </a:r>
            <a:endParaRPr sz="1400" b="0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1" u="none" strike="noStrike" cap="none" dirty="0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184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1" u="none" strike="noStrike" cap="none" dirty="0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1" u="none" strike="noStrike" cap="none" dirty="0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1" u="none" strike="noStrike" cap="none" dirty="0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72" name="Google Shape;37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57C4F2-A4E5-4FCA-8D17-BC640B8FF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051" y="2416457"/>
            <a:ext cx="5771535" cy="38237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"/>
          <p:cNvSpPr txBox="1"/>
          <p:nvPr/>
        </p:nvSpPr>
        <p:spPr>
          <a:xfrm>
            <a:off x="0" y="0"/>
            <a:ext cx="15047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7"/>
          <p:cNvSpPr txBox="1"/>
          <p:nvPr/>
        </p:nvSpPr>
        <p:spPr>
          <a:xfrm>
            <a:off x="72751" y="717114"/>
            <a:ext cx="899849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Histogram – 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is NOT normally distributed and is Skewed.</a:t>
            </a:r>
            <a:endParaRPr lang="en-US" sz="2000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20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1864D3-7094-401F-A78C-727FFFFDD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709" y="1322693"/>
            <a:ext cx="5342673" cy="34056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757D-1BB9-4850-AB65-F4705B970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" y="317610"/>
            <a:ext cx="8913813" cy="9144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Boxplot for yearly data: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C468F-4100-4BE0-88D9-61AD5A011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10" y="1118573"/>
            <a:ext cx="6499123" cy="515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16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A764-1937-4A0D-B777-3EAD7B758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" y="337275"/>
            <a:ext cx="8913813" cy="9144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Heat map for monthly average prices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1C4CF-7B3A-42FE-BFBD-F52ECFB03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77" y="1606345"/>
            <a:ext cx="6183298" cy="45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68738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rgbClr val="000000"/>
      </a:dk1>
      <a:lt1>
        <a:srgbClr val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3393</TotalTime>
  <Words>420</Words>
  <Application>Microsoft Office PowerPoint</Application>
  <PresentationFormat>On-screen Show (4:3)</PresentationFormat>
  <Paragraphs>92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Century Gothic</vt:lpstr>
      <vt:lpstr>Helvetica Neue</vt:lpstr>
      <vt:lpstr>Arial </vt:lpstr>
      <vt:lpstr>Twentieth Century</vt:lpstr>
      <vt:lpstr>Calibri</vt:lpstr>
      <vt:lpstr>Noto Sans Symbols</vt:lpstr>
      <vt:lpstr>Century</vt:lpstr>
      <vt:lpstr>Verdana</vt:lpstr>
      <vt:lpstr>Wingdings</vt:lpstr>
      <vt:lpstr>Arial</vt:lpstr>
      <vt:lpstr>Perception</vt:lpstr>
      <vt:lpstr>Office Theme</vt:lpstr>
      <vt:lpstr> A STUDY ON UNDERLYING STRUCTURE OF A GOLD PRICE DATASET AND BULIDING FORECASTING MODEL FOR PRICE PREDICTION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Boxplot for yearly data:</vt:lpstr>
      <vt:lpstr>Heat map for monthly average prices</vt:lpstr>
      <vt:lpstr> Auto Co relation and partial auto co relation plot</vt:lpstr>
      <vt:lpstr>ASTATIONARITY CHECK PLOT   - Rolling statistics and Augumented Dickey Fuller test  -The data has positive trend and varying standard deviation and is dependent of time, it is  not stationary </vt:lpstr>
      <vt:lpstr>Dicky Fuller Test for stationarity</vt:lpstr>
      <vt:lpstr>TRANSFORMATION WE USED TO MAKE THE DATA STATIONARY. 1]Log Transformation. 2]Time shift Transformation. 3] Differencing method 4] Moving average method  </vt:lpstr>
      <vt:lpstr>Dicky-Fuller statistic after transformation</vt:lpstr>
      <vt:lpstr>Model Building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Gonala, Shirish</dc:creator>
  <cp:lastModifiedBy>Swetha M V</cp:lastModifiedBy>
  <cp:revision>46</cp:revision>
  <cp:lastPrinted>2022-04-19T14:10:30Z</cp:lastPrinted>
  <dcterms:created xsi:type="dcterms:W3CDTF">2012-08-17T07:00:49Z</dcterms:created>
  <dcterms:modified xsi:type="dcterms:W3CDTF">2022-05-05T09:33:40Z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1983786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D7.1.2</vt:lpwstr>
  </property>
</Properties>
</file>