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6858000" cx="12192000"/>
  <p:notesSz cx="6858000" cy="9144000"/>
  <p:embeddedFontLst>
    <p:embeddedFont>
      <p:font typeface="Roboto"/>
      <p:regular r:id="rId31"/>
      <p:bold r:id="rId32"/>
      <p:italic r:id="rId33"/>
      <p:boldItalic r:id="rId34"/>
    </p:embeddedFont>
    <p:embeddedFont>
      <p:font typeface="Merriweather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9" roundtripDataSignature="AMtx7mhI9WzAGsFSHMwWJ9Jkc0xsXsa+B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043AD15-4EBA-431E-A7EA-DC78591EC2A2}">
  <a:tblStyle styleId="{7043AD15-4EBA-431E-A7EA-DC78591EC2A2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fill>
          <a:solidFill>
            <a:srgbClr val="CDD4EA"/>
          </a:solidFill>
        </a:fill>
      </a:tcStyle>
    </a:band1H>
    <a:band2H>
      <a:tcTxStyle/>
    </a:band2H>
    <a:band1V>
      <a:tcTxStyle/>
      <a:tcStyle>
        <a:fill>
          <a:solidFill>
            <a:srgbClr val="CDD4EA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regular.fntdata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Roboto-italic.fntdata"/><Relationship Id="rId10" Type="http://schemas.openxmlformats.org/officeDocument/2006/relationships/slide" Target="slides/slide5.xml"/><Relationship Id="rId32" Type="http://schemas.openxmlformats.org/officeDocument/2006/relationships/font" Target="fonts/Roboto-bold.fntdata"/><Relationship Id="rId13" Type="http://schemas.openxmlformats.org/officeDocument/2006/relationships/slide" Target="slides/slide8.xml"/><Relationship Id="rId35" Type="http://schemas.openxmlformats.org/officeDocument/2006/relationships/font" Target="fonts/Merriweather-regular.fntdata"/><Relationship Id="rId12" Type="http://schemas.openxmlformats.org/officeDocument/2006/relationships/slide" Target="slides/slide7.xml"/><Relationship Id="rId34" Type="http://schemas.openxmlformats.org/officeDocument/2006/relationships/font" Target="fonts/Roboto-boldItalic.fntdata"/><Relationship Id="rId15" Type="http://schemas.openxmlformats.org/officeDocument/2006/relationships/slide" Target="slides/slide10.xml"/><Relationship Id="rId37" Type="http://schemas.openxmlformats.org/officeDocument/2006/relationships/font" Target="fonts/Merriweather-italic.fntdata"/><Relationship Id="rId14" Type="http://schemas.openxmlformats.org/officeDocument/2006/relationships/slide" Target="slides/slide9.xml"/><Relationship Id="rId36" Type="http://schemas.openxmlformats.org/officeDocument/2006/relationships/font" Target="fonts/Merriweather-bold.fntdata"/><Relationship Id="rId17" Type="http://schemas.openxmlformats.org/officeDocument/2006/relationships/slide" Target="slides/slide12.xml"/><Relationship Id="rId39" Type="http://customschemas.google.com/relationships/presentationmetadata" Target="metadata"/><Relationship Id="rId16" Type="http://schemas.openxmlformats.org/officeDocument/2006/relationships/slide" Target="slides/slide11.xml"/><Relationship Id="rId38" Type="http://schemas.openxmlformats.org/officeDocument/2006/relationships/font" Target="fonts/Merriweather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3e0242d82c_0_13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3e0242d82c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3e98f6c72b_0_4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3e98f6c72b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3e0242d82c_0_13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3e0242d82c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3e0242d82c_0_16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3e0242d82c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3e0242d82c_0_18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3e0242d82c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3e0242d82c_0_17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3e0242d82c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3e0242d82c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g13e0242d82c_0_19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3f9eea68c8_0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13f9eea68c8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3f9eea68c8_0_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13f9eea68c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3fdcf35145_3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13fdcf35145_3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3e0242d82c_0_16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3e0242d82c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3e98f6c72b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3e98f6c72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3e98f6c72b_0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3e98f6c72b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3e98f6c72b_0_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3e98f6c72b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3e98f6c72b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3e98f6c72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3e98f6c72b_0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3e98f6c72b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3e98f6c72b_0_4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3e98f6c72b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13e0242d82c_0_69"/>
          <p:cNvSpPr/>
          <p:nvPr/>
        </p:nvSpPr>
        <p:spPr>
          <a:xfrm>
            <a:off x="-167" y="0"/>
            <a:ext cx="12192029" cy="5863987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g13e0242d82c_0_69"/>
          <p:cNvSpPr txBox="1"/>
          <p:nvPr>
            <p:ph type="ctrTitle"/>
          </p:nvPr>
        </p:nvSpPr>
        <p:spPr>
          <a:xfrm>
            <a:off x="415600" y="719633"/>
            <a:ext cx="11360700" cy="1710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2" name="Google Shape;12;g13e0242d82c_0_69"/>
          <p:cNvSpPr txBox="1"/>
          <p:nvPr>
            <p:ph idx="1" type="subTitle"/>
          </p:nvPr>
        </p:nvSpPr>
        <p:spPr>
          <a:xfrm>
            <a:off x="415600" y="2504747"/>
            <a:ext cx="5656800" cy="984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g13e0242d82c_0_6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13e0242d82c_0_114"/>
          <p:cNvSpPr txBox="1"/>
          <p:nvPr>
            <p:ph hasCustomPrompt="1" type="title"/>
          </p:nvPr>
        </p:nvSpPr>
        <p:spPr>
          <a:xfrm>
            <a:off x="415667" y="1108233"/>
            <a:ext cx="7113300" cy="16596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g13e0242d82c_0_114"/>
          <p:cNvSpPr txBox="1"/>
          <p:nvPr>
            <p:ph idx="1" type="body"/>
          </p:nvPr>
        </p:nvSpPr>
        <p:spPr>
          <a:xfrm>
            <a:off x="415600" y="2828567"/>
            <a:ext cx="7113300" cy="1256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00"/>
              <a:buChar char="●"/>
              <a:defRPr>
                <a:solidFill>
                  <a:schemeClr val="accent2"/>
                </a:solidFill>
              </a:defRPr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○"/>
              <a:defRPr>
                <a:solidFill>
                  <a:schemeClr val="accent2"/>
                </a:solidFill>
              </a:defRPr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■"/>
              <a:defRPr>
                <a:solidFill>
                  <a:schemeClr val="accent2"/>
                </a:solidFill>
              </a:defRPr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●"/>
              <a:defRPr>
                <a:solidFill>
                  <a:schemeClr val="accent2"/>
                </a:solidFill>
              </a:defRPr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○"/>
              <a:defRPr>
                <a:solidFill>
                  <a:schemeClr val="accent2"/>
                </a:solidFill>
              </a:defRPr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■"/>
              <a:defRPr>
                <a:solidFill>
                  <a:schemeClr val="accent2"/>
                </a:solidFill>
              </a:defRPr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●"/>
              <a:defRPr>
                <a:solidFill>
                  <a:schemeClr val="accent2"/>
                </a:solidFill>
              </a:defRPr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○"/>
              <a:defRPr>
                <a:solidFill>
                  <a:schemeClr val="accent2"/>
                </a:solidFill>
              </a:defRPr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g13e0242d82c_0_11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3e0242d82c_0_11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3e0242d82c_0_12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62" name="Google Shape;62;g13e0242d82c_0_120"/>
          <p:cNvSpPr txBox="1"/>
          <p:nvPr>
            <p:ph idx="1" type="body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63" name="Google Shape;63;g13e0242d82c_0_120"/>
          <p:cNvSpPr txBox="1"/>
          <p:nvPr>
            <p:ph idx="2" type="body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64" name="Google Shape;64;g13e0242d82c_0_120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g13e0242d82c_0_120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g13e0242d82c_0_12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g13e0242d82c_0_74"/>
          <p:cNvSpPr/>
          <p:nvPr/>
        </p:nvSpPr>
        <p:spPr>
          <a:xfrm>
            <a:off x="0" y="64132"/>
            <a:ext cx="12192029" cy="5863987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g13e0242d82c_0_74"/>
          <p:cNvSpPr/>
          <p:nvPr/>
        </p:nvSpPr>
        <p:spPr>
          <a:xfrm>
            <a:off x="0" y="0"/>
            <a:ext cx="12192029" cy="5863987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g13e0242d82c_0_74"/>
          <p:cNvSpPr txBox="1"/>
          <p:nvPr>
            <p:ph type="title"/>
          </p:nvPr>
        </p:nvSpPr>
        <p:spPr>
          <a:xfrm>
            <a:off x="415600" y="719633"/>
            <a:ext cx="11360700" cy="1710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8" name="Google Shape;18;g13e0242d82c_0_7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g13e0242d82c_0_79"/>
          <p:cNvSpPr/>
          <p:nvPr/>
        </p:nvSpPr>
        <p:spPr>
          <a:xfrm>
            <a:off x="0" y="0"/>
            <a:ext cx="57519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g13e0242d82c_0_79"/>
          <p:cNvSpPr/>
          <p:nvPr/>
        </p:nvSpPr>
        <p:spPr>
          <a:xfrm>
            <a:off x="0" y="58833"/>
            <a:ext cx="5751356" cy="5865687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g13e0242d82c_0_79"/>
          <p:cNvSpPr/>
          <p:nvPr/>
        </p:nvSpPr>
        <p:spPr>
          <a:xfrm>
            <a:off x="-167" y="0"/>
            <a:ext cx="5755723" cy="5860653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g13e0242d82c_0_79"/>
          <p:cNvSpPr txBox="1"/>
          <p:nvPr>
            <p:ph type="title"/>
          </p:nvPr>
        </p:nvSpPr>
        <p:spPr>
          <a:xfrm>
            <a:off x="415633" y="667900"/>
            <a:ext cx="4941900" cy="3345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g13e0242d82c_0_79"/>
          <p:cNvSpPr txBox="1"/>
          <p:nvPr>
            <p:ph idx="1" type="body"/>
          </p:nvPr>
        </p:nvSpPr>
        <p:spPr>
          <a:xfrm>
            <a:off x="6192900" y="667900"/>
            <a:ext cx="5555100" cy="5464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25" name="Google Shape;25;g13e0242d82c_0_7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g13e0242d82c_0_86"/>
          <p:cNvSpPr/>
          <p:nvPr/>
        </p:nvSpPr>
        <p:spPr>
          <a:xfrm>
            <a:off x="0" y="0"/>
            <a:ext cx="12192000" cy="170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g13e0242d82c_0_86"/>
          <p:cNvSpPr txBox="1"/>
          <p:nvPr>
            <p:ph type="title"/>
          </p:nvPr>
        </p:nvSpPr>
        <p:spPr>
          <a:xfrm>
            <a:off x="415633" y="667900"/>
            <a:ext cx="11360700" cy="831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g13e0242d82c_0_86"/>
          <p:cNvSpPr txBox="1"/>
          <p:nvPr>
            <p:ph idx="1" type="body"/>
          </p:nvPr>
        </p:nvSpPr>
        <p:spPr>
          <a:xfrm>
            <a:off x="415600" y="2007600"/>
            <a:ext cx="5333100" cy="4101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30" name="Google Shape;30;g13e0242d82c_0_86"/>
          <p:cNvSpPr txBox="1"/>
          <p:nvPr>
            <p:ph idx="2" type="body"/>
          </p:nvPr>
        </p:nvSpPr>
        <p:spPr>
          <a:xfrm>
            <a:off x="6443200" y="2007600"/>
            <a:ext cx="5333100" cy="4101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31" name="Google Shape;31;g13e0242d82c_0_8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13e0242d82c_0_92"/>
          <p:cNvSpPr/>
          <p:nvPr/>
        </p:nvSpPr>
        <p:spPr>
          <a:xfrm>
            <a:off x="0" y="0"/>
            <a:ext cx="12192000" cy="170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g13e0242d82c_0_92"/>
          <p:cNvSpPr txBox="1"/>
          <p:nvPr>
            <p:ph type="title"/>
          </p:nvPr>
        </p:nvSpPr>
        <p:spPr>
          <a:xfrm>
            <a:off x="415633" y="667900"/>
            <a:ext cx="11360700" cy="831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g13e0242d82c_0_9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13e0242d82c_0_96"/>
          <p:cNvSpPr/>
          <p:nvPr/>
        </p:nvSpPr>
        <p:spPr>
          <a:xfrm>
            <a:off x="0" y="0"/>
            <a:ext cx="50193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g13e0242d82c_0_96"/>
          <p:cNvSpPr txBox="1"/>
          <p:nvPr>
            <p:ph type="title"/>
          </p:nvPr>
        </p:nvSpPr>
        <p:spPr>
          <a:xfrm>
            <a:off x="415633" y="667900"/>
            <a:ext cx="4170000" cy="2438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g13e0242d82c_0_96"/>
          <p:cNvSpPr txBox="1"/>
          <p:nvPr>
            <p:ph idx="1" type="body"/>
          </p:nvPr>
        </p:nvSpPr>
        <p:spPr>
          <a:xfrm>
            <a:off x="415600" y="3187533"/>
            <a:ext cx="4170000" cy="3063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00"/>
              <a:buChar char="●"/>
              <a:defRPr>
                <a:solidFill>
                  <a:schemeClr val="accent2"/>
                </a:solidFill>
              </a:defRPr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○"/>
              <a:defRPr>
                <a:solidFill>
                  <a:schemeClr val="accent2"/>
                </a:solidFill>
              </a:defRPr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■"/>
              <a:defRPr>
                <a:solidFill>
                  <a:schemeClr val="accent2"/>
                </a:solidFill>
              </a:defRPr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●"/>
              <a:defRPr>
                <a:solidFill>
                  <a:schemeClr val="accent2"/>
                </a:solidFill>
              </a:defRPr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○"/>
              <a:defRPr>
                <a:solidFill>
                  <a:schemeClr val="accent2"/>
                </a:solidFill>
              </a:defRPr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■"/>
              <a:defRPr>
                <a:solidFill>
                  <a:schemeClr val="accent2"/>
                </a:solidFill>
              </a:defRPr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●"/>
              <a:defRPr>
                <a:solidFill>
                  <a:schemeClr val="accent2"/>
                </a:solidFill>
              </a:defRPr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○"/>
              <a:defRPr>
                <a:solidFill>
                  <a:schemeClr val="accent2"/>
                </a:solidFill>
              </a:defRPr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g13e0242d82c_0_9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13e0242d82c_0_101"/>
          <p:cNvSpPr txBox="1"/>
          <p:nvPr>
            <p:ph type="title"/>
          </p:nvPr>
        </p:nvSpPr>
        <p:spPr>
          <a:xfrm>
            <a:off x="415567" y="1064800"/>
            <a:ext cx="8330400" cy="4728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3" name="Google Shape;43;g13e0242d82c_0_10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13e0242d82c_0_104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g13e0242d82c_0_104"/>
          <p:cNvSpPr txBox="1"/>
          <p:nvPr>
            <p:ph type="title"/>
          </p:nvPr>
        </p:nvSpPr>
        <p:spPr>
          <a:xfrm>
            <a:off x="415067" y="667900"/>
            <a:ext cx="4939200" cy="2732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g13e0242d82c_0_104"/>
          <p:cNvSpPr txBox="1"/>
          <p:nvPr>
            <p:ph idx="1" type="subTitle"/>
          </p:nvPr>
        </p:nvSpPr>
        <p:spPr>
          <a:xfrm>
            <a:off x="406400" y="3502300"/>
            <a:ext cx="4939200" cy="1235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g13e0242d82c_0_104"/>
          <p:cNvSpPr txBox="1"/>
          <p:nvPr>
            <p:ph idx="2" type="body"/>
          </p:nvPr>
        </p:nvSpPr>
        <p:spPr>
          <a:xfrm>
            <a:off x="6505367" y="667900"/>
            <a:ext cx="5271900" cy="5481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49" name="Google Shape;49;g13e0242d82c_0_10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3e0242d82c_0_110"/>
          <p:cNvSpPr/>
          <p:nvPr/>
        </p:nvSpPr>
        <p:spPr>
          <a:xfrm>
            <a:off x="0" y="5825333"/>
            <a:ext cx="12192000" cy="1032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g13e0242d82c_0_110"/>
          <p:cNvSpPr txBox="1"/>
          <p:nvPr>
            <p:ph idx="1" type="body"/>
          </p:nvPr>
        </p:nvSpPr>
        <p:spPr>
          <a:xfrm>
            <a:off x="415600" y="6028533"/>
            <a:ext cx="10639200" cy="614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g13e0242d82c_0_11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3e0242d82c_0_65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sz="37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sz="37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sz="37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sz="37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sz="37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sz="37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sz="37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sz="37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sz="37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g13e0242d82c_0_65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Roboto"/>
              <a:buChar char="●"/>
              <a:defRPr sz="1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238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○"/>
              <a:defRPr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238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■"/>
              <a:defRPr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238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●"/>
              <a:defRPr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238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○"/>
              <a:defRPr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238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■"/>
              <a:defRPr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238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●"/>
              <a:defRPr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238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○"/>
              <a:defRPr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238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■"/>
              <a:defRPr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g13e0242d82c_0_6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r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5.png"/></Relationships>
</file>

<file path=ppt/slides/_rels/slide15.xml.rels><?xml version="1.0" encoding="UTF-8" standalone="yes"?><Relationships xmlns="http://schemas.openxmlformats.org/package/2006/relationships"><Relationship Id="rId11" Type="http://schemas.openxmlformats.org/officeDocument/2006/relationships/image" Target="../media/image20.png"/><Relationship Id="rId10" Type="http://schemas.openxmlformats.org/officeDocument/2006/relationships/image" Target="../media/image18.png"/><Relationship Id="rId13" Type="http://schemas.openxmlformats.org/officeDocument/2006/relationships/image" Target="../media/image27.png"/><Relationship Id="rId12" Type="http://schemas.openxmlformats.org/officeDocument/2006/relationships/image" Target="../media/image41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9.png"/><Relationship Id="rId4" Type="http://schemas.openxmlformats.org/officeDocument/2006/relationships/image" Target="../media/image22.png"/><Relationship Id="rId9" Type="http://schemas.openxmlformats.org/officeDocument/2006/relationships/image" Target="../media/image28.png"/><Relationship Id="rId14" Type="http://schemas.openxmlformats.org/officeDocument/2006/relationships/image" Target="../media/image32.png"/><Relationship Id="rId5" Type="http://schemas.openxmlformats.org/officeDocument/2006/relationships/image" Target="../media/image10.png"/><Relationship Id="rId6" Type="http://schemas.openxmlformats.org/officeDocument/2006/relationships/image" Target="../media/image13.png"/><Relationship Id="rId7" Type="http://schemas.openxmlformats.org/officeDocument/2006/relationships/image" Target="../media/image21.png"/><Relationship Id="rId8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5.png"/><Relationship Id="rId4" Type="http://schemas.openxmlformats.org/officeDocument/2006/relationships/image" Target="../media/image23.png"/><Relationship Id="rId9" Type="http://schemas.openxmlformats.org/officeDocument/2006/relationships/image" Target="../media/image31.png"/><Relationship Id="rId5" Type="http://schemas.openxmlformats.org/officeDocument/2006/relationships/image" Target="../media/image38.png"/><Relationship Id="rId6" Type="http://schemas.openxmlformats.org/officeDocument/2006/relationships/image" Target="../media/image26.png"/><Relationship Id="rId7" Type="http://schemas.openxmlformats.org/officeDocument/2006/relationships/image" Target="../media/image43.png"/><Relationship Id="rId8" Type="http://schemas.openxmlformats.org/officeDocument/2006/relationships/image" Target="../media/image3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3.png"/><Relationship Id="rId4" Type="http://schemas.openxmlformats.org/officeDocument/2006/relationships/image" Target="../media/image42.png"/><Relationship Id="rId5" Type="http://schemas.openxmlformats.org/officeDocument/2006/relationships/image" Target="../media/image3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6.png"/><Relationship Id="rId4" Type="http://schemas.openxmlformats.org/officeDocument/2006/relationships/image" Target="../media/image45.png"/><Relationship Id="rId5" Type="http://schemas.openxmlformats.org/officeDocument/2006/relationships/image" Target="../media/image3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24.png"/><Relationship Id="rId5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4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"/>
          <p:cNvSpPr txBox="1"/>
          <p:nvPr/>
        </p:nvSpPr>
        <p:spPr>
          <a:xfrm>
            <a:off x="787800" y="1583475"/>
            <a:ext cx="107871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TELECOMMUNICATION CHUR</a:t>
            </a: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 PREDICTION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1"/>
          <p:cNvSpPr txBox="1"/>
          <p:nvPr/>
        </p:nvSpPr>
        <p:spPr>
          <a:xfrm>
            <a:off x="787806" y="2752025"/>
            <a:ext cx="46623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Anjali Raoji Chandane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Mrs. Chandrika K J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Nilakantha Panigrahi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Nirali BharatKumar Upadhyaya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Renu Rawat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Miss Swetha M V</a:t>
            </a:r>
            <a:endParaRPr sz="1800"/>
          </a:p>
        </p:txBody>
      </p:sp>
      <p:sp>
        <p:nvSpPr>
          <p:cNvPr id="73" name="Google Shape;73;p1"/>
          <p:cNvSpPr txBox="1"/>
          <p:nvPr/>
        </p:nvSpPr>
        <p:spPr>
          <a:xfrm>
            <a:off x="6989491" y="2752028"/>
            <a:ext cx="5010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Guide : Neha Gupta</a:t>
            </a:r>
            <a:endParaRPr b="1"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3e0242d82c_0_131"/>
          <p:cNvSpPr txBox="1"/>
          <p:nvPr/>
        </p:nvSpPr>
        <p:spPr>
          <a:xfrm>
            <a:off x="712300" y="414125"/>
            <a:ext cx="2435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latin typeface="Calibri"/>
                <a:ea typeface="Calibri"/>
                <a:cs typeface="Calibri"/>
                <a:sym typeface="Calibri"/>
              </a:rPr>
              <a:t>Outliers</a:t>
            </a:r>
            <a:endParaRPr b="1" sz="36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3" name="Google Shape;143;g13e0242d82c_0_1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8225" y="603425"/>
            <a:ext cx="7818775" cy="3825375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g13e0242d82c_0_131"/>
          <p:cNvSpPr txBox="1"/>
          <p:nvPr/>
        </p:nvSpPr>
        <p:spPr>
          <a:xfrm>
            <a:off x="811675" y="4711900"/>
            <a:ext cx="107673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Plotted outliers using boxplot &amp; z-scores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Checked outliers for each feature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Not deleted any outliers as it was not confirmed  whether they were data entry or  measurement errors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Also deleting or changing outliers to their 10th or 90th percentile may lead to loss of information so, decided to not change the outliers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"/>
          <p:cNvSpPr txBox="1"/>
          <p:nvPr/>
        </p:nvSpPr>
        <p:spPr>
          <a:xfrm>
            <a:off x="3042250" y="2596550"/>
            <a:ext cx="4909200" cy="19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Feature Engineering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Feature Importance</a:t>
            </a:r>
            <a:endParaRPr sz="1900"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Feature Scaling</a:t>
            </a:r>
            <a:endParaRPr sz="1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4"/>
          <p:cNvSpPr txBox="1"/>
          <p:nvPr>
            <p:ph type="title"/>
          </p:nvPr>
        </p:nvSpPr>
        <p:spPr>
          <a:xfrm>
            <a:off x="469386" y="165645"/>
            <a:ext cx="3429000" cy="1719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Calibri"/>
              <a:buNone/>
            </a:pPr>
            <a:r>
              <a:rPr b="1" lang="en-US" sz="3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Correlation Matrix</a:t>
            </a:r>
            <a:br>
              <a:rPr lang="en-US" sz="3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3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4"/>
          <p:cNvSpPr/>
          <p:nvPr/>
        </p:nvSpPr>
        <p:spPr>
          <a:xfrm>
            <a:off x="643278" y="2573756"/>
            <a:ext cx="3255095" cy="18288"/>
          </a:xfrm>
          <a:custGeom>
            <a:rect b="b" l="l" r="r" t="t"/>
            <a:pathLst>
              <a:path extrusionOk="0" fill="none" h="18288" w="3255095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extrusionOk="0" h="18288" w="3255095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4"/>
          <p:cNvSpPr txBox="1"/>
          <p:nvPr>
            <p:ph idx="2" type="body"/>
          </p:nvPr>
        </p:nvSpPr>
        <p:spPr>
          <a:xfrm>
            <a:off x="556325" y="1474300"/>
            <a:ext cx="4678200" cy="51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b="1" sz="187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b="1" lang="en-US" sz="2270">
                <a:latin typeface="Calibri"/>
                <a:ea typeface="Calibri"/>
                <a:cs typeface="Calibri"/>
                <a:sym typeface="Calibri"/>
              </a:rPr>
              <a:t>Important Features</a:t>
            </a:r>
            <a:endParaRPr b="1" sz="227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b="1" sz="1870">
              <a:latin typeface="Calibri"/>
              <a:ea typeface="Calibri"/>
              <a:cs typeface="Calibri"/>
              <a:sym typeface="Calibri"/>
            </a:endParaRPr>
          </a:p>
          <a:p>
            <a:pPr indent="7461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83"/>
              <a:buFont typeface="Calibri"/>
              <a:buChar char="●"/>
            </a:pPr>
            <a:r>
              <a:rPr lang="en-US" sz="2082">
                <a:latin typeface="Calibri"/>
                <a:ea typeface="Calibri"/>
                <a:cs typeface="Calibri"/>
                <a:sym typeface="Calibri"/>
              </a:rPr>
              <a:t>International plan</a:t>
            </a:r>
            <a:endParaRPr sz="2082">
              <a:latin typeface="Calibri"/>
              <a:ea typeface="Calibri"/>
              <a:cs typeface="Calibri"/>
              <a:sym typeface="Calibri"/>
            </a:endParaRPr>
          </a:p>
          <a:p>
            <a:pPr indent="7461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2083"/>
              <a:buFont typeface="Calibri"/>
              <a:buChar char="●"/>
            </a:pPr>
            <a:r>
              <a:rPr lang="en-US" sz="2082">
                <a:latin typeface="Calibri"/>
                <a:ea typeface="Calibri"/>
                <a:cs typeface="Calibri"/>
                <a:sym typeface="Calibri"/>
              </a:rPr>
              <a:t>Total Charge</a:t>
            </a:r>
            <a:endParaRPr sz="2082">
              <a:latin typeface="Calibri"/>
              <a:ea typeface="Calibri"/>
              <a:cs typeface="Calibri"/>
              <a:sym typeface="Calibri"/>
            </a:endParaRPr>
          </a:p>
          <a:p>
            <a:pPr indent="7461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2083"/>
              <a:buFont typeface="Calibri"/>
              <a:buChar char="●"/>
            </a:pPr>
            <a:r>
              <a:rPr lang="en-US" sz="2082">
                <a:latin typeface="Calibri"/>
                <a:ea typeface="Calibri"/>
                <a:cs typeface="Calibri"/>
                <a:sym typeface="Calibri"/>
              </a:rPr>
              <a:t>Day charge</a:t>
            </a:r>
            <a:endParaRPr sz="2082">
              <a:latin typeface="Calibri"/>
              <a:ea typeface="Calibri"/>
              <a:cs typeface="Calibri"/>
              <a:sym typeface="Calibri"/>
            </a:endParaRPr>
          </a:p>
          <a:p>
            <a:pPr indent="7461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2083"/>
              <a:buFont typeface="Calibri"/>
              <a:buChar char="●"/>
            </a:pPr>
            <a:r>
              <a:rPr lang="en-US" sz="2082">
                <a:latin typeface="Calibri"/>
                <a:ea typeface="Calibri"/>
                <a:cs typeface="Calibri"/>
                <a:sym typeface="Calibri"/>
              </a:rPr>
              <a:t>Day Mins</a:t>
            </a:r>
            <a:endParaRPr sz="2082">
              <a:latin typeface="Calibri"/>
              <a:ea typeface="Calibri"/>
              <a:cs typeface="Calibri"/>
              <a:sym typeface="Calibri"/>
            </a:endParaRPr>
          </a:p>
          <a:p>
            <a:pPr indent="7461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2083"/>
              <a:buFont typeface="Calibri"/>
              <a:buChar char="●"/>
            </a:pPr>
            <a:r>
              <a:rPr lang="en-US" sz="2082">
                <a:latin typeface="Calibri"/>
                <a:ea typeface="Calibri"/>
                <a:cs typeface="Calibri"/>
                <a:sym typeface="Calibri"/>
              </a:rPr>
              <a:t>Customer service calls</a:t>
            </a:r>
            <a:endParaRPr sz="2082">
              <a:latin typeface="Calibri"/>
              <a:ea typeface="Calibri"/>
              <a:cs typeface="Calibri"/>
              <a:sym typeface="Calibri"/>
            </a:endParaRPr>
          </a:p>
          <a:p>
            <a:pPr indent="13970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70"/>
              <a:buNone/>
            </a:pPr>
            <a:r>
              <a:t/>
            </a:r>
            <a:endParaRPr sz="1870">
              <a:latin typeface="Calibri"/>
              <a:ea typeface="Calibri"/>
              <a:cs typeface="Calibri"/>
              <a:sym typeface="Calibri"/>
            </a:endParaRPr>
          </a:p>
          <a:p>
            <a:pPr indent="13970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70"/>
              <a:buNone/>
            </a:pPr>
            <a:r>
              <a:rPr b="1" lang="en-US" sz="2270">
                <a:latin typeface="Calibri"/>
                <a:ea typeface="Calibri"/>
                <a:cs typeface="Calibri"/>
                <a:sym typeface="Calibri"/>
              </a:rPr>
              <a:t>Highly correlated</a:t>
            </a:r>
            <a:endParaRPr b="1" sz="2270">
              <a:latin typeface="Calibri"/>
              <a:ea typeface="Calibri"/>
              <a:cs typeface="Calibri"/>
              <a:sym typeface="Calibri"/>
            </a:endParaRPr>
          </a:p>
          <a:p>
            <a:pPr indent="-347345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70"/>
              <a:buFont typeface="Calibri"/>
              <a:buChar char="●"/>
            </a:pPr>
            <a:r>
              <a:rPr lang="en-US" sz="1870">
                <a:latin typeface="Calibri"/>
                <a:ea typeface="Calibri"/>
                <a:cs typeface="Calibri"/>
                <a:sym typeface="Calibri"/>
              </a:rPr>
              <a:t>voice_mail_plan &amp; voice_mail_messages</a:t>
            </a:r>
            <a:endParaRPr sz="1870">
              <a:latin typeface="Calibri"/>
              <a:ea typeface="Calibri"/>
              <a:cs typeface="Calibri"/>
              <a:sym typeface="Calibri"/>
            </a:endParaRPr>
          </a:p>
          <a:p>
            <a:pPr indent="-34734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70"/>
              <a:buFont typeface="Calibri"/>
              <a:buChar char="●"/>
            </a:pPr>
            <a:r>
              <a:rPr lang="en-US" sz="1870">
                <a:latin typeface="Calibri"/>
                <a:ea typeface="Calibri"/>
                <a:cs typeface="Calibri"/>
                <a:sym typeface="Calibri"/>
              </a:rPr>
              <a:t>day_charge &amp; day_mins</a:t>
            </a:r>
            <a:endParaRPr sz="1870">
              <a:latin typeface="Calibri"/>
              <a:ea typeface="Calibri"/>
              <a:cs typeface="Calibri"/>
              <a:sym typeface="Calibri"/>
            </a:endParaRPr>
          </a:p>
          <a:p>
            <a:pPr indent="-34734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70"/>
              <a:buFont typeface="Calibri"/>
              <a:buChar char="●"/>
            </a:pPr>
            <a:r>
              <a:rPr lang="en-US" sz="1870">
                <a:latin typeface="Calibri"/>
                <a:ea typeface="Calibri"/>
                <a:cs typeface="Calibri"/>
                <a:sym typeface="Calibri"/>
              </a:rPr>
              <a:t>evening_charge &amp; evening_mins</a:t>
            </a:r>
            <a:endParaRPr sz="1870">
              <a:latin typeface="Calibri"/>
              <a:ea typeface="Calibri"/>
              <a:cs typeface="Calibri"/>
              <a:sym typeface="Calibri"/>
            </a:endParaRPr>
          </a:p>
          <a:p>
            <a:pPr indent="-34734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70"/>
              <a:buFont typeface="Calibri"/>
              <a:buChar char="●"/>
            </a:pPr>
            <a:r>
              <a:rPr lang="en-US" sz="1870">
                <a:latin typeface="Calibri"/>
                <a:ea typeface="Calibri"/>
                <a:cs typeface="Calibri"/>
                <a:sym typeface="Calibri"/>
              </a:rPr>
              <a:t>night_charge &amp; night_mins</a:t>
            </a:r>
            <a:endParaRPr sz="1870">
              <a:latin typeface="Calibri"/>
              <a:ea typeface="Calibri"/>
              <a:cs typeface="Calibri"/>
              <a:sym typeface="Calibri"/>
            </a:endParaRPr>
          </a:p>
          <a:p>
            <a:pPr indent="-34734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70"/>
              <a:buFont typeface="Calibri"/>
              <a:buChar char="●"/>
            </a:pPr>
            <a:r>
              <a:rPr lang="en-US" sz="1870">
                <a:latin typeface="Calibri"/>
                <a:ea typeface="Calibri"/>
                <a:cs typeface="Calibri"/>
                <a:sym typeface="Calibri"/>
              </a:rPr>
              <a:t>total_charge &amp; day_charge</a:t>
            </a:r>
            <a:endParaRPr sz="187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hart&#10;&#10;Description automatically generated" id="158" name="Google Shape;158;p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16225" y="165650"/>
            <a:ext cx="6472500" cy="621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5"/>
          <p:cNvSpPr txBox="1"/>
          <p:nvPr>
            <p:ph type="title"/>
          </p:nvPr>
        </p:nvSpPr>
        <p:spPr>
          <a:xfrm>
            <a:off x="630936" y="639520"/>
            <a:ext cx="3429000" cy="171907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Calibri"/>
              <a:buNone/>
            </a:pPr>
            <a:r>
              <a:rPr b="1" lang="en-US" sz="3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Mutual Information Gain</a:t>
            </a:r>
            <a:endParaRPr/>
          </a:p>
        </p:txBody>
      </p:sp>
      <p:sp>
        <p:nvSpPr>
          <p:cNvPr id="165" name="Google Shape;165;p5"/>
          <p:cNvSpPr/>
          <p:nvPr/>
        </p:nvSpPr>
        <p:spPr>
          <a:xfrm>
            <a:off x="643278" y="2573756"/>
            <a:ext cx="3255095" cy="18288"/>
          </a:xfrm>
          <a:custGeom>
            <a:rect b="b" l="l" r="r" t="t"/>
            <a:pathLst>
              <a:path extrusionOk="0" fill="none" h="18288" w="3255095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extrusionOk="0" h="18288" w="3255095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5"/>
          <p:cNvSpPr txBox="1"/>
          <p:nvPr>
            <p:ph idx="2" type="body"/>
          </p:nvPr>
        </p:nvSpPr>
        <p:spPr>
          <a:xfrm>
            <a:off x="630936" y="2807208"/>
            <a:ext cx="3429000" cy="3410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b="1" lang="en-US" sz="2000"/>
              <a:t>Important Features</a:t>
            </a:r>
            <a:endParaRPr/>
          </a:p>
          <a:p>
            <a:pPr indent="12700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b="1" sz="2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/>
              <a:t>1. Total Charge</a:t>
            </a:r>
            <a:endParaRPr b="1" sz="2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/>
              <a:t>2. Day Charge</a:t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/>
              <a:t>3. Day Mins</a:t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/>
              <a:t>4. Customer Service Call</a:t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/>
              <a:t>5. International Plan </a:t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 sz="2000"/>
          </a:p>
        </p:txBody>
      </p:sp>
      <p:pic>
        <p:nvPicPr>
          <p:cNvPr descr="Chart, bar chart&#10;&#10;Description automatically generated" id="167" name="Google Shape;167;p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54296" y="1490293"/>
            <a:ext cx="6903720" cy="47975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6"/>
          <p:cNvSpPr txBox="1"/>
          <p:nvPr>
            <p:ph type="title"/>
          </p:nvPr>
        </p:nvSpPr>
        <p:spPr>
          <a:xfrm>
            <a:off x="630936" y="639520"/>
            <a:ext cx="3429000" cy="171907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b="1" lang="en-US" sz="5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Anova Test</a:t>
            </a:r>
            <a:endParaRPr/>
          </a:p>
        </p:txBody>
      </p:sp>
      <p:sp>
        <p:nvSpPr>
          <p:cNvPr id="174" name="Google Shape;174;p6"/>
          <p:cNvSpPr/>
          <p:nvPr/>
        </p:nvSpPr>
        <p:spPr>
          <a:xfrm>
            <a:off x="643278" y="2573756"/>
            <a:ext cx="3255095" cy="18288"/>
          </a:xfrm>
          <a:custGeom>
            <a:rect b="b" l="l" r="r" t="t"/>
            <a:pathLst>
              <a:path extrusionOk="0" fill="none" h="18288" w="3255095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extrusionOk="0" h="18288" w="3255095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6"/>
          <p:cNvSpPr txBox="1"/>
          <p:nvPr>
            <p:ph idx="2" type="body"/>
          </p:nvPr>
        </p:nvSpPr>
        <p:spPr>
          <a:xfrm>
            <a:off x="630936" y="2807208"/>
            <a:ext cx="3429000" cy="3410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400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987">
                <a:latin typeface="Calibri"/>
                <a:ea typeface="Calibri"/>
                <a:cs typeface="Calibri"/>
                <a:sym typeface="Calibri"/>
              </a:rPr>
              <a:t>Important Features</a:t>
            </a:r>
            <a:endParaRPr sz="6587">
              <a:latin typeface="Calibri"/>
              <a:ea typeface="Calibri"/>
              <a:cs typeface="Calibri"/>
              <a:sym typeface="Calibri"/>
            </a:endParaRPr>
          </a:p>
          <a:p>
            <a:pPr indent="-889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73639"/>
              <a:buNone/>
            </a:pPr>
            <a:r>
              <a:t/>
            </a:r>
            <a:endParaRPr sz="2987"/>
          </a:p>
          <a:p>
            <a:pPr indent="1270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5000"/>
              <a:t>1. International Plan</a:t>
            </a:r>
            <a:endParaRPr sz="5000"/>
          </a:p>
          <a:p>
            <a:pPr indent="1270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5000"/>
              <a:t>2. Total Charge</a:t>
            </a:r>
            <a:endParaRPr sz="5000"/>
          </a:p>
          <a:p>
            <a:pPr indent="1270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5000"/>
              <a:t>3. Customer Service Calls</a:t>
            </a:r>
            <a:endParaRPr sz="5000"/>
          </a:p>
          <a:p>
            <a:pPr indent="1270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n-US" sz="5000"/>
              <a:t>4. Day Mins</a:t>
            </a:r>
            <a:endParaRPr sz="5000"/>
          </a:p>
          <a:p>
            <a:pPr indent="1270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n-US" sz="5000"/>
              <a:t>5. Day Charge</a:t>
            </a:r>
            <a:endParaRPr sz="5000"/>
          </a:p>
          <a:p>
            <a:pPr indent="-88900" lvl="0" marL="228600" rtl="0" algn="l">
              <a:lnSpc>
                <a:spcPct val="90000"/>
              </a:lnSpc>
              <a:spcBef>
                <a:spcPts val="1000"/>
              </a:spcBef>
              <a:spcAft>
                <a:spcPts val="160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200"/>
          </a:p>
        </p:txBody>
      </p:sp>
      <p:pic>
        <p:nvPicPr>
          <p:cNvPr descr="Chart, bar chart&#10;&#10;Description automatically generated" id="176" name="Google Shape;176;p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54296" y="1191186"/>
            <a:ext cx="6903720" cy="5208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3e98f6c72b_0_48"/>
          <p:cNvSpPr txBox="1"/>
          <p:nvPr>
            <p:ph type="title"/>
          </p:nvPr>
        </p:nvSpPr>
        <p:spPr>
          <a:xfrm>
            <a:off x="838200" y="365125"/>
            <a:ext cx="10515600" cy="827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Transformations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g13e98f6c72b_0_48"/>
          <p:cNvSpPr txBox="1"/>
          <p:nvPr>
            <p:ph idx="2" type="body"/>
          </p:nvPr>
        </p:nvSpPr>
        <p:spPr>
          <a:xfrm>
            <a:off x="364425" y="1341775"/>
            <a:ext cx="11612100" cy="5267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 b="1" sz="21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3" name="Google Shape;183;g13e98f6c72b_0_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3550" y="1759500"/>
            <a:ext cx="2754175" cy="1398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g13e98f6c72b_0_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29700" y="1604575"/>
            <a:ext cx="2282250" cy="1590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g13e98f6c72b_0_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98950" y="1755925"/>
            <a:ext cx="2213750" cy="14758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g13e98f6c72b_0_48"/>
          <p:cNvPicPr preferRelativeResize="0"/>
          <p:nvPr/>
        </p:nvPicPr>
        <p:blipFill rotWithShape="1">
          <a:blip r:embed="rId6">
            <a:alphaModFix/>
          </a:blip>
          <a:srcRect b="0" l="-4490" r="4489" t="0"/>
          <a:stretch/>
        </p:blipFill>
        <p:spPr>
          <a:xfrm>
            <a:off x="8991250" y="1641300"/>
            <a:ext cx="2213750" cy="15170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g13e98f6c72b_0_4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128475" y="3231750"/>
            <a:ext cx="2282250" cy="16120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g13e98f6c72b_0_4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890450" y="3379925"/>
            <a:ext cx="2360725" cy="155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g13e98f6c72b_0_4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643762" y="3379925"/>
            <a:ext cx="2168937" cy="1517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g13e98f6c72b_0_4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8991249" y="3379913"/>
            <a:ext cx="2360725" cy="1550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g13e98f6c72b_0_48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286201" y="5037600"/>
            <a:ext cx="2124517" cy="1398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g13e98f6c72b_0_48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3963938" y="4953099"/>
            <a:ext cx="2213750" cy="1483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g13e98f6c72b_0_48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6853375" y="5153025"/>
            <a:ext cx="1922655" cy="128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g13e98f6c72b_0_48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9210301" y="5037525"/>
            <a:ext cx="1994700" cy="131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g13e0242d82c_0_1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7225" y="251775"/>
            <a:ext cx="1860325" cy="131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g13e0242d82c_0_1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75250" y="251775"/>
            <a:ext cx="2048575" cy="135895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g13e0242d82c_0_1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74170" y="251774"/>
            <a:ext cx="2048579" cy="139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g13e0242d82c_0_1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732825" y="273325"/>
            <a:ext cx="2048575" cy="131585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g13e0242d82c_0_13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97225" y="2191975"/>
            <a:ext cx="1860325" cy="119262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g13e0242d82c_0_13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677800" y="2130375"/>
            <a:ext cx="1860325" cy="12578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g13e0242d82c_0_13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168300" y="2166963"/>
            <a:ext cx="1860325" cy="1184713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g13e0242d82c_0_134"/>
          <p:cNvSpPr txBox="1"/>
          <p:nvPr/>
        </p:nvSpPr>
        <p:spPr>
          <a:xfrm>
            <a:off x="997225" y="4008950"/>
            <a:ext cx="10002000" cy="22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Histograms for  international_plan, voice_mail_plan are bimodal.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Histograms for international_calls, customer_service_calls, voice_mail_messages are skewed with skewness &gt; 1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Transformations were not done for these as they have discrete data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Data for remaining features is normally distributed.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7"/>
          <p:cNvSpPr txBox="1"/>
          <p:nvPr>
            <p:ph type="title"/>
          </p:nvPr>
        </p:nvSpPr>
        <p:spPr>
          <a:xfrm>
            <a:off x="1136428" y="627564"/>
            <a:ext cx="7474172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 Building and Training</a:t>
            </a:r>
            <a:endParaRPr b="1"/>
          </a:p>
        </p:txBody>
      </p:sp>
      <p:sp>
        <p:nvSpPr>
          <p:cNvPr id="212" name="Google Shape;212;p7"/>
          <p:cNvSpPr txBox="1"/>
          <p:nvPr>
            <p:ph idx="2" type="body"/>
          </p:nvPr>
        </p:nvSpPr>
        <p:spPr>
          <a:xfrm>
            <a:off x="1136429" y="2278173"/>
            <a:ext cx="6467867" cy="34506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15000"/>
              </a:lnSpc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/>
              <a:t>Logistic Regression</a:t>
            </a:r>
            <a:endParaRPr sz="2400"/>
          </a:p>
          <a:p>
            <a:pPr indent="-228600" lvl="0" marL="228600" rtl="0" algn="l">
              <a:lnSpc>
                <a:spcPct val="115000"/>
              </a:lnSpc>
              <a:spcBef>
                <a:spcPts val="15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Naive Bayes</a:t>
            </a:r>
            <a:endParaRPr sz="2400"/>
          </a:p>
          <a:p>
            <a:pPr indent="-228600" lvl="0" marL="228600" rtl="0" algn="l">
              <a:lnSpc>
                <a:spcPct val="115000"/>
              </a:lnSpc>
              <a:spcBef>
                <a:spcPts val="15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Decision Tree</a:t>
            </a:r>
            <a:endParaRPr sz="2400"/>
          </a:p>
          <a:p>
            <a:pPr indent="-228600" lvl="0" marL="228600" rtl="0" algn="l">
              <a:lnSpc>
                <a:spcPct val="115000"/>
              </a:lnSpc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/>
              <a:t>Random Forest </a:t>
            </a:r>
            <a:endParaRPr sz="2400"/>
          </a:p>
          <a:p>
            <a:pPr indent="-228600" lvl="0" marL="228600" rtl="0" algn="l">
              <a:lnSpc>
                <a:spcPct val="115000"/>
              </a:lnSpc>
              <a:spcBef>
                <a:spcPts val="150"/>
              </a:spcBef>
              <a:spcAft>
                <a:spcPts val="150"/>
              </a:spcAft>
              <a:buClr>
                <a:schemeClr val="dk1"/>
              </a:buClr>
              <a:buSzPts val="2400"/>
              <a:buChar char="●"/>
            </a:pPr>
            <a:r>
              <a:rPr lang="en-US" sz="2400"/>
              <a:t>XGBoost</a:t>
            </a:r>
            <a:endParaRPr/>
          </a:p>
        </p:txBody>
      </p:sp>
      <p:sp>
        <p:nvSpPr>
          <p:cNvPr id="213" name="Google Shape;213;p7"/>
          <p:cNvSpPr/>
          <p:nvPr/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7"/>
          <p:cNvSpPr/>
          <p:nvPr/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cap="flat" cmpd="sng" w="222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Deciduous tree" id="215" name="Google Shape;215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13987" y="2857501"/>
            <a:ext cx="1142998" cy="11429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3e0242d82c_0_16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Multicollinearity</a:t>
            </a:r>
            <a:endParaRPr/>
          </a:p>
        </p:txBody>
      </p:sp>
      <p:pic>
        <p:nvPicPr>
          <p:cNvPr id="221" name="Google Shape;221;g13e0242d82c_0_1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1690825"/>
            <a:ext cx="4048550" cy="4886325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g13e0242d82c_0_168"/>
          <p:cNvSpPr txBox="1"/>
          <p:nvPr/>
        </p:nvSpPr>
        <p:spPr>
          <a:xfrm>
            <a:off x="5532825" y="2116802"/>
            <a:ext cx="6559800" cy="40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n-US" sz="2000">
                <a:latin typeface="Roboto"/>
                <a:ea typeface="Roboto"/>
                <a:cs typeface="Roboto"/>
                <a:sym typeface="Roboto"/>
              </a:rPr>
              <a:t>Total charge is an important feature , so it was not deleted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n-US" sz="2000">
                <a:latin typeface="Roboto"/>
                <a:ea typeface="Roboto"/>
                <a:cs typeface="Roboto"/>
                <a:sym typeface="Roboto"/>
              </a:rPr>
              <a:t>Deleted </a:t>
            </a:r>
            <a:r>
              <a:rPr b="1" lang="en-US" sz="2000">
                <a:latin typeface="Roboto"/>
                <a:ea typeface="Roboto"/>
                <a:cs typeface="Roboto"/>
                <a:sym typeface="Roboto"/>
              </a:rPr>
              <a:t>international charge, night charge, evening charge, day charge</a:t>
            </a:r>
            <a:endParaRPr b="1" sz="2000"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n-US" sz="2000">
                <a:latin typeface="Roboto"/>
                <a:ea typeface="Roboto"/>
                <a:cs typeface="Roboto"/>
                <a:sym typeface="Roboto"/>
              </a:rPr>
              <a:t>as sum of these results in total charge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n-US" sz="2000">
                <a:latin typeface="Roboto"/>
                <a:ea typeface="Roboto"/>
                <a:cs typeface="Roboto"/>
                <a:sym typeface="Roboto"/>
              </a:rPr>
              <a:t>Again plotted VIF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n-US" sz="2000">
                <a:latin typeface="Roboto"/>
                <a:ea typeface="Roboto"/>
                <a:cs typeface="Roboto"/>
                <a:sym typeface="Roboto"/>
              </a:rPr>
              <a:t>Deleted </a:t>
            </a:r>
            <a:r>
              <a:rPr b="1" lang="en-US" sz="2000">
                <a:latin typeface="Roboto"/>
                <a:ea typeface="Roboto"/>
                <a:cs typeface="Roboto"/>
                <a:sym typeface="Roboto"/>
              </a:rPr>
              <a:t>Day mins</a:t>
            </a:r>
            <a:r>
              <a:rPr lang="en-US" sz="2000">
                <a:latin typeface="Roboto"/>
                <a:ea typeface="Roboto"/>
                <a:cs typeface="Roboto"/>
                <a:sym typeface="Roboto"/>
              </a:rPr>
              <a:t> as it has 88% correlation with total charge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n-US" sz="2000">
                <a:latin typeface="Roboto"/>
                <a:ea typeface="Roboto"/>
                <a:cs typeface="Roboto"/>
                <a:sym typeface="Roboto"/>
              </a:rPr>
              <a:t>Again plotted VIF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n-US" sz="2000">
                <a:latin typeface="Roboto"/>
                <a:ea typeface="Roboto"/>
                <a:cs typeface="Roboto"/>
                <a:sym typeface="Roboto"/>
              </a:rPr>
              <a:t>After deletion Dataset details are 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b="1" lang="en-US" sz="2000">
                <a:latin typeface="Roboto"/>
                <a:ea typeface="Roboto"/>
                <a:cs typeface="Roboto"/>
                <a:sym typeface="Roboto"/>
              </a:rPr>
              <a:t>3333 records, 13 features </a:t>
            </a:r>
            <a:endParaRPr b="1" sz="2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3e0242d82c_0_18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800">
                <a:latin typeface="Calibri"/>
                <a:ea typeface="Calibri"/>
                <a:cs typeface="Calibri"/>
                <a:sym typeface="Calibri"/>
              </a:rPr>
              <a:t>Model Details</a:t>
            </a:r>
            <a:endParaRPr b="1" sz="3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g13e0242d82c_0_185"/>
          <p:cNvSpPr txBox="1"/>
          <p:nvPr>
            <p:ph idx="1" type="body"/>
          </p:nvPr>
        </p:nvSpPr>
        <p:spPr>
          <a:xfrm>
            <a:off x="1053525" y="1858775"/>
            <a:ext cx="5181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Logistic Regression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Gaussian Naive Bayes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Decision Tree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Random Forest Classifier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Extreme Gradient Boosting</a:t>
            </a:r>
            <a:r>
              <a:rPr lang="en-US"/>
              <a:t>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3e0242d82c_0_177"/>
          <p:cNvSpPr txBox="1"/>
          <p:nvPr/>
        </p:nvSpPr>
        <p:spPr>
          <a:xfrm>
            <a:off x="1010525" y="596350"/>
            <a:ext cx="10021800" cy="20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latin typeface="Calibri"/>
                <a:ea typeface="Calibri"/>
                <a:cs typeface="Calibri"/>
                <a:sym typeface="Calibri"/>
              </a:rPr>
              <a:t>Business Problem :</a:t>
            </a: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 Customer churn is a big problem for telecommunications companies. Indeed, their annual churn rates are usually higher than 10%. For that reason, they develop strategies to keep as many clients as possible. This is a classification project since the variable to be predicted is binary (churn or loyal customer). The goal here is to model churn probability, conditioned on the customer features.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" name="Google Shape;79;g13e0242d82c_0_177"/>
          <p:cNvSpPr txBox="1"/>
          <p:nvPr/>
        </p:nvSpPr>
        <p:spPr>
          <a:xfrm>
            <a:off x="1010525" y="2921350"/>
            <a:ext cx="9823200" cy="14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latin typeface="Calibri"/>
                <a:ea typeface="Calibri"/>
                <a:cs typeface="Calibri"/>
                <a:sym typeface="Calibri"/>
              </a:rPr>
              <a:t>Business Objective :</a:t>
            </a: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 The aim of this project is to build a feature where customer details will be provided and the model will predict </a:t>
            </a: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whether</a:t>
            </a: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 the customer is going to churn or not.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" name="Google Shape;80;g13e0242d82c_0_177"/>
          <p:cNvSpPr txBox="1"/>
          <p:nvPr/>
        </p:nvSpPr>
        <p:spPr>
          <a:xfrm>
            <a:off x="1010525" y="4368250"/>
            <a:ext cx="10021800" cy="23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latin typeface="Calibri"/>
                <a:ea typeface="Calibri"/>
                <a:cs typeface="Calibri"/>
                <a:sym typeface="Calibri"/>
              </a:rPr>
              <a:t>Data Set Details:</a:t>
            </a:r>
            <a:r>
              <a:rPr lang="en-US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The data file telecommunications_churn.csv contains a total of 19 features for 3333 customers.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Each row corresponds to a client of a telecommunications company for whom it has been collected information about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the type of plan they have contracted, the minutes they have talked, or the charge they pay every month.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9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9"/>
          <p:cNvSpPr txBox="1"/>
          <p:nvPr/>
        </p:nvSpPr>
        <p:spPr>
          <a:xfrm>
            <a:off x="838225" y="-4"/>
            <a:ext cx="101757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457200" marR="0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="1"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caling Improves overall performance of all models</a:t>
            </a:r>
            <a:endParaRPr b="1"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9"/>
          <p:cNvSpPr txBox="1"/>
          <p:nvPr/>
        </p:nvSpPr>
        <p:spPr>
          <a:xfrm>
            <a:off x="947468" y="5607110"/>
            <a:ext cx="10515600" cy="9517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75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36" name="Google Shape;236;p9"/>
          <p:cNvGraphicFramePr/>
          <p:nvPr/>
        </p:nvGraphicFramePr>
        <p:xfrm>
          <a:off x="668267" y="66248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{7043AD15-4EBA-431E-A7EA-DC78591EC2A2}</a:tableStyleId>
              </a:tblPr>
              <a:tblGrid>
                <a:gridCol w="1222875"/>
                <a:gridCol w="1857975"/>
                <a:gridCol w="1857950"/>
                <a:gridCol w="1724450"/>
                <a:gridCol w="1836225"/>
                <a:gridCol w="2016125"/>
              </a:tblGrid>
              <a:tr h="501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0225" marB="40225" marR="80450" marL="80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/>
                        <a:t>Accuracy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/>
                        <a:t>Train</a:t>
                      </a:r>
                      <a:endParaRPr sz="1600"/>
                    </a:p>
                  </a:txBody>
                  <a:tcPr marT="40225" marB="40225" marR="80450" marL="80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/>
                        <a:t>Accuracy</a:t>
                      </a:r>
                      <a:endParaRPr sz="16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/>
                        <a:t>Test</a:t>
                      </a:r>
                      <a:endParaRPr sz="1600"/>
                    </a:p>
                  </a:txBody>
                  <a:tcPr marT="40225" marB="40225" marR="80450" marL="80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/>
                        <a:t>Precision_churn</a:t>
                      </a:r>
                      <a:endParaRPr sz="16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/>
                        <a:t>Test</a:t>
                      </a:r>
                      <a:endParaRPr sz="1600"/>
                    </a:p>
                  </a:txBody>
                  <a:tcPr marT="40225" marB="40225" marR="80450" marL="80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/>
                        <a:t>Recall_churn</a:t>
                      </a:r>
                      <a:endParaRPr sz="16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/>
                        <a:t>Test</a:t>
                      </a:r>
                      <a:endParaRPr sz="1600"/>
                    </a:p>
                  </a:txBody>
                  <a:tcPr marT="40225" marB="40225" marR="80450" marL="80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/>
                        <a:t>F1-score_churn</a:t>
                      </a:r>
                      <a:endParaRPr sz="16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/>
                        <a:t>Test</a:t>
                      </a:r>
                      <a:endParaRPr sz="1600"/>
                    </a:p>
                  </a:txBody>
                  <a:tcPr marT="40225" marB="40225" marR="80450" marL="80450"/>
                </a:tc>
              </a:tr>
              <a:tr h="2553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LR</a:t>
                      </a:r>
                      <a:endParaRPr sz="1600"/>
                    </a:p>
                  </a:txBody>
                  <a:tcPr marT="40225" marB="40225" marR="80450" marL="80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0225" marB="40225" marR="80450" marL="80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0225" marB="40225" marR="80450" marL="80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0225" marB="40225" marR="80450" marL="80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0225" marB="40225" marR="80450" marL="80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0225" marB="40225" marR="80450" marL="80450"/>
                </a:tc>
              </a:tr>
              <a:tr h="324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Scaling</a:t>
                      </a:r>
                      <a:endParaRPr/>
                    </a:p>
                  </a:txBody>
                  <a:tcPr marT="40225" marB="40225" marR="80450" marL="80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ts val="1600"/>
                        <a:buFont typeface="Consolas"/>
                        <a:buNone/>
                      </a:pPr>
                      <a:r>
                        <a:rPr b="1" i="0" lang="en-US" sz="1700" u="none" strike="noStrike">
                          <a:solidFill>
                            <a:srgbClr val="C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0.86</a:t>
                      </a:r>
                      <a:endParaRPr b="1" sz="1700">
                        <a:solidFill>
                          <a:srgbClr val="C00000"/>
                        </a:solidFill>
                      </a:endParaRPr>
                    </a:p>
                  </a:txBody>
                  <a:tcPr marT="40225" marB="40225" marR="80450" marL="80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ts val="1600"/>
                        <a:buFont typeface="Consolas"/>
                        <a:buNone/>
                      </a:pPr>
                      <a:r>
                        <a:rPr b="1" i="0" lang="en-US" sz="1700" u="none" strike="noStrike">
                          <a:solidFill>
                            <a:srgbClr val="C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0.87</a:t>
                      </a:r>
                      <a:endParaRPr b="1" sz="1700">
                        <a:solidFill>
                          <a:srgbClr val="C00000"/>
                        </a:solidFill>
                      </a:endParaRPr>
                    </a:p>
                  </a:txBody>
                  <a:tcPr marT="40225" marB="40225" marR="80450" marL="80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ts val="1600"/>
                        <a:buFont typeface="Consolas"/>
                        <a:buNone/>
                      </a:pPr>
                      <a:r>
                        <a:rPr b="1" i="0" lang="en-US" sz="1700" u="none" strike="noStrike">
                          <a:solidFill>
                            <a:srgbClr val="C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0.</a:t>
                      </a:r>
                      <a:r>
                        <a:rPr b="1" lang="en-US" sz="1700">
                          <a:solidFill>
                            <a:srgbClr val="C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57</a:t>
                      </a:r>
                      <a:endParaRPr b="1" sz="1700">
                        <a:solidFill>
                          <a:srgbClr val="C00000"/>
                        </a:solidFill>
                      </a:endParaRPr>
                    </a:p>
                  </a:txBody>
                  <a:tcPr marT="40225" marB="40225" marR="80450" marL="80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ts val="1600"/>
                        <a:buFont typeface="Consolas"/>
                        <a:buNone/>
                      </a:pPr>
                      <a:r>
                        <a:rPr b="1" i="0" lang="en-US" sz="1700" u="none" strike="noStrike">
                          <a:solidFill>
                            <a:srgbClr val="C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0.3</a:t>
                      </a:r>
                      <a:r>
                        <a:rPr b="1" lang="en-US" sz="1700">
                          <a:solidFill>
                            <a:srgbClr val="C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b="1" sz="1700">
                        <a:solidFill>
                          <a:srgbClr val="C00000"/>
                        </a:solidFill>
                      </a:endParaRPr>
                    </a:p>
                  </a:txBody>
                  <a:tcPr marT="40225" marB="40225" marR="80450" marL="80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ts val="1600"/>
                        <a:buFont typeface="Calibri"/>
                        <a:buNone/>
                      </a:pPr>
                      <a:r>
                        <a:rPr b="1" lang="en-US" sz="1700">
                          <a:solidFill>
                            <a:srgbClr val="C00000"/>
                          </a:solidFill>
                        </a:rPr>
                        <a:t>0.40</a:t>
                      </a:r>
                      <a:endParaRPr b="1" sz="1500">
                        <a:solidFill>
                          <a:srgbClr val="C00000"/>
                        </a:solidFill>
                      </a:endParaRPr>
                    </a:p>
                  </a:txBody>
                  <a:tcPr marT="40225" marB="40225" marR="80450" marL="80450"/>
                </a:tc>
              </a:tr>
              <a:tr h="324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w/o Scaling</a:t>
                      </a:r>
                      <a:endParaRPr/>
                    </a:p>
                  </a:txBody>
                  <a:tcPr marT="40225" marB="40225" marR="80450" marL="80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i="0" lang="en-US" sz="1700" u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0.8</a:t>
                      </a:r>
                      <a:r>
                        <a:rPr lang="en-US" sz="17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 sz="1700">
                        <a:solidFill>
                          <a:schemeClr val="dk1"/>
                        </a:solidFill>
                      </a:endParaRPr>
                    </a:p>
                  </a:txBody>
                  <a:tcPr marT="40225" marB="40225" marR="80450" marL="80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i="0" lang="en-US" sz="1700" u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0.85</a:t>
                      </a:r>
                      <a:endParaRPr sz="1700">
                        <a:solidFill>
                          <a:schemeClr val="dk1"/>
                        </a:solidFill>
                      </a:endParaRPr>
                    </a:p>
                  </a:txBody>
                  <a:tcPr marT="40225" marB="40225" marR="80450" marL="80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700"/>
                        <a:t>0.43</a:t>
                      </a:r>
                      <a:endParaRPr sz="1500"/>
                    </a:p>
                  </a:txBody>
                  <a:tcPr marT="40225" marB="40225" marR="80450" marL="80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700">
                          <a:solidFill>
                            <a:schemeClr val="dk1"/>
                          </a:solidFill>
                        </a:rPr>
                        <a:t>0.</a:t>
                      </a:r>
                      <a:r>
                        <a:rPr lang="en-US" sz="1700"/>
                        <a:t>10</a:t>
                      </a:r>
                      <a:endParaRPr sz="1500"/>
                    </a:p>
                  </a:txBody>
                  <a:tcPr marT="40225" marB="40225" marR="80450" marL="80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700">
                          <a:solidFill>
                            <a:schemeClr val="dk1"/>
                          </a:solidFill>
                        </a:rPr>
                        <a:t>0.</a:t>
                      </a:r>
                      <a:r>
                        <a:rPr lang="en-US" sz="1700"/>
                        <a:t>17</a:t>
                      </a:r>
                      <a:endParaRPr sz="1500"/>
                    </a:p>
                  </a:txBody>
                  <a:tcPr marT="40225" marB="40225" marR="80450" marL="80450"/>
                </a:tc>
              </a:tr>
              <a:tr h="2222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GNB</a:t>
                      </a:r>
                      <a:endParaRPr b="1" sz="1800"/>
                    </a:p>
                  </a:txBody>
                  <a:tcPr marT="40225" marB="40225" marR="80450" marL="80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/>
                    </a:p>
                  </a:txBody>
                  <a:tcPr marT="40225" marB="40225" marR="80450" marL="80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/>
                    </a:p>
                  </a:txBody>
                  <a:tcPr marT="40225" marB="40225" marR="80450" marL="80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/>
                    </a:p>
                  </a:txBody>
                  <a:tcPr marT="40225" marB="40225" marR="80450" marL="80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/>
                    </a:p>
                  </a:txBody>
                  <a:tcPr marT="40225" marB="40225" marR="80450" marL="80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/>
                    </a:p>
                  </a:txBody>
                  <a:tcPr marT="40225" marB="40225" marR="80450" marL="80450"/>
                </a:tc>
              </a:tr>
              <a:tr h="324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Scaling</a:t>
                      </a:r>
                      <a:endParaRPr sz="1600"/>
                    </a:p>
                  </a:txBody>
                  <a:tcPr marT="40225" marB="40225" marR="80450" marL="8045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0.85</a:t>
                      </a:r>
                      <a:endParaRPr sz="1500"/>
                    </a:p>
                  </a:txBody>
                  <a:tcPr marT="40225" marB="40225" marR="80450" marL="8045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>
                          <a:solidFill>
                            <a:srgbClr val="C00000"/>
                          </a:solidFill>
                        </a:rPr>
                        <a:t>0.86</a:t>
                      </a:r>
                      <a:endParaRPr b="1" sz="1700">
                        <a:solidFill>
                          <a:srgbClr val="C00000"/>
                        </a:solidFill>
                      </a:endParaRPr>
                    </a:p>
                  </a:txBody>
                  <a:tcPr marT="40225" marB="40225" marR="80450" marL="80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700">
                          <a:solidFill>
                            <a:srgbClr val="C00000"/>
                          </a:solidFill>
                        </a:rPr>
                        <a:t>0.52</a:t>
                      </a:r>
                      <a:endParaRPr b="1" sz="1700">
                        <a:solidFill>
                          <a:srgbClr val="C00000"/>
                        </a:solidFill>
                      </a:endParaRPr>
                    </a:p>
                  </a:txBody>
                  <a:tcPr marT="40225" marB="40225" marR="80450" marL="80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700">
                          <a:solidFill>
                            <a:srgbClr val="C00000"/>
                          </a:solidFill>
                        </a:rPr>
                        <a:t>0.56</a:t>
                      </a:r>
                      <a:endParaRPr b="1" sz="1700">
                        <a:solidFill>
                          <a:srgbClr val="C00000"/>
                        </a:solidFill>
                      </a:endParaRPr>
                    </a:p>
                  </a:txBody>
                  <a:tcPr marT="40225" marB="40225" marR="80450" marL="80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700">
                          <a:solidFill>
                            <a:srgbClr val="C00000"/>
                          </a:solidFill>
                        </a:rPr>
                        <a:t>0.54</a:t>
                      </a:r>
                      <a:endParaRPr b="1" sz="1700">
                        <a:solidFill>
                          <a:srgbClr val="C00000"/>
                        </a:solidFill>
                      </a:endParaRPr>
                    </a:p>
                  </a:txBody>
                  <a:tcPr marT="40225" marB="40225" marR="80450" marL="80450"/>
                </a:tc>
              </a:tr>
              <a:tr h="324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w/o Scalng</a:t>
                      </a:r>
                      <a:endParaRPr sz="1600"/>
                    </a:p>
                  </a:txBody>
                  <a:tcPr marT="40225" marB="40225" marR="80450" marL="80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0.86</a:t>
                      </a:r>
                      <a:endParaRPr sz="1700"/>
                    </a:p>
                  </a:txBody>
                  <a:tcPr marT="40225" marB="40225" marR="80450" marL="80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0.85</a:t>
                      </a:r>
                      <a:endParaRPr sz="1700"/>
                    </a:p>
                  </a:txBody>
                  <a:tcPr marT="40225" marB="40225" marR="80450" marL="80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0.46</a:t>
                      </a:r>
                      <a:endParaRPr sz="1700"/>
                    </a:p>
                  </a:txBody>
                  <a:tcPr marT="40225" marB="40225" marR="80450" marL="80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0.37</a:t>
                      </a:r>
                      <a:endParaRPr sz="1700"/>
                    </a:p>
                  </a:txBody>
                  <a:tcPr marT="40225" marB="40225" marR="80450" marL="80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0.41</a:t>
                      </a:r>
                      <a:endParaRPr sz="1700"/>
                    </a:p>
                  </a:txBody>
                  <a:tcPr marT="40225" marB="40225" marR="80450" marL="80450"/>
                </a:tc>
              </a:tr>
              <a:tr h="324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DT</a:t>
                      </a:r>
                      <a:endParaRPr b="1" sz="1600"/>
                    </a:p>
                  </a:txBody>
                  <a:tcPr marT="40225" marB="40225" marR="80450" marL="80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/>
                    </a:p>
                  </a:txBody>
                  <a:tcPr marT="40225" marB="40225" marR="80450" marL="80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/>
                    </a:p>
                  </a:txBody>
                  <a:tcPr marT="40225" marB="40225" marR="80450" marL="80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/>
                    </a:p>
                  </a:txBody>
                  <a:tcPr marT="40225" marB="40225" marR="80450" marL="80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/>
                    </a:p>
                  </a:txBody>
                  <a:tcPr marT="40225" marB="40225" marR="80450" marL="80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/>
                    </a:p>
                  </a:txBody>
                  <a:tcPr marT="40225" marB="40225" marR="80450" marL="80450"/>
                </a:tc>
              </a:tr>
              <a:tr h="324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Scaling</a:t>
                      </a:r>
                      <a:endParaRPr sz="1600"/>
                    </a:p>
                  </a:txBody>
                  <a:tcPr marT="40225" marB="40225" marR="80450" marL="80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1.00</a:t>
                      </a:r>
                      <a:endParaRPr sz="1700"/>
                    </a:p>
                  </a:txBody>
                  <a:tcPr marT="40225" marB="40225" marR="80450" marL="80450"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0.93</a:t>
                      </a:r>
                      <a:endParaRPr sz="1700"/>
                    </a:p>
                  </a:txBody>
                  <a:tcPr marT="40225" marB="40225" marR="80450" marL="80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0.73</a:t>
                      </a:r>
                      <a:endParaRPr sz="1700"/>
                    </a:p>
                  </a:txBody>
                  <a:tcPr marT="40225" marB="40225" marR="80450" marL="80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0.86</a:t>
                      </a:r>
                      <a:endParaRPr sz="1700"/>
                    </a:p>
                  </a:txBody>
                  <a:tcPr marT="40225" marB="40225" marR="80450" marL="80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0.79</a:t>
                      </a:r>
                      <a:endParaRPr sz="1700"/>
                    </a:p>
                  </a:txBody>
                  <a:tcPr marT="40225" marB="40225" marR="80450" marL="80450"/>
                </a:tc>
              </a:tr>
              <a:tr h="324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w/o Scaling</a:t>
                      </a:r>
                      <a:endParaRPr sz="1600"/>
                    </a:p>
                  </a:txBody>
                  <a:tcPr marT="40225" marB="40225" marR="80450" marL="80450"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i="0" lang="en-US" sz="1700" u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1.00</a:t>
                      </a:r>
                      <a:endParaRPr sz="1700"/>
                    </a:p>
                  </a:txBody>
                  <a:tcPr marT="40225" marB="40225" marR="80450" marL="80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700">
                          <a:solidFill>
                            <a:srgbClr val="C00000"/>
                          </a:solidFill>
                        </a:rPr>
                        <a:t>0.95</a:t>
                      </a:r>
                      <a:endParaRPr b="1" sz="1700">
                        <a:solidFill>
                          <a:srgbClr val="C00000"/>
                        </a:solidFill>
                      </a:endParaRPr>
                    </a:p>
                  </a:txBody>
                  <a:tcPr marT="40225" marB="40225" marR="80450" marL="80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700">
                          <a:solidFill>
                            <a:srgbClr val="C00000"/>
                          </a:solidFill>
                        </a:rPr>
                        <a:t>0.82</a:t>
                      </a:r>
                      <a:endParaRPr b="1" sz="1700">
                        <a:solidFill>
                          <a:srgbClr val="C00000"/>
                        </a:solidFill>
                      </a:endParaRPr>
                    </a:p>
                  </a:txBody>
                  <a:tcPr marT="40225" marB="40225" marR="80450" marL="80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700">
                          <a:solidFill>
                            <a:srgbClr val="C00000"/>
                          </a:solidFill>
                        </a:rPr>
                        <a:t>0.87</a:t>
                      </a:r>
                      <a:endParaRPr b="1" sz="1700">
                        <a:solidFill>
                          <a:srgbClr val="C00000"/>
                        </a:solidFill>
                      </a:endParaRPr>
                    </a:p>
                  </a:txBody>
                  <a:tcPr marT="40225" marB="40225" marR="80450" marL="80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700">
                          <a:solidFill>
                            <a:srgbClr val="C00000"/>
                          </a:solidFill>
                        </a:rPr>
                        <a:t>0.84</a:t>
                      </a:r>
                      <a:endParaRPr b="1" sz="1700">
                        <a:solidFill>
                          <a:srgbClr val="C00000"/>
                        </a:solidFill>
                      </a:endParaRPr>
                    </a:p>
                  </a:txBody>
                  <a:tcPr marT="40225" marB="40225" marR="80450" marL="80450"/>
                </a:tc>
              </a:tr>
              <a:tr h="338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RF</a:t>
                      </a:r>
                      <a:endParaRPr sz="1600"/>
                    </a:p>
                  </a:txBody>
                  <a:tcPr marT="40225" marB="40225" marR="80450" marL="80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/>
                    </a:p>
                  </a:txBody>
                  <a:tcPr marT="40225" marB="40225" marR="80450" marL="80450"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/>
                    </a:p>
                  </a:txBody>
                  <a:tcPr marT="40225" marB="40225" marR="80450" marL="80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/>
                    </a:p>
                  </a:txBody>
                  <a:tcPr marT="40225" marB="40225" marR="80450" marL="80450"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/>
                    </a:p>
                  </a:txBody>
                  <a:tcPr marT="40225" marB="40225" marR="80450" marL="80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/>
                    </a:p>
                  </a:txBody>
                  <a:tcPr marT="40225" marB="40225" marR="80450" marL="80450"/>
                </a:tc>
              </a:tr>
              <a:tr h="324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b="0" i="0" lang="en-US" sz="1600" u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Scaling</a:t>
                      </a:r>
                      <a:endParaRPr sz="1600"/>
                    </a:p>
                  </a:txBody>
                  <a:tcPr marT="40225" marB="40225" marR="80450" marL="80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1" i="0" lang="en-US" sz="1700" u="none" strike="noStrike">
                          <a:solidFill>
                            <a:srgbClr val="C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0.88</a:t>
                      </a:r>
                      <a:endParaRPr b="1" sz="1700">
                        <a:solidFill>
                          <a:srgbClr val="C00000"/>
                        </a:solidFill>
                      </a:endParaRPr>
                    </a:p>
                  </a:txBody>
                  <a:tcPr marT="40225" marB="40225" marR="80450" marL="80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i="0" lang="en-US" sz="1700" u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0.</a:t>
                      </a:r>
                      <a:r>
                        <a:rPr lang="en-US" sz="17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87</a:t>
                      </a:r>
                      <a:endParaRPr sz="1700"/>
                    </a:p>
                  </a:txBody>
                  <a:tcPr marT="40225" marB="40225" marR="80450" marL="80450"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i="0" lang="en-US" sz="1700" u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1.00</a:t>
                      </a:r>
                      <a:endParaRPr sz="1700"/>
                    </a:p>
                  </a:txBody>
                  <a:tcPr marT="40225" marB="40225" marR="80450" marL="80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b="1" i="0" lang="en-US" sz="1700" u="none" strike="noStrike">
                          <a:solidFill>
                            <a:srgbClr val="C00000"/>
                          </a:solidFill>
                        </a:rPr>
                        <a:t>0.</a:t>
                      </a:r>
                      <a:r>
                        <a:rPr b="1" lang="en-US" sz="1700">
                          <a:solidFill>
                            <a:srgbClr val="C00000"/>
                          </a:solidFill>
                        </a:rPr>
                        <a:t>12</a:t>
                      </a:r>
                      <a:endParaRPr b="1" sz="1700">
                        <a:solidFill>
                          <a:srgbClr val="C00000"/>
                        </a:solidFill>
                      </a:endParaRPr>
                    </a:p>
                  </a:txBody>
                  <a:tcPr marT="40225" marB="40225" marR="80450" marL="80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>
                          <a:solidFill>
                            <a:srgbClr val="C00000"/>
                          </a:solidFill>
                        </a:rPr>
                        <a:t>0.22</a:t>
                      </a:r>
                      <a:endParaRPr b="1">
                        <a:solidFill>
                          <a:srgbClr val="C00000"/>
                        </a:solidFill>
                      </a:endParaRPr>
                    </a:p>
                  </a:txBody>
                  <a:tcPr marT="40225" marB="40225" marR="80450" marL="80450"/>
                </a:tc>
              </a:tr>
              <a:tr h="355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w/o Scaling</a:t>
                      </a:r>
                      <a:endParaRPr/>
                    </a:p>
                  </a:txBody>
                  <a:tcPr marT="40225" marB="40225" marR="80450" marL="80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i="0" lang="en-US" sz="1700" u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0.</a:t>
                      </a:r>
                      <a:r>
                        <a:rPr lang="en-US" sz="17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87</a:t>
                      </a:r>
                      <a:endParaRPr sz="1700"/>
                    </a:p>
                  </a:txBody>
                  <a:tcPr marT="40225" marB="40225" marR="80450" marL="80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i="0" lang="en-US" sz="1700" u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0.87</a:t>
                      </a:r>
                      <a:endParaRPr sz="1700"/>
                    </a:p>
                  </a:txBody>
                  <a:tcPr marT="40225" marB="40225" marR="80450" marL="8045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1.0</a:t>
                      </a:r>
                      <a:r>
                        <a:rPr lang="en-US" sz="1500"/>
                        <a:t>0</a:t>
                      </a:r>
                      <a:endParaRPr sz="15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/>
                    </a:p>
                  </a:txBody>
                  <a:tcPr marT="40225" marB="40225" marR="80450" marL="80450"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700"/>
                        <a:t>0.08</a:t>
                      </a:r>
                      <a:endParaRPr sz="1500"/>
                    </a:p>
                  </a:txBody>
                  <a:tcPr marT="40225" marB="40225" marR="80450" marL="80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700"/>
                        <a:t>0.15</a:t>
                      </a:r>
                      <a:endParaRPr sz="1500"/>
                    </a:p>
                  </a:txBody>
                  <a:tcPr marT="40225" marB="40225" marR="80450" marL="80450"/>
                </a:tc>
              </a:tr>
              <a:tr h="2222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XGBoost</a:t>
                      </a:r>
                      <a:endParaRPr b="1" sz="1800"/>
                    </a:p>
                  </a:txBody>
                  <a:tcPr marT="40225" marB="40225" marR="80450" marL="80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/>
                    </a:p>
                  </a:txBody>
                  <a:tcPr marT="40225" marB="40225" marR="80450" marL="80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/>
                    </a:p>
                  </a:txBody>
                  <a:tcPr marT="40225" marB="40225" marR="80450" marL="80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/>
                    </a:p>
                  </a:txBody>
                  <a:tcPr marT="40225" marB="40225" marR="80450" marL="80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/>
                    </a:p>
                  </a:txBody>
                  <a:tcPr marT="40225" marB="40225" marR="80450" marL="80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/>
                    </a:p>
                  </a:txBody>
                  <a:tcPr marT="40225" marB="40225" marR="80450" marL="80450"/>
                </a:tc>
              </a:tr>
              <a:tr h="378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/>
                        <a:t>Scaling</a:t>
                      </a:r>
                      <a:endParaRPr/>
                    </a:p>
                  </a:txBody>
                  <a:tcPr marT="40225" marB="40225" marR="80450" marL="80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i="0" lang="en-US" sz="1700" u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1.0</a:t>
                      </a:r>
                      <a:endParaRPr sz="1700"/>
                    </a:p>
                  </a:txBody>
                  <a:tcPr marT="40225" marB="40225" marR="80450" marL="80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1" i="0" lang="en-US" sz="1700" u="none" strike="noStrike">
                          <a:solidFill>
                            <a:srgbClr val="C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0.98</a:t>
                      </a:r>
                      <a:endParaRPr b="1" sz="1700">
                        <a:solidFill>
                          <a:srgbClr val="C00000"/>
                        </a:solidFill>
                      </a:endParaRPr>
                    </a:p>
                  </a:txBody>
                  <a:tcPr marT="40225" marB="40225" marR="80450" marL="8045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1.00</a:t>
                      </a:r>
                      <a:endParaRPr/>
                    </a:p>
                  </a:txBody>
                  <a:tcPr marT="40225" marB="40225" marR="80450" marL="80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1" i="0" lang="en-US" sz="1700" u="none" strike="noStrike">
                          <a:solidFill>
                            <a:srgbClr val="C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0.85</a:t>
                      </a:r>
                      <a:endParaRPr b="1" sz="1700">
                        <a:solidFill>
                          <a:srgbClr val="C00000"/>
                        </a:solidFill>
                      </a:endParaRPr>
                    </a:p>
                  </a:txBody>
                  <a:tcPr marT="40225" marB="40225" marR="80450" marL="80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b="1" lang="en-US" sz="1700">
                          <a:solidFill>
                            <a:srgbClr val="C00000"/>
                          </a:solidFill>
                        </a:rPr>
                        <a:t>0.92</a:t>
                      </a:r>
                      <a:endParaRPr b="1" sz="1500">
                        <a:solidFill>
                          <a:srgbClr val="C00000"/>
                        </a:solidFill>
                      </a:endParaRPr>
                    </a:p>
                  </a:txBody>
                  <a:tcPr marT="40225" marB="40225" marR="80450" marL="80450"/>
                </a:tc>
              </a:tr>
              <a:tr h="324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/>
                        <a:t>w/o Scaling</a:t>
                      </a:r>
                      <a:endParaRPr/>
                    </a:p>
                  </a:txBody>
                  <a:tcPr marT="40225" marB="40225" marR="80450" marL="80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i="0" lang="en-US" sz="1700" u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1.0</a:t>
                      </a:r>
                      <a:endParaRPr sz="1700"/>
                    </a:p>
                  </a:txBody>
                  <a:tcPr marT="40225" marB="40225" marR="80450" marL="80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i="0" lang="en-US" sz="1700" u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0.9</a:t>
                      </a:r>
                      <a:r>
                        <a:rPr lang="en-US" sz="17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 sz="1700"/>
                    </a:p>
                  </a:txBody>
                  <a:tcPr marT="40225" marB="40225" marR="80450" marL="80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700"/>
                        <a:t>1.0</a:t>
                      </a:r>
                      <a:r>
                        <a:rPr lang="en-US" sz="1700"/>
                        <a:t>0</a:t>
                      </a:r>
                      <a:endParaRPr sz="1500"/>
                    </a:p>
                  </a:txBody>
                  <a:tcPr marT="40225" marB="40225" marR="80450" marL="80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i="0" lang="en-US" sz="1700" u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0.82</a:t>
                      </a:r>
                      <a:endParaRPr sz="1500"/>
                    </a:p>
                  </a:txBody>
                  <a:tcPr marT="40225" marB="40225" marR="80450" marL="80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700"/>
                        <a:t>0.90</a:t>
                      </a:r>
                      <a:endParaRPr sz="1500"/>
                    </a:p>
                  </a:txBody>
                  <a:tcPr marT="40225" marB="40225" marR="80450" marL="80450"/>
                </a:tc>
              </a:tr>
              <a:tr h="324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0225" marB="40225" marR="80450" marL="80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1700" u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0225" marB="40225" marR="80450" marL="80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1700" u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0225" marB="40225" marR="80450" marL="80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/>
                    </a:p>
                  </a:txBody>
                  <a:tcPr marT="40225" marB="40225" marR="80450" marL="80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1700" u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0225" marB="40225" marR="80450" marL="80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/>
                    </a:p>
                  </a:txBody>
                  <a:tcPr marT="40225" marB="40225" marR="80450" marL="80450"/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0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10"/>
          <p:cNvSpPr txBox="1"/>
          <p:nvPr/>
        </p:nvSpPr>
        <p:spPr>
          <a:xfrm>
            <a:off x="628475" y="0"/>
            <a:ext cx="10932000" cy="54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F1-score was highest with Hyperparameter tuning using GridSearchCV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10"/>
          <p:cNvSpPr txBox="1"/>
          <p:nvPr/>
        </p:nvSpPr>
        <p:spPr>
          <a:xfrm>
            <a:off x="947468" y="5607110"/>
            <a:ext cx="10515600" cy="9517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75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44" name="Google Shape;244;p10"/>
          <p:cNvGraphicFramePr/>
          <p:nvPr/>
        </p:nvGraphicFramePr>
        <p:xfrm>
          <a:off x="628482" y="86157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{7043AD15-4EBA-431E-A7EA-DC78591EC2A2}</a:tableStyleId>
              </a:tblPr>
              <a:tblGrid>
                <a:gridCol w="1731700"/>
                <a:gridCol w="1445175"/>
                <a:gridCol w="1506250"/>
                <a:gridCol w="1526600"/>
                <a:gridCol w="1730125"/>
                <a:gridCol w="1546950"/>
                <a:gridCol w="1445175"/>
              </a:tblGrid>
              <a:tr h="7278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Accu - GS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( Train 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r>
                        <a:rPr lang="en-US" sz="1800"/>
                        <a:t>Accu - SM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 T</a:t>
                      </a:r>
                      <a:r>
                        <a:rPr lang="en-US" sz="1800"/>
                        <a:t>rain</a:t>
                      </a:r>
                      <a:r>
                        <a:rPr b="1" i="0" lang="en-US" sz="1800" u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Accu - GS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( Test 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Accu - SM</a:t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( Test 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F1 - GS</a:t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( Test 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F1 - SM</a:t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 ( Test )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415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LR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415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Scaled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0.86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0.81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0.87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0.84</a:t>
                      </a:r>
                      <a:endParaRPr sz="15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0.41</a:t>
                      </a:r>
                      <a:endParaRPr sz="15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0.42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</a:tr>
              <a:tr h="540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NB</a:t>
                      </a:r>
                      <a:endParaRPr b="1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800" u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800" u="none" strike="noStrik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800" u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800" u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540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Scaled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0.85</a:t>
                      </a:r>
                      <a:endParaRPr b="0" i="0" sz="1800" u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0.82</a:t>
                      </a:r>
                      <a:endParaRPr b="0" i="0" sz="1800" u="none" strike="noStrik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0.85</a:t>
                      </a:r>
                      <a:endParaRPr b="0" i="0" sz="1800" u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0.85</a:t>
                      </a:r>
                      <a:endParaRPr b="0" i="0" sz="1800" u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0.49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0.52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523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DT</a:t>
                      </a:r>
                      <a:endParaRPr b="1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800" u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800" u="none" strike="noStrik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800" u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800" u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540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Scaled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0.98</a:t>
                      </a:r>
                      <a:endParaRPr b="0" i="0" sz="1800" u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C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1.00</a:t>
                      </a:r>
                      <a:endParaRPr b="1" i="0" sz="1800" u="none" strike="noStrike">
                        <a:solidFill>
                          <a:srgbClr val="C000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C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0.98</a:t>
                      </a:r>
                      <a:endParaRPr b="1" i="0" sz="1800" u="none" strike="noStrike">
                        <a:solidFill>
                          <a:srgbClr val="C000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0.95</a:t>
                      </a:r>
                      <a:endParaRPr b="0" i="0" sz="1800" u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C00000"/>
                          </a:solidFill>
                        </a:rPr>
                        <a:t>0.93</a:t>
                      </a:r>
                      <a:endParaRPr b="1" sz="1800">
                        <a:solidFill>
                          <a:srgbClr val="C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0.85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498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RF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415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Scaling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C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0.98</a:t>
                      </a:r>
                      <a:endParaRPr b="1" sz="1800">
                        <a:solidFill>
                          <a:srgbClr val="C000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0.96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C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0.99</a:t>
                      </a:r>
                      <a:endParaRPr b="1" sz="1800">
                        <a:solidFill>
                          <a:srgbClr val="C000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0.97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C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0.95</a:t>
                      </a:r>
                      <a:endParaRPr b="1" sz="1800">
                        <a:solidFill>
                          <a:srgbClr val="C000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0.88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</a:tr>
              <a:tr h="531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XGBoost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545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Scaling</a:t>
                      </a:r>
                      <a:endParaRPr sz="1800"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0.98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C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1.00</a:t>
                      </a:r>
                      <a:endParaRPr b="1" sz="1800">
                        <a:solidFill>
                          <a:srgbClr val="C000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C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0.99</a:t>
                      </a:r>
                      <a:endParaRPr b="1" sz="1800">
                        <a:solidFill>
                          <a:srgbClr val="C000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0.99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C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0.95</a:t>
                      </a:r>
                      <a:endParaRPr b="1" sz="1800">
                        <a:solidFill>
                          <a:srgbClr val="C000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0.95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3e0242d82c_0_191"/>
          <p:cNvSpPr/>
          <p:nvPr/>
        </p:nvSpPr>
        <p:spPr>
          <a:xfrm>
            <a:off x="464425" y="0"/>
            <a:ext cx="118353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g13e0242d82c_0_191"/>
          <p:cNvSpPr txBox="1"/>
          <p:nvPr/>
        </p:nvSpPr>
        <p:spPr>
          <a:xfrm>
            <a:off x="712300" y="309725"/>
            <a:ext cx="10744800" cy="66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Comparing Random Forest  &amp; XGBoost Models</a:t>
            </a:r>
            <a:r>
              <a:rPr b="1"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1"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g13e0242d82c_0_191"/>
          <p:cNvSpPr txBox="1"/>
          <p:nvPr/>
        </p:nvSpPr>
        <p:spPr>
          <a:xfrm>
            <a:off x="947468" y="5607110"/>
            <a:ext cx="10515600" cy="95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2" name="Google Shape;252;g13e0242d82c_0_1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4050" y="1307175"/>
            <a:ext cx="6957150" cy="172891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g13e0242d82c_0_19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425" y="3685150"/>
            <a:ext cx="4513100" cy="2943506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g13e0242d82c_0_191"/>
          <p:cNvSpPr txBox="1"/>
          <p:nvPr/>
        </p:nvSpPr>
        <p:spPr>
          <a:xfrm>
            <a:off x="947475" y="3200875"/>
            <a:ext cx="26937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latin typeface="Calibri"/>
                <a:ea typeface="Calibri"/>
                <a:cs typeface="Calibri"/>
                <a:sym typeface="Calibri"/>
              </a:rPr>
              <a:t>Random Forest</a:t>
            </a:r>
            <a:endParaRPr b="1" sz="21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5" name="Google Shape;255;g13e0242d82c_0_19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44000" y="3685150"/>
            <a:ext cx="4513100" cy="3009466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g13e0242d82c_0_191"/>
          <p:cNvSpPr txBox="1"/>
          <p:nvPr/>
        </p:nvSpPr>
        <p:spPr>
          <a:xfrm>
            <a:off x="7572275" y="3175050"/>
            <a:ext cx="26937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latin typeface="Calibri"/>
                <a:ea typeface="Calibri"/>
                <a:cs typeface="Calibri"/>
                <a:sym typeface="Calibri"/>
              </a:rPr>
              <a:t>XGBoost</a:t>
            </a:r>
            <a:endParaRPr b="1" sz="21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1" name="Google Shape;261;g13f9eea68c8_0_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6075" y="607582"/>
            <a:ext cx="7774949" cy="187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g13f9eea68c8_0_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49550" y="2607150"/>
            <a:ext cx="7353750" cy="187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g13f9eea68c8_0_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5825" y="4824900"/>
            <a:ext cx="7693481" cy="187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3f9eea68c8_0_1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Deployment - Xgboost Classifier</a:t>
            </a:r>
            <a:endParaRPr/>
          </a:p>
        </p:txBody>
      </p:sp>
      <p:pic>
        <p:nvPicPr>
          <p:cNvPr id="269" name="Google Shape;269;g13f9eea68c8_0_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4650" y="1690825"/>
            <a:ext cx="10815876" cy="486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3fdcf35145_3_1"/>
          <p:cNvSpPr txBox="1"/>
          <p:nvPr>
            <p:ph type="title"/>
          </p:nvPr>
        </p:nvSpPr>
        <p:spPr>
          <a:xfrm>
            <a:off x="588475" y="24206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 b="1" sz="4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3e0242d82c_0_164"/>
          <p:cNvSpPr txBox="1"/>
          <p:nvPr/>
        </p:nvSpPr>
        <p:spPr>
          <a:xfrm>
            <a:off x="2849200" y="2617300"/>
            <a:ext cx="68085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latin typeface="Calibri"/>
                <a:ea typeface="Calibri"/>
                <a:cs typeface="Calibri"/>
                <a:sym typeface="Calibri"/>
              </a:rPr>
              <a:t>Exploratory Data Analysis</a:t>
            </a:r>
            <a:endParaRPr b="1" sz="4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3e98f6c72b_0_0"/>
          <p:cNvSpPr txBox="1"/>
          <p:nvPr/>
        </p:nvSpPr>
        <p:spPr>
          <a:xfrm>
            <a:off x="1192675" y="149075"/>
            <a:ext cx="9541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latin typeface="Calibri"/>
                <a:ea typeface="Calibri"/>
                <a:cs typeface="Calibri"/>
                <a:sym typeface="Calibri"/>
              </a:rPr>
              <a:t>Dataset Details</a:t>
            </a:r>
            <a:endParaRPr b="1" sz="3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g13e98f6c72b_0_0"/>
          <p:cNvSpPr txBox="1"/>
          <p:nvPr/>
        </p:nvSpPr>
        <p:spPr>
          <a:xfrm>
            <a:off x="844800" y="4885900"/>
            <a:ext cx="86139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rtl="0" algn="l">
              <a:spcBef>
                <a:spcPts val="100"/>
              </a:spcBef>
              <a:spcAft>
                <a:spcPts val="0"/>
              </a:spcAft>
              <a:buSzPts val="2200"/>
              <a:buFont typeface="Calibri"/>
              <a:buChar char="●"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3333 Records,  19 Features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●"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All datatypes are in accordance with the values in the </a:t>
            </a: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dataset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●"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No null values are present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●"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No duplicate rows present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2" name="Google Shape;92;g13e98f6c72b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87776" y="1071800"/>
            <a:ext cx="3418778" cy="353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g13e98f6c72b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1175" y="1071800"/>
            <a:ext cx="7219125" cy="329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g13e98f6c72b_0_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025" y="566525"/>
            <a:ext cx="9620250" cy="2847975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g13e98f6c72b_0_9"/>
          <p:cNvSpPr txBox="1"/>
          <p:nvPr/>
        </p:nvSpPr>
        <p:spPr>
          <a:xfrm>
            <a:off x="977350" y="3942500"/>
            <a:ext cx="9541500" cy="22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●"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Average minutes a customer is talking on the phone during day, evening, night time is almost same.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●"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Average number of calls made during day, evening, night time are almost same.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●"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However, average Day charge is highest followed by evening and night charge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●"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Day:evening:night charges are in the ratio 4:2:1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g13e98f6c72b_0_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900" y="202100"/>
            <a:ext cx="4502425" cy="257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g13e98f6c72b_0_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05550" y="604200"/>
            <a:ext cx="4588800" cy="257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g13e98f6c72b_0_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84125" y="4152376"/>
            <a:ext cx="4333875" cy="2514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g13e98f6c72b_0_22"/>
          <p:cNvSpPr txBox="1"/>
          <p:nvPr/>
        </p:nvSpPr>
        <p:spPr>
          <a:xfrm>
            <a:off x="152400" y="2894700"/>
            <a:ext cx="56952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Day Charge has positive linear relationship with the Total charge ( correlation - 88% )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g13e98f6c72b_0_22"/>
          <p:cNvSpPr txBox="1"/>
          <p:nvPr/>
        </p:nvSpPr>
        <p:spPr>
          <a:xfrm>
            <a:off x="7504050" y="3330650"/>
            <a:ext cx="4074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Evening charge has positive relationship with Total Charge ( correlation - 41% )</a:t>
            </a:r>
            <a:endParaRPr sz="1800"/>
          </a:p>
        </p:txBody>
      </p:sp>
      <p:sp>
        <p:nvSpPr>
          <p:cNvPr id="109" name="Google Shape;109;g13e98f6c72b_0_22"/>
          <p:cNvSpPr txBox="1"/>
          <p:nvPr/>
        </p:nvSpPr>
        <p:spPr>
          <a:xfrm>
            <a:off x="6841125" y="5134250"/>
            <a:ext cx="45888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Night charge has less positive relationship with Total charge ( correlation - 21%  )</a:t>
            </a:r>
            <a:endParaRPr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2F3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g13e98f6c72b_0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625" y="115950"/>
            <a:ext cx="4137975" cy="284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g13e98f6c72b_0_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26900" y="1302875"/>
            <a:ext cx="4665100" cy="263965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g13e98f6c72b_0_6"/>
          <p:cNvSpPr txBox="1"/>
          <p:nvPr/>
        </p:nvSpPr>
        <p:spPr>
          <a:xfrm>
            <a:off x="795125" y="3028800"/>
            <a:ext cx="59304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Displays class imbalance ( Churn : Non-churn as 1:6 )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Churn minority class - </a:t>
            </a:r>
            <a:r>
              <a:rPr b="1" lang="en-US" sz="2000">
                <a:latin typeface="Calibri"/>
                <a:ea typeface="Calibri"/>
                <a:cs typeface="Calibri"/>
                <a:sym typeface="Calibri"/>
              </a:rPr>
              <a:t>483</a:t>
            </a: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 , Non-churn - </a:t>
            </a:r>
            <a:r>
              <a:rPr b="1" lang="en-US" sz="2000">
                <a:latin typeface="Calibri"/>
                <a:ea typeface="Calibri"/>
                <a:cs typeface="Calibri"/>
                <a:sym typeface="Calibri"/>
              </a:rPr>
              <a:t>2850</a:t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g13e98f6c72b_0_6"/>
          <p:cNvSpPr txBox="1"/>
          <p:nvPr/>
        </p:nvSpPr>
        <p:spPr>
          <a:xfrm>
            <a:off x="7252075" y="538625"/>
            <a:ext cx="4883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Account </a:t>
            </a: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length</a:t>
            </a: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 has no effect on churning rate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8" name="Google Shape;118;g13e98f6c72b_0_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67100" y="4218350"/>
            <a:ext cx="5184975" cy="263965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g13e98f6c72b_0_6"/>
          <p:cNvSpPr txBox="1"/>
          <p:nvPr/>
        </p:nvSpPr>
        <p:spPr>
          <a:xfrm>
            <a:off x="7437850" y="5012538"/>
            <a:ext cx="42075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Those who have no voice_mail_plan are high churners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g13e98f6c72b_0_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076700" cy="2581275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g13e98f6c72b_0_3"/>
          <p:cNvSpPr txBox="1"/>
          <p:nvPr/>
        </p:nvSpPr>
        <p:spPr>
          <a:xfrm>
            <a:off x="5334000" y="870675"/>
            <a:ext cx="954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g13e98f6c72b_0_3"/>
          <p:cNvSpPr txBox="1"/>
          <p:nvPr/>
        </p:nvSpPr>
        <p:spPr>
          <a:xfrm>
            <a:off x="4229100" y="795125"/>
            <a:ext cx="41745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Those who have no international plan are high churners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g13e98f6c72b_0_3"/>
          <p:cNvSpPr txBox="1"/>
          <p:nvPr/>
        </p:nvSpPr>
        <p:spPr>
          <a:xfrm>
            <a:off x="152400" y="4273825"/>
            <a:ext cx="41745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Out of 483 churn customers 346 have no international_plan but have international_calls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8" name="Google Shape;128;g13e98f6c72b_0_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95225" y="2476800"/>
            <a:ext cx="7410450" cy="406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3e98f6c72b_0_45"/>
          <p:cNvSpPr txBox="1"/>
          <p:nvPr/>
        </p:nvSpPr>
        <p:spPr>
          <a:xfrm>
            <a:off x="762000" y="612900"/>
            <a:ext cx="105684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Total charge = Day charge + evening charge + Night charge + International charge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Total charge =  Domestic charge + International charge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4" name="Google Shape;134;g13e98f6c72b_0_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3100" y="1797625"/>
            <a:ext cx="5562600" cy="255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g13e98f6c72b_0_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87475" y="4067050"/>
            <a:ext cx="4214625" cy="250507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g13e98f6c72b_0_45"/>
          <p:cNvSpPr txBox="1"/>
          <p:nvPr/>
        </p:nvSpPr>
        <p:spPr>
          <a:xfrm>
            <a:off x="473750" y="4610700"/>
            <a:ext cx="5781300" cy="22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Domestic charge has positive linear relationship with the total charge 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Customers having high domestic charge are mostly churning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Only few customers with less total charges have churned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g13e98f6c72b_0_45"/>
          <p:cNvSpPr txBox="1"/>
          <p:nvPr/>
        </p:nvSpPr>
        <p:spPr>
          <a:xfrm>
            <a:off x="7396388" y="2427475"/>
            <a:ext cx="43968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International charge is not linearly related to total charge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i.e. international charge is not contributing much to total charge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2022-07-13T07:32:29Z</dcterms:created>
  <dc:creator>Nilakantha Panigrahi</dc:creator>
</cp:coreProperties>
</file>