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67" r:id="rId4"/>
    <p:sldId id="266" r:id="rId5"/>
    <p:sldId id="258" r:id="rId6"/>
    <p:sldId id="274" r:id="rId7"/>
    <p:sldId id="278" r:id="rId8"/>
    <p:sldId id="279" r:id="rId9"/>
    <p:sldId id="275" r:id="rId10"/>
    <p:sldId id="276" r:id="rId11"/>
    <p:sldId id="269" r:id="rId12"/>
    <p:sldId id="270" r:id="rId13"/>
    <p:sldId id="271" r:id="rId14"/>
    <p:sldId id="280" r:id="rId15"/>
    <p:sldId id="261" r:id="rId16"/>
    <p:sldId id="263" r:id="rId17"/>
    <p:sldId id="264" r:id="rId18"/>
    <p:sldId id="281"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dhu\Desktop\Visualization\Performance%20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adhu\Desktop\Visualization\Performance%20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adhu\Desktop\Visualization\Performance%20analysi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adhu\Desktop\Visualization\Performance%20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adhu\Desktop\Visualization\Performance%20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adhu\Desktop\Visualization\Performance%20analysi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about:blank"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madhu\Desktop\Visualization\Performanc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accent2"/>
                </a:solidFill>
              </a:rPr>
              <a:t>Python</a:t>
            </a:r>
            <a:r>
              <a:rPr lang="en-US" b="1" dirty="0"/>
              <a:t> </a:t>
            </a:r>
            <a:r>
              <a:rPr lang="en-US" dirty="0"/>
              <a:t>- Data Read (in milliseconds)</a:t>
            </a:r>
          </a:p>
        </c:rich>
      </c:tx>
      <c:overlay val="0"/>
      <c:spPr>
        <a:noFill/>
        <a:ln>
          <a:noFill/>
        </a:ln>
        <a:effectLst/>
      </c:spPr>
    </c:title>
    <c:autoTitleDeleted val="0"/>
    <c:plotArea>
      <c:layout/>
      <c:barChart>
        <c:barDir val="col"/>
        <c:grouping val="clustered"/>
        <c:varyColors val="0"/>
        <c:ser>
          <c:idx val="0"/>
          <c:order val="0"/>
          <c:tx>
            <c:strRef>
              <c:f>Read!$B$6</c:f>
              <c:strCache>
                <c:ptCount val="1"/>
                <c:pt idx="0">
                  <c:v>Workload 1</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Read!$C$5:$E$5</c:f>
              <c:strCache>
                <c:ptCount val="3"/>
                <c:pt idx="0">
                  <c:v>RDS</c:v>
                </c:pt>
                <c:pt idx="1">
                  <c:v>Mongo</c:v>
                </c:pt>
                <c:pt idx="2">
                  <c:v>Polyglot</c:v>
                </c:pt>
              </c:strCache>
            </c:strRef>
          </c:cat>
          <c:val>
            <c:numRef>
              <c:f>Read!$C$6:$E$6</c:f>
              <c:numCache>
                <c:formatCode>_(* #,##0_);_(* \(#,##0\);_(* "-"??_);_(@_)</c:formatCode>
                <c:ptCount val="3"/>
                <c:pt idx="0">
                  <c:v>460714</c:v>
                </c:pt>
                <c:pt idx="1">
                  <c:v>174977</c:v>
                </c:pt>
                <c:pt idx="2">
                  <c:v>392532</c:v>
                </c:pt>
              </c:numCache>
            </c:numRef>
          </c:val>
          <c:extLst>
            <c:ext xmlns:c16="http://schemas.microsoft.com/office/drawing/2014/chart" uri="{C3380CC4-5D6E-409C-BE32-E72D297353CC}">
              <c16:uniqueId val="{00000000-0993-44AB-85A9-32E4EE72A1A6}"/>
            </c:ext>
          </c:extLst>
        </c:ser>
        <c:ser>
          <c:idx val="1"/>
          <c:order val="1"/>
          <c:tx>
            <c:strRef>
              <c:f>Read!$B$7</c:f>
              <c:strCache>
                <c:ptCount val="1"/>
                <c:pt idx="0">
                  <c:v>Workload 2</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Read!$C$5:$E$5</c:f>
              <c:strCache>
                <c:ptCount val="3"/>
                <c:pt idx="0">
                  <c:v>RDS</c:v>
                </c:pt>
                <c:pt idx="1">
                  <c:v>Mongo</c:v>
                </c:pt>
                <c:pt idx="2">
                  <c:v>Polyglot</c:v>
                </c:pt>
              </c:strCache>
            </c:strRef>
          </c:cat>
          <c:val>
            <c:numRef>
              <c:f>Read!$C$7:$E$7</c:f>
              <c:numCache>
                <c:formatCode>_(* #,##0_);_(* \(#,##0\);_(* "-"??_);_(@_)</c:formatCode>
                <c:ptCount val="3"/>
                <c:pt idx="0">
                  <c:v>763772</c:v>
                </c:pt>
                <c:pt idx="1">
                  <c:v>281127</c:v>
                </c:pt>
                <c:pt idx="2">
                  <c:v>433510</c:v>
                </c:pt>
              </c:numCache>
            </c:numRef>
          </c:val>
          <c:extLst>
            <c:ext xmlns:c16="http://schemas.microsoft.com/office/drawing/2014/chart" uri="{C3380CC4-5D6E-409C-BE32-E72D297353CC}">
              <c16:uniqueId val="{00000001-0993-44AB-85A9-32E4EE72A1A6}"/>
            </c:ext>
          </c:extLst>
        </c:ser>
        <c:ser>
          <c:idx val="2"/>
          <c:order val="2"/>
          <c:tx>
            <c:strRef>
              <c:f>Read!$B$8</c:f>
              <c:strCache>
                <c:ptCount val="1"/>
                <c:pt idx="0">
                  <c:v>Workload 3</c:v>
                </c:pt>
              </c:strCache>
            </c:strRef>
          </c:tx>
          <c:invertIfNegative val="0"/>
          <c:dLbls>
            <c:numFmt formatCode="#,##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Read!$C$5:$E$5</c:f>
              <c:strCache>
                <c:ptCount val="3"/>
                <c:pt idx="0">
                  <c:v>RDS</c:v>
                </c:pt>
                <c:pt idx="1">
                  <c:v>Mongo</c:v>
                </c:pt>
                <c:pt idx="2">
                  <c:v>Polyglot</c:v>
                </c:pt>
              </c:strCache>
            </c:strRef>
          </c:cat>
          <c:val>
            <c:numRef>
              <c:f>Read!$C$8:$E$8</c:f>
              <c:numCache>
                <c:formatCode>_(* #,##0_);_(* \(#,##0\);_(* "-"??_);_(@_)</c:formatCode>
                <c:ptCount val="3"/>
                <c:pt idx="0">
                  <c:v>882682</c:v>
                </c:pt>
                <c:pt idx="1">
                  <c:v>314799</c:v>
                </c:pt>
                <c:pt idx="2">
                  <c:v>668054</c:v>
                </c:pt>
              </c:numCache>
            </c:numRef>
          </c:val>
          <c:extLst>
            <c:ext xmlns:c16="http://schemas.microsoft.com/office/drawing/2014/chart" uri="{C3380CC4-5D6E-409C-BE32-E72D297353CC}">
              <c16:uniqueId val="{00000002-0993-44AB-85A9-32E4EE72A1A6}"/>
            </c:ext>
          </c:extLst>
        </c:ser>
        <c:dLbls>
          <c:dLblPos val="outEnd"/>
          <c:showLegendKey val="0"/>
          <c:showVal val="1"/>
          <c:showCatName val="0"/>
          <c:showSerName val="0"/>
          <c:showPercent val="0"/>
          <c:showBubbleSize val="0"/>
        </c:dLbls>
        <c:gapWidth val="219"/>
        <c:overlap val="-27"/>
        <c:axId val="1006398720"/>
        <c:axId val="1006412864"/>
      </c:barChart>
      <c:catAx>
        <c:axId val="100639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412864"/>
        <c:crosses val="autoZero"/>
        <c:auto val="1"/>
        <c:lblAlgn val="ctr"/>
        <c:lblOffset val="100"/>
        <c:noMultiLvlLbl val="0"/>
      </c:catAx>
      <c:valAx>
        <c:axId val="100641286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398720"/>
        <c:crosses val="autoZero"/>
        <c:crossBetween val="between"/>
        <c:dispUnits>
          <c:builtInUnit val="thousands"/>
        </c:dispUnits>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ln>
      <a:solidFill>
        <a:schemeClr val="tx1"/>
      </a:solid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solidFill>
                  <a:schemeClr val="accent2"/>
                </a:solidFill>
                <a:effectLst/>
              </a:rPr>
              <a:t>JMeter</a:t>
            </a:r>
            <a:r>
              <a:rPr lang="en-US" sz="1400" b="0" i="0" baseline="0" dirty="0">
                <a:effectLst/>
              </a:rPr>
              <a:t> - Data Read (in milliseconds)</a:t>
            </a:r>
            <a:endParaRPr lang="en-US" sz="1400" dirty="0">
              <a:effectLst/>
            </a:endParaRPr>
          </a:p>
        </c:rich>
      </c:tx>
      <c:overlay val="0"/>
      <c:spPr>
        <a:noFill/>
        <a:ln>
          <a:noFill/>
        </a:ln>
        <a:effectLst/>
      </c:spPr>
    </c:title>
    <c:autoTitleDeleted val="0"/>
    <c:plotArea>
      <c:layout/>
      <c:barChart>
        <c:barDir val="col"/>
        <c:grouping val="clustered"/>
        <c:varyColors val="0"/>
        <c:ser>
          <c:idx val="0"/>
          <c:order val="0"/>
          <c:tx>
            <c:strRef>
              <c:f>Read!$C$23</c:f>
              <c:strCache>
                <c:ptCount val="1"/>
                <c:pt idx="0">
                  <c:v>RDS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Read!$B$24:$B$26</c:f>
              <c:strCache>
                <c:ptCount val="3"/>
                <c:pt idx="0">
                  <c:v>Workload 1</c:v>
                </c:pt>
                <c:pt idx="1">
                  <c:v>Workload 2</c:v>
                </c:pt>
                <c:pt idx="2">
                  <c:v>Workload 3</c:v>
                </c:pt>
              </c:strCache>
            </c:strRef>
          </c:cat>
          <c:val>
            <c:numRef>
              <c:f>Read!$C$24:$C$26</c:f>
              <c:numCache>
                <c:formatCode>_(* #,##0_);_(* \(#,##0\);_(* "-"??_);_(@_)</c:formatCode>
                <c:ptCount val="3"/>
                <c:pt idx="0">
                  <c:v>241000</c:v>
                </c:pt>
                <c:pt idx="1">
                  <c:v>606000</c:v>
                </c:pt>
                <c:pt idx="2">
                  <c:v>746000</c:v>
                </c:pt>
              </c:numCache>
            </c:numRef>
          </c:val>
          <c:extLst>
            <c:ext xmlns:c16="http://schemas.microsoft.com/office/drawing/2014/chart" uri="{C3380CC4-5D6E-409C-BE32-E72D297353CC}">
              <c16:uniqueId val="{00000000-01F3-4A06-82A9-CC783C8221AB}"/>
            </c:ext>
          </c:extLst>
        </c:ser>
        <c:ser>
          <c:idx val="1"/>
          <c:order val="1"/>
          <c:tx>
            <c:strRef>
              <c:f>Read!$D$23</c:f>
              <c:strCache>
                <c:ptCount val="1"/>
                <c:pt idx="0">
                  <c:v>Mongo</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Read!$B$24:$B$26</c:f>
              <c:strCache>
                <c:ptCount val="3"/>
                <c:pt idx="0">
                  <c:v>Workload 1</c:v>
                </c:pt>
                <c:pt idx="1">
                  <c:v>Workload 2</c:v>
                </c:pt>
                <c:pt idx="2">
                  <c:v>Workload 3</c:v>
                </c:pt>
              </c:strCache>
            </c:strRef>
          </c:cat>
          <c:val>
            <c:numRef>
              <c:f>Read!$D$24:$D$26</c:f>
              <c:numCache>
                <c:formatCode>General</c:formatCode>
                <c:ptCount val="3"/>
                <c:pt idx="0">
                  <c:v>630000</c:v>
                </c:pt>
                <c:pt idx="1">
                  <c:v>566000</c:v>
                </c:pt>
                <c:pt idx="2">
                  <c:v>639000</c:v>
                </c:pt>
              </c:numCache>
            </c:numRef>
          </c:val>
          <c:extLst>
            <c:ext xmlns:c16="http://schemas.microsoft.com/office/drawing/2014/chart" uri="{C3380CC4-5D6E-409C-BE32-E72D297353CC}">
              <c16:uniqueId val="{00000001-01F3-4A06-82A9-CC783C8221AB}"/>
            </c:ext>
          </c:extLst>
        </c:ser>
        <c:dLbls>
          <c:dLblPos val="outEnd"/>
          <c:showLegendKey val="0"/>
          <c:showVal val="1"/>
          <c:showCatName val="0"/>
          <c:showSerName val="0"/>
          <c:showPercent val="0"/>
          <c:showBubbleSize val="0"/>
        </c:dLbls>
        <c:gapWidth val="219"/>
        <c:overlap val="-27"/>
        <c:axId val="1006398720"/>
        <c:axId val="1006412864"/>
      </c:barChart>
      <c:catAx>
        <c:axId val="100639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412864"/>
        <c:crosses val="autoZero"/>
        <c:auto val="1"/>
        <c:lblAlgn val="ctr"/>
        <c:lblOffset val="100"/>
        <c:noMultiLvlLbl val="0"/>
      </c:catAx>
      <c:valAx>
        <c:axId val="100641286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398720"/>
        <c:crosses val="autoZero"/>
        <c:crossBetween val="between"/>
        <c:dispUnits>
          <c:builtInUnit val="thousands"/>
        </c:dispUnits>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ln>
      <a:solidFill>
        <a:schemeClr val="tx1"/>
      </a:solid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accent2"/>
                </a:solidFill>
              </a:rPr>
              <a:t>JMeter</a:t>
            </a:r>
            <a:r>
              <a:rPr lang="en-US" baseline="0" dirty="0"/>
              <a:t> - </a:t>
            </a:r>
            <a:r>
              <a:rPr lang="en-US" dirty="0"/>
              <a:t>Data Insert (in milliseconds)</a:t>
            </a:r>
          </a:p>
        </c:rich>
      </c:tx>
      <c:overlay val="0"/>
      <c:spPr>
        <a:noFill/>
        <a:ln>
          <a:noFill/>
        </a:ln>
        <a:effectLst/>
      </c:spPr>
    </c:title>
    <c:autoTitleDeleted val="0"/>
    <c:plotArea>
      <c:layout/>
      <c:barChart>
        <c:barDir val="col"/>
        <c:grouping val="clustered"/>
        <c:varyColors val="0"/>
        <c:ser>
          <c:idx val="0"/>
          <c:order val="0"/>
          <c:tx>
            <c:strRef>
              <c:f>Insert!$C$17</c:f>
              <c:strCache>
                <c:ptCount val="1"/>
                <c:pt idx="0">
                  <c:v>RDS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Insert!$B$18:$B$20</c:f>
              <c:strCache>
                <c:ptCount val="3"/>
                <c:pt idx="0">
                  <c:v>Workload 1</c:v>
                </c:pt>
                <c:pt idx="1">
                  <c:v>Workload 2</c:v>
                </c:pt>
                <c:pt idx="2">
                  <c:v>Workload 3</c:v>
                </c:pt>
              </c:strCache>
            </c:strRef>
          </c:cat>
          <c:val>
            <c:numRef>
              <c:f>Insert!$C$18:$C$20</c:f>
              <c:numCache>
                <c:formatCode>_(* #,##0_);_(* \(#,##0\);_(* "-"??_);_(@_)</c:formatCode>
                <c:ptCount val="3"/>
                <c:pt idx="0">
                  <c:v>50000</c:v>
                </c:pt>
                <c:pt idx="1">
                  <c:v>110000</c:v>
                </c:pt>
                <c:pt idx="2">
                  <c:v>77000</c:v>
                </c:pt>
              </c:numCache>
            </c:numRef>
          </c:val>
          <c:extLst>
            <c:ext xmlns:c16="http://schemas.microsoft.com/office/drawing/2014/chart" uri="{C3380CC4-5D6E-409C-BE32-E72D297353CC}">
              <c16:uniqueId val="{00000000-D9FE-417F-9E0F-0FBFDD4F428F}"/>
            </c:ext>
          </c:extLst>
        </c:ser>
        <c:ser>
          <c:idx val="1"/>
          <c:order val="1"/>
          <c:tx>
            <c:strRef>
              <c:f>Insert!$D$17</c:f>
              <c:strCache>
                <c:ptCount val="1"/>
                <c:pt idx="0">
                  <c:v>Mongo</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Insert!$B$18:$B$20</c:f>
              <c:strCache>
                <c:ptCount val="3"/>
                <c:pt idx="0">
                  <c:v>Workload 1</c:v>
                </c:pt>
                <c:pt idx="1">
                  <c:v>Workload 2</c:v>
                </c:pt>
                <c:pt idx="2">
                  <c:v>Workload 3</c:v>
                </c:pt>
              </c:strCache>
            </c:strRef>
          </c:cat>
          <c:val>
            <c:numRef>
              <c:f>Insert!$D$18:$D$20</c:f>
              <c:numCache>
                <c:formatCode>_(* #,##0_);_(* \(#,##0\);_(* "-"??_);_(@_)</c:formatCode>
                <c:ptCount val="3"/>
                <c:pt idx="0">
                  <c:v>589000</c:v>
                </c:pt>
                <c:pt idx="1">
                  <c:v>617000</c:v>
                </c:pt>
                <c:pt idx="2">
                  <c:v>619000</c:v>
                </c:pt>
              </c:numCache>
            </c:numRef>
          </c:val>
          <c:extLst>
            <c:ext xmlns:c16="http://schemas.microsoft.com/office/drawing/2014/chart" uri="{C3380CC4-5D6E-409C-BE32-E72D297353CC}">
              <c16:uniqueId val="{00000001-D9FE-417F-9E0F-0FBFDD4F428F}"/>
            </c:ext>
          </c:extLst>
        </c:ser>
        <c:dLbls>
          <c:dLblPos val="outEnd"/>
          <c:showLegendKey val="0"/>
          <c:showVal val="1"/>
          <c:showCatName val="0"/>
          <c:showSerName val="0"/>
          <c:showPercent val="0"/>
          <c:showBubbleSize val="0"/>
        </c:dLbls>
        <c:gapWidth val="219"/>
        <c:overlap val="-27"/>
        <c:axId val="1006398720"/>
        <c:axId val="1006412864"/>
      </c:barChart>
      <c:catAx>
        <c:axId val="100639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412864"/>
        <c:crosses val="autoZero"/>
        <c:auto val="1"/>
        <c:lblAlgn val="ctr"/>
        <c:lblOffset val="100"/>
        <c:noMultiLvlLbl val="0"/>
      </c:catAx>
      <c:valAx>
        <c:axId val="100641286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398720"/>
        <c:crosses val="autoZero"/>
        <c:crossBetween val="between"/>
        <c:dispUnits>
          <c:builtInUnit val="thousands"/>
        </c:dispUnits>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ln>
      <a:solidFill>
        <a:schemeClr val="tx1"/>
      </a:solid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accent2"/>
                </a:solidFill>
              </a:rPr>
              <a:t>Python</a:t>
            </a:r>
            <a:r>
              <a:rPr lang="en-US" baseline="0" dirty="0"/>
              <a:t> - </a:t>
            </a:r>
            <a:r>
              <a:rPr lang="en-US" dirty="0"/>
              <a:t>Data Insert (in milliseconds)</a:t>
            </a:r>
          </a:p>
        </c:rich>
      </c:tx>
      <c:overlay val="0"/>
      <c:spPr>
        <a:noFill/>
        <a:ln>
          <a:noFill/>
        </a:ln>
        <a:effectLst/>
      </c:spPr>
    </c:title>
    <c:autoTitleDeleted val="0"/>
    <c:plotArea>
      <c:layout>
        <c:manualLayout>
          <c:layoutTarget val="inner"/>
          <c:xMode val="edge"/>
          <c:yMode val="edge"/>
          <c:x val="8.7580927384076995E-2"/>
          <c:y val="0.18097222222222226"/>
          <c:w val="0.89019685039370078"/>
          <c:h val="0.61498432487605714"/>
        </c:manualLayout>
      </c:layout>
      <c:barChart>
        <c:barDir val="col"/>
        <c:grouping val="clustered"/>
        <c:varyColors val="0"/>
        <c:ser>
          <c:idx val="0"/>
          <c:order val="0"/>
          <c:tx>
            <c:strRef>
              <c:f>Insert!$B$6</c:f>
              <c:strCache>
                <c:ptCount val="1"/>
                <c:pt idx="0">
                  <c:v>Workload 1</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Insert!$C$5:$D$5</c:f>
              <c:strCache>
                <c:ptCount val="2"/>
                <c:pt idx="0">
                  <c:v>RDS</c:v>
                </c:pt>
                <c:pt idx="1">
                  <c:v>Mongo</c:v>
                </c:pt>
              </c:strCache>
            </c:strRef>
          </c:cat>
          <c:val>
            <c:numRef>
              <c:f>Insert!$C$6:$D$6</c:f>
              <c:numCache>
                <c:formatCode>_(* #,##0_);_(* \(#,##0\);_(* "-"??_);_(@_)</c:formatCode>
                <c:ptCount val="2"/>
                <c:pt idx="0">
                  <c:v>185878</c:v>
                </c:pt>
                <c:pt idx="1">
                  <c:v>81425</c:v>
                </c:pt>
              </c:numCache>
            </c:numRef>
          </c:val>
          <c:extLst>
            <c:ext xmlns:c16="http://schemas.microsoft.com/office/drawing/2014/chart" uri="{C3380CC4-5D6E-409C-BE32-E72D297353CC}">
              <c16:uniqueId val="{00000000-27A6-47D4-B7DF-DA81109B0456}"/>
            </c:ext>
          </c:extLst>
        </c:ser>
        <c:ser>
          <c:idx val="1"/>
          <c:order val="1"/>
          <c:tx>
            <c:strRef>
              <c:f>Insert!$B$7</c:f>
              <c:strCache>
                <c:ptCount val="1"/>
                <c:pt idx="0">
                  <c:v>Workload 2</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Insert!$C$5:$D$5</c:f>
              <c:strCache>
                <c:ptCount val="2"/>
                <c:pt idx="0">
                  <c:v>RDS</c:v>
                </c:pt>
                <c:pt idx="1">
                  <c:v>Mongo</c:v>
                </c:pt>
              </c:strCache>
            </c:strRef>
          </c:cat>
          <c:val>
            <c:numRef>
              <c:f>Insert!$C$7:$D$7</c:f>
              <c:numCache>
                <c:formatCode>_(* #,##0_);_(* \(#,##0\);_(* "-"??_);_(@_)</c:formatCode>
                <c:ptCount val="2"/>
                <c:pt idx="0">
                  <c:v>195878</c:v>
                </c:pt>
                <c:pt idx="1">
                  <c:v>85425</c:v>
                </c:pt>
              </c:numCache>
            </c:numRef>
          </c:val>
          <c:extLst>
            <c:ext xmlns:c16="http://schemas.microsoft.com/office/drawing/2014/chart" uri="{C3380CC4-5D6E-409C-BE32-E72D297353CC}">
              <c16:uniqueId val="{00000001-27A6-47D4-B7DF-DA81109B0456}"/>
            </c:ext>
          </c:extLst>
        </c:ser>
        <c:ser>
          <c:idx val="2"/>
          <c:order val="2"/>
          <c:tx>
            <c:strRef>
              <c:f>Insert!$B$8</c:f>
              <c:strCache>
                <c:ptCount val="1"/>
                <c:pt idx="0">
                  <c:v>Workload 3</c:v>
                </c:pt>
              </c:strCache>
            </c:strRef>
          </c:tx>
          <c:invertIfNegative val="0"/>
          <c:dLbls>
            <c:numFmt formatCode="#,##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Insert!$C$5:$D$5</c:f>
              <c:strCache>
                <c:ptCount val="2"/>
                <c:pt idx="0">
                  <c:v>RDS</c:v>
                </c:pt>
                <c:pt idx="1">
                  <c:v>Mongo</c:v>
                </c:pt>
              </c:strCache>
            </c:strRef>
          </c:cat>
          <c:val>
            <c:numRef>
              <c:f>Insert!$C$8:$D$8</c:f>
              <c:numCache>
                <c:formatCode>_(* #,##0_);_(* \(#,##0\);_(* "-"??_);_(@_)</c:formatCode>
                <c:ptCount val="2"/>
                <c:pt idx="0">
                  <c:v>230241</c:v>
                </c:pt>
                <c:pt idx="1">
                  <c:v>76130</c:v>
                </c:pt>
              </c:numCache>
            </c:numRef>
          </c:val>
          <c:extLst>
            <c:ext xmlns:c16="http://schemas.microsoft.com/office/drawing/2014/chart" uri="{C3380CC4-5D6E-409C-BE32-E72D297353CC}">
              <c16:uniqueId val="{00000002-27A6-47D4-B7DF-DA81109B0456}"/>
            </c:ext>
          </c:extLst>
        </c:ser>
        <c:dLbls>
          <c:dLblPos val="outEnd"/>
          <c:showLegendKey val="0"/>
          <c:showVal val="1"/>
          <c:showCatName val="0"/>
          <c:showSerName val="0"/>
          <c:showPercent val="0"/>
          <c:showBubbleSize val="0"/>
        </c:dLbls>
        <c:gapWidth val="219"/>
        <c:overlap val="-27"/>
        <c:axId val="1006398720"/>
        <c:axId val="1006412864"/>
      </c:barChart>
      <c:catAx>
        <c:axId val="100639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412864"/>
        <c:crosses val="autoZero"/>
        <c:auto val="1"/>
        <c:lblAlgn val="ctr"/>
        <c:lblOffset val="100"/>
        <c:noMultiLvlLbl val="0"/>
      </c:catAx>
      <c:valAx>
        <c:axId val="100641286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398720"/>
        <c:crosses val="autoZero"/>
        <c:crossBetween val="between"/>
        <c:dispUnits>
          <c:builtInUnit val="thousands"/>
        </c:dispUnits>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ln>
      <a:solidFill>
        <a:schemeClr val="tx1"/>
      </a:solid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solidFill>
                  <a:schemeClr val="accent2"/>
                </a:solidFill>
                <a:effectLst/>
              </a:rPr>
              <a:t>Python</a:t>
            </a:r>
            <a:r>
              <a:rPr lang="en-US" sz="1400" b="0" i="0" baseline="0" dirty="0">
                <a:effectLst/>
              </a:rPr>
              <a:t> - Data Update (in milliseconds)</a:t>
            </a:r>
            <a:endParaRPr lang="en-US" sz="1400" dirty="0">
              <a:effectLst/>
            </a:endParaRPr>
          </a:p>
        </c:rich>
      </c:tx>
      <c:overlay val="0"/>
      <c:spPr>
        <a:noFill/>
        <a:ln>
          <a:noFill/>
        </a:ln>
        <a:effectLst/>
      </c:spPr>
    </c:title>
    <c:autoTitleDeleted val="0"/>
    <c:plotArea>
      <c:layout/>
      <c:barChart>
        <c:barDir val="col"/>
        <c:grouping val="clustered"/>
        <c:varyColors val="0"/>
        <c:ser>
          <c:idx val="0"/>
          <c:order val="0"/>
          <c:tx>
            <c:strRef>
              <c:f>Update!$B$6</c:f>
              <c:strCache>
                <c:ptCount val="1"/>
                <c:pt idx="0">
                  <c:v>Workload 1</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Update!$C$5:$D$5</c:f>
              <c:strCache>
                <c:ptCount val="2"/>
                <c:pt idx="0">
                  <c:v>RDS</c:v>
                </c:pt>
                <c:pt idx="1">
                  <c:v>Mongo</c:v>
                </c:pt>
              </c:strCache>
            </c:strRef>
          </c:cat>
          <c:val>
            <c:numRef>
              <c:f>Update!$C$6:$D$6</c:f>
              <c:numCache>
                <c:formatCode>_(* #,##0_);_(* \(#,##0\);_(* "-"??_);_(@_)</c:formatCode>
                <c:ptCount val="2"/>
                <c:pt idx="0">
                  <c:v>264780</c:v>
                </c:pt>
                <c:pt idx="1">
                  <c:v>121353</c:v>
                </c:pt>
              </c:numCache>
            </c:numRef>
          </c:val>
          <c:extLst>
            <c:ext xmlns:c16="http://schemas.microsoft.com/office/drawing/2014/chart" uri="{C3380CC4-5D6E-409C-BE32-E72D297353CC}">
              <c16:uniqueId val="{00000000-EF0A-49E6-8A3A-64702F59DC01}"/>
            </c:ext>
          </c:extLst>
        </c:ser>
        <c:ser>
          <c:idx val="1"/>
          <c:order val="1"/>
          <c:tx>
            <c:strRef>
              <c:f>Update!$B$7</c:f>
              <c:strCache>
                <c:ptCount val="1"/>
                <c:pt idx="0">
                  <c:v>Workload 2</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Update!$C$5:$D$5</c:f>
              <c:strCache>
                <c:ptCount val="2"/>
                <c:pt idx="0">
                  <c:v>RDS</c:v>
                </c:pt>
                <c:pt idx="1">
                  <c:v>Mongo</c:v>
                </c:pt>
              </c:strCache>
            </c:strRef>
          </c:cat>
          <c:val>
            <c:numRef>
              <c:f>Update!$C$7:$D$7</c:f>
              <c:numCache>
                <c:formatCode>_(* #,##0_);_(* \(#,##0\);_(* "-"??_);_(@_)</c:formatCode>
                <c:ptCount val="2"/>
                <c:pt idx="0">
                  <c:v>264311</c:v>
                </c:pt>
                <c:pt idx="1">
                  <c:v>93431</c:v>
                </c:pt>
              </c:numCache>
            </c:numRef>
          </c:val>
          <c:extLst>
            <c:ext xmlns:c16="http://schemas.microsoft.com/office/drawing/2014/chart" uri="{C3380CC4-5D6E-409C-BE32-E72D297353CC}">
              <c16:uniqueId val="{00000001-EF0A-49E6-8A3A-64702F59DC01}"/>
            </c:ext>
          </c:extLst>
        </c:ser>
        <c:ser>
          <c:idx val="2"/>
          <c:order val="2"/>
          <c:tx>
            <c:strRef>
              <c:f>Update!$B$8</c:f>
              <c:strCache>
                <c:ptCount val="1"/>
                <c:pt idx="0">
                  <c:v>Workload 3</c:v>
                </c:pt>
              </c:strCache>
            </c:strRef>
          </c:tx>
          <c:invertIfNegative val="0"/>
          <c:dLbls>
            <c:numFmt formatCode="#,##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Update!$C$5:$D$5</c:f>
              <c:strCache>
                <c:ptCount val="2"/>
                <c:pt idx="0">
                  <c:v>RDS</c:v>
                </c:pt>
                <c:pt idx="1">
                  <c:v>Mongo</c:v>
                </c:pt>
              </c:strCache>
            </c:strRef>
          </c:cat>
          <c:val>
            <c:numRef>
              <c:f>Update!$C$8:$D$8</c:f>
              <c:numCache>
                <c:formatCode>_(* #,##0_);_(* \(#,##0\);_(* "-"??_);_(@_)</c:formatCode>
                <c:ptCount val="2"/>
                <c:pt idx="0">
                  <c:v>520219</c:v>
                </c:pt>
                <c:pt idx="1">
                  <c:v>86422</c:v>
                </c:pt>
              </c:numCache>
            </c:numRef>
          </c:val>
          <c:extLst>
            <c:ext xmlns:c16="http://schemas.microsoft.com/office/drawing/2014/chart" uri="{C3380CC4-5D6E-409C-BE32-E72D297353CC}">
              <c16:uniqueId val="{00000002-EF0A-49E6-8A3A-64702F59DC01}"/>
            </c:ext>
          </c:extLst>
        </c:ser>
        <c:dLbls>
          <c:dLblPos val="outEnd"/>
          <c:showLegendKey val="0"/>
          <c:showVal val="1"/>
          <c:showCatName val="0"/>
          <c:showSerName val="0"/>
          <c:showPercent val="0"/>
          <c:showBubbleSize val="0"/>
        </c:dLbls>
        <c:gapWidth val="219"/>
        <c:overlap val="-27"/>
        <c:axId val="1006398720"/>
        <c:axId val="1006412864"/>
      </c:barChart>
      <c:catAx>
        <c:axId val="100639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412864"/>
        <c:crosses val="autoZero"/>
        <c:auto val="1"/>
        <c:lblAlgn val="ctr"/>
        <c:lblOffset val="100"/>
        <c:noMultiLvlLbl val="0"/>
      </c:catAx>
      <c:valAx>
        <c:axId val="100641286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398720"/>
        <c:crosses val="autoZero"/>
        <c:crossBetween val="between"/>
        <c:dispUnits>
          <c:builtInUnit val="thousands"/>
        </c:dispUnits>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ln>
      <a:solidFill>
        <a:schemeClr val="tx1"/>
      </a:solid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solidFill>
                  <a:schemeClr val="accent2"/>
                </a:solidFill>
                <a:effectLst/>
              </a:rPr>
              <a:t>JMeter </a:t>
            </a:r>
            <a:r>
              <a:rPr lang="en-US" sz="1400" b="0" i="0" baseline="0" dirty="0">
                <a:effectLst/>
              </a:rPr>
              <a:t>- Data Update (in milliseconds)</a:t>
            </a:r>
            <a:endParaRPr lang="en-US" sz="1400" dirty="0">
              <a:effectLst/>
            </a:endParaRPr>
          </a:p>
        </c:rich>
      </c:tx>
      <c:overlay val="0"/>
      <c:spPr>
        <a:noFill/>
        <a:ln>
          <a:noFill/>
        </a:ln>
        <a:effectLst/>
      </c:spPr>
    </c:title>
    <c:autoTitleDeleted val="0"/>
    <c:plotArea>
      <c:layout/>
      <c:barChart>
        <c:barDir val="col"/>
        <c:grouping val="clustered"/>
        <c:varyColors val="0"/>
        <c:ser>
          <c:idx val="0"/>
          <c:order val="0"/>
          <c:tx>
            <c:strRef>
              <c:f>Update!$C$21</c:f>
              <c:strCache>
                <c:ptCount val="1"/>
                <c:pt idx="0">
                  <c:v>RDS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Update!$B$22:$B$24</c:f>
              <c:strCache>
                <c:ptCount val="3"/>
                <c:pt idx="0">
                  <c:v>Workload 1</c:v>
                </c:pt>
                <c:pt idx="1">
                  <c:v>Workload 2</c:v>
                </c:pt>
                <c:pt idx="2">
                  <c:v>Workload 3</c:v>
                </c:pt>
              </c:strCache>
            </c:strRef>
          </c:cat>
          <c:val>
            <c:numRef>
              <c:f>Update!$C$22:$C$24</c:f>
              <c:numCache>
                <c:formatCode>_(* #,##0_);_(* \(#,##0\);_(* "-"??_);_(@_)</c:formatCode>
                <c:ptCount val="3"/>
                <c:pt idx="0">
                  <c:v>94000</c:v>
                </c:pt>
                <c:pt idx="1">
                  <c:v>153000</c:v>
                </c:pt>
                <c:pt idx="2">
                  <c:v>191000</c:v>
                </c:pt>
              </c:numCache>
            </c:numRef>
          </c:val>
          <c:extLst>
            <c:ext xmlns:c16="http://schemas.microsoft.com/office/drawing/2014/chart" uri="{C3380CC4-5D6E-409C-BE32-E72D297353CC}">
              <c16:uniqueId val="{00000000-DD2A-4563-94D0-ED3836DE9A28}"/>
            </c:ext>
          </c:extLst>
        </c:ser>
        <c:ser>
          <c:idx val="1"/>
          <c:order val="1"/>
          <c:tx>
            <c:strRef>
              <c:f>Update!$D$21</c:f>
              <c:strCache>
                <c:ptCount val="1"/>
                <c:pt idx="0">
                  <c:v>Mongo</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Update!$B$22:$B$24</c:f>
              <c:strCache>
                <c:ptCount val="3"/>
                <c:pt idx="0">
                  <c:v>Workload 1</c:v>
                </c:pt>
                <c:pt idx="1">
                  <c:v>Workload 2</c:v>
                </c:pt>
                <c:pt idx="2">
                  <c:v>Workload 3</c:v>
                </c:pt>
              </c:strCache>
            </c:strRef>
          </c:cat>
          <c:val>
            <c:numRef>
              <c:f>Update!$D$22:$D$24</c:f>
              <c:numCache>
                <c:formatCode>_(* #,##0_);_(* \(#,##0\);_(* "-"??_);_(@_)</c:formatCode>
                <c:ptCount val="3"/>
                <c:pt idx="0">
                  <c:v>516000</c:v>
                </c:pt>
                <c:pt idx="1">
                  <c:v>564000</c:v>
                </c:pt>
                <c:pt idx="2">
                  <c:v>601000</c:v>
                </c:pt>
              </c:numCache>
            </c:numRef>
          </c:val>
          <c:extLst>
            <c:ext xmlns:c16="http://schemas.microsoft.com/office/drawing/2014/chart" uri="{C3380CC4-5D6E-409C-BE32-E72D297353CC}">
              <c16:uniqueId val="{00000001-DD2A-4563-94D0-ED3836DE9A28}"/>
            </c:ext>
          </c:extLst>
        </c:ser>
        <c:dLbls>
          <c:dLblPos val="outEnd"/>
          <c:showLegendKey val="0"/>
          <c:showVal val="1"/>
          <c:showCatName val="0"/>
          <c:showSerName val="0"/>
          <c:showPercent val="0"/>
          <c:showBubbleSize val="0"/>
        </c:dLbls>
        <c:gapWidth val="219"/>
        <c:overlap val="-27"/>
        <c:axId val="1006398720"/>
        <c:axId val="1006412864"/>
      </c:barChart>
      <c:catAx>
        <c:axId val="100639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412864"/>
        <c:crosses val="autoZero"/>
        <c:auto val="1"/>
        <c:lblAlgn val="ctr"/>
        <c:lblOffset val="100"/>
        <c:noMultiLvlLbl val="0"/>
      </c:catAx>
      <c:valAx>
        <c:axId val="100641286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398720"/>
        <c:crosses val="autoZero"/>
        <c:crossBetween val="between"/>
        <c:dispUnits>
          <c:builtInUnit val="thousands"/>
        </c:dispUnits>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ln>
      <a:solidFill>
        <a:schemeClr val="tx1"/>
      </a:solid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accent2"/>
                </a:solidFill>
              </a:rPr>
              <a:t>Python</a:t>
            </a:r>
            <a:r>
              <a:rPr lang="en-US" dirty="0"/>
              <a:t> - Data Delete (in milliseconds)</a:t>
            </a:r>
          </a:p>
        </c:rich>
      </c:tx>
      <c:overlay val="0"/>
      <c:spPr>
        <a:noFill/>
        <a:ln>
          <a:noFill/>
        </a:ln>
        <a:effectLst/>
      </c:spPr>
    </c:title>
    <c:autoTitleDeleted val="0"/>
    <c:plotArea>
      <c:layout/>
      <c:barChart>
        <c:barDir val="col"/>
        <c:grouping val="clustered"/>
        <c:varyColors val="0"/>
        <c:ser>
          <c:idx val="0"/>
          <c:order val="0"/>
          <c:tx>
            <c:strRef>
              <c:f>Delete!$B$16</c:f>
              <c:strCache>
                <c:ptCount val="1"/>
                <c:pt idx="0">
                  <c:v>Workload 1</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Delete!$C$15:$D$15</c:f>
              <c:strCache>
                <c:ptCount val="2"/>
                <c:pt idx="0">
                  <c:v>RDS</c:v>
                </c:pt>
                <c:pt idx="1">
                  <c:v>Mongo</c:v>
                </c:pt>
              </c:strCache>
            </c:strRef>
          </c:cat>
          <c:val>
            <c:numRef>
              <c:f>Delete!$C$16:$D$16</c:f>
              <c:numCache>
                <c:formatCode>_(* #,##0_);_(* \(#,##0\);_(* "-"??_);_(@_)</c:formatCode>
                <c:ptCount val="2"/>
                <c:pt idx="0">
                  <c:v>247059</c:v>
                </c:pt>
                <c:pt idx="1">
                  <c:v>136406</c:v>
                </c:pt>
              </c:numCache>
            </c:numRef>
          </c:val>
          <c:extLst>
            <c:ext xmlns:c16="http://schemas.microsoft.com/office/drawing/2014/chart" uri="{C3380CC4-5D6E-409C-BE32-E72D297353CC}">
              <c16:uniqueId val="{00000000-35BD-4597-81D8-48341DCE4ED6}"/>
            </c:ext>
          </c:extLst>
        </c:ser>
        <c:ser>
          <c:idx val="1"/>
          <c:order val="1"/>
          <c:tx>
            <c:strRef>
              <c:f>Delete!$B$17</c:f>
              <c:strCache>
                <c:ptCount val="1"/>
                <c:pt idx="0">
                  <c:v>Workload 2</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Delete!$C$15:$D$15</c:f>
              <c:strCache>
                <c:ptCount val="2"/>
                <c:pt idx="0">
                  <c:v>RDS</c:v>
                </c:pt>
                <c:pt idx="1">
                  <c:v>Mongo</c:v>
                </c:pt>
              </c:strCache>
            </c:strRef>
          </c:cat>
          <c:val>
            <c:numRef>
              <c:f>Delete!$C$17:$D$17</c:f>
              <c:numCache>
                <c:formatCode>_(* #,##0_);_(* \(#,##0\);_(* "-"??_);_(@_)</c:formatCode>
                <c:ptCount val="2"/>
                <c:pt idx="0">
                  <c:v>253278</c:v>
                </c:pt>
                <c:pt idx="1">
                  <c:v>253278</c:v>
                </c:pt>
              </c:numCache>
            </c:numRef>
          </c:val>
          <c:extLst>
            <c:ext xmlns:c16="http://schemas.microsoft.com/office/drawing/2014/chart" uri="{C3380CC4-5D6E-409C-BE32-E72D297353CC}">
              <c16:uniqueId val="{00000001-35BD-4597-81D8-48341DCE4ED6}"/>
            </c:ext>
          </c:extLst>
        </c:ser>
        <c:ser>
          <c:idx val="2"/>
          <c:order val="2"/>
          <c:tx>
            <c:strRef>
              <c:f>Delete!$B$18</c:f>
              <c:strCache>
                <c:ptCount val="1"/>
                <c:pt idx="0">
                  <c:v>Workload 3</c:v>
                </c:pt>
              </c:strCache>
            </c:strRef>
          </c:tx>
          <c:invertIfNegative val="0"/>
          <c:dLbls>
            <c:numFmt formatCode="#,##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Delete!$C$15:$D$15</c:f>
              <c:strCache>
                <c:ptCount val="2"/>
                <c:pt idx="0">
                  <c:v>RDS</c:v>
                </c:pt>
                <c:pt idx="1">
                  <c:v>Mongo</c:v>
                </c:pt>
              </c:strCache>
            </c:strRef>
          </c:cat>
          <c:val>
            <c:numRef>
              <c:f>Delete!$C$18:$D$18</c:f>
              <c:numCache>
                <c:formatCode>_(* #,##0_);_(* \(#,##0\);_(* "-"??_);_(@_)</c:formatCode>
                <c:ptCount val="2"/>
                <c:pt idx="0">
                  <c:v>86422</c:v>
                </c:pt>
                <c:pt idx="1">
                  <c:v>207023</c:v>
                </c:pt>
              </c:numCache>
            </c:numRef>
          </c:val>
          <c:extLst>
            <c:ext xmlns:c16="http://schemas.microsoft.com/office/drawing/2014/chart" uri="{C3380CC4-5D6E-409C-BE32-E72D297353CC}">
              <c16:uniqueId val="{00000002-35BD-4597-81D8-48341DCE4ED6}"/>
            </c:ext>
          </c:extLst>
        </c:ser>
        <c:dLbls>
          <c:dLblPos val="outEnd"/>
          <c:showLegendKey val="0"/>
          <c:showVal val="1"/>
          <c:showCatName val="0"/>
          <c:showSerName val="0"/>
          <c:showPercent val="0"/>
          <c:showBubbleSize val="0"/>
        </c:dLbls>
        <c:gapWidth val="219"/>
        <c:overlap val="-27"/>
        <c:axId val="1006398720"/>
        <c:axId val="1006412864"/>
      </c:barChart>
      <c:catAx>
        <c:axId val="100639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412864"/>
        <c:crosses val="autoZero"/>
        <c:auto val="1"/>
        <c:lblAlgn val="ctr"/>
        <c:lblOffset val="100"/>
        <c:noMultiLvlLbl val="0"/>
      </c:catAx>
      <c:valAx>
        <c:axId val="100641286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398720"/>
        <c:crosses val="autoZero"/>
        <c:crossBetween val="between"/>
        <c:dispUnits>
          <c:builtInUnit val="thousands"/>
        </c:dispUnits>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ln>
      <a:solidFill>
        <a:schemeClr val="tx1"/>
      </a:solid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solidFill>
                  <a:schemeClr val="accent2"/>
                </a:solidFill>
                <a:effectLst/>
              </a:rPr>
              <a:t>JMeter</a:t>
            </a:r>
            <a:r>
              <a:rPr lang="en-US" sz="1400" b="0" i="0" baseline="0" dirty="0">
                <a:effectLst/>
              </a:rPr>
              <a:t> - Data Delete (in milliseconds)</a:t>
            </a:r>
            <a:endParaRPr lang="en-US" sz="1400" dirty="0">
              <a:effectLst/>
            </a:endParaRPr>
          </a:p>
        </c:rich>
      </c:tx>
      <c:overlay val="0"/>
      <c:spPr>
        <a:noFill/>
        <a:ln>
          <a:noFill/>
        </a:ln>
        <a:effectLst/>
      </c:spPr>
    </c:title>
    <c:autoTitleDeleted val="0"/>
    <c:plotArea>
      <c:layout/>
      <c:barChart>
        <c:barDir val="col"/>
        <c:grouping val="clustered"/>
        <c:varyColors val="0"/>
        <c:ser>
          <c:idx val="0"/>
          <c:order val="0"/>
          <c:tx>
            <c:strRef>
              <c:f>Delete!$C$30</c:f>
              <c:strCache>
                <c:ptCount val="1"/>
                <c:pt idx="0">
                  <c:v>RDS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Delete!$B$31:$B$33</c:f>
              <c:strCache>
                <c:ptCount val="3"/>
                <c:pt idx="0">
                  <c:v>Workload 1</c:v>
                </c:pt>
                <c:pt idx="1">
                  <c:v>Workload 2</c:v>
                </c:pt>
                <c:pt idx="2">
                  <c:v>Workload 3</c:v>
                </c:pt>
              </c:strCache>
            </c:strRef>
          </c:cat>
          <c:val>
            <c:numRef>
              <c:f>Delete!$C$31:$C$33</c:f>
              <c:numCache>
                <c:formatCode>_(* #,##0_);_(* \(#,##0\);_(* "-"??_);_(@_)</c:formatCode>
                <c:ptCount val="3"/>
                <c:pt idx="0">
                  <c:v>74000</c:v>
                </c:pt>
                <c:pt idx="1">
                  <c:v>137000</c:v>
                </c:pt>
                <c:pt idx="2">
                  <c:v>213000</c:v>
                </c:pt>
              </c:numCache>
            </c:numRef>
          </c:val>
          <c:extLst>
            <c:ext xmlns:c16="http://schemas.microsoft.com/office/drawing/2014/chart" uri="{C3380CC4-5D6E-409C-BE32-E72D297353CC}">
              <c16:uniqueId val="{00000000-4566-45A4-B1B7-1DF3612D4D4B}"/>
            </c:ext>
          </c:extLst>
        </c:ser>
        <c:ser>
          <c:idx val="1"/>
          <c:order val="1"/>
          <c:tx>
            <c:strRef>
              <c:f>Delete!$D$30</c:f>
              <c:strCache>
                <c:ptCount val="1"/>
                <c:pt idx="0">
                  <c:v>Mongo</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Delete!$B$31:$B$33</c:f>
              <c:strCache>
                <c:ptCount val="3"/>
                <c:pt idx="0">
                  <c:v>Workload 1</c:v>
                </c:pt>
                <c:pt idx="1">
                  <c:v>Workload 2</c:v>
                </c:pt>
                <c:pt idx="2">
                  <c:v>Workload 3</c:v>
                </c:pt>
              </c:strCache>
            </c:strRef>
          </c:cat>
          <c:val>
            <c:numRef>
              <c:f>Delete!$D$31:$D$33</c:f>
              <c:numCache>
                <c:formatCode>_(* #,##0_);_(* \(#,##0\);_(* "-"??_);_(@_)</c:formatCode>
                <c:ptCount val="3"/>
                <c:pt idx="0">
                  <c:v>581000</c:v>
                </c:pt>
                <c:pt idx="1">
                  <c:v>619000</c:v>
                </c:pt>
                <c:pt idx="2">
                  <c:v>685000</c:v>
                </c:pt>
              </c:numCache>
            </c:numRef>
          </c:val>
          <c:extLst>
            <c:ext xmlns:c16="http://schemas.microsoft.com/office/drawing/2014/chart" uri="{C3380CC4-5D6E-409C-BE32-E72D297353CC}">
              <c16:uniqueId val="{00000001-4566-45A4-B1B7-1DF3612D4D4B}"/>
            </c:ext>
          </c:extLst>
        </c:ser>
        <c:dLbls>
          <c:dLblPos val="outEnd"/>
          <c:showLegendKey val="0"/>
          <c:showVal val="1"/>
          <c:showCatName val="0"/>
          <c:showSerName val="0"/>
          <c:showPercent val="0"/>
          <c:showBubbleSize val="0"/>
        </c:dLbls>
        <c:gapWidth val="219"/>
        <c:overlap val="-27"/>
        <c:axId val="1006398720"/>
        <c:axId val="1006412864"/>
      </c:barChart>
      <c:catAx>
        <c:axId val="100639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412864"/>
        <c:crosses val="autoZero"/>
        <c:auto val="1"/>
        <c:lblAlgn val="ctr"/>
        <c:lblOffset val="100"/>
        <c:noMultiLvlLbl val="0"/>
      </c:catAx>
      <c:valAx>
        <c:axId val="100641286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398720"/>
        <c:crosses val="autoZero"/>
        <c:crossBetween val="between"/>
        <c:dispUnits>
          <c:builtInUnit val="thousands"/>
        </c:dispUnits>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ln>
      <a:solidFill>
        <a:schemeClr val="tx1"/>
      </a:solidFill>
    </a:ln>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2A72-3D0F-928B-527E-D21BEDA315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A4D9A9-CADB-2B91-554F-D8CA8057B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96688-8694-E282-783B-F8973C4EBC98}"/>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5" name="Footer Placeholder 4">
            <a:extLst>
              <a:ext uri="{FF2B5EF4-FFF2-40B4-BE49-F238E27FC236}">
                <a16:creationId xmlns:a16="http://schemas.microsoft.com/office/drawing/2014/main" id="{0317ABAD-1FB5-C5CD-B689-C553F3C17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5FB26-8412-A5BF-F687-EC959F659932}"/>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287844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F0A5-CE13-541D-1C2C-E5D2CB0F79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F39E9-7F6E-6123-8198-D9075ACA22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6396B-99DD-2ADB-D60E-B1ED5BEC99E8}"/>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5" name="Footer Placeholder 4">
            <a:extLst>
              <a:ext uri="{FF2B5EF4-FFF2-40B4-BE49-F238E27FC236}">
                <a16:creationId xmlns:a16="http://schemas.microsoft.com/office/drawing/2014/main" id="{D144D09C-C219-332C-6AB5-A8DB890B1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FCC5A-C9B3-AA76-A678-CF095F3B1D06}"/>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261112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051A7-D4DA-225F-2B13-6345071018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453BF1-2BE8-F872-FA40-B6AB15729B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EEA7C-976F-7260-79E9-922FD45BFBE7}"/>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5" name="Footer Placeholder 4">
            <a:extLst>
              <a:ext uri="{FF2B5EF4-FFF2-40B4-BE49-F238E27FC236}">
                <a16:creationId xmlns:a16="http://schemas.microsoft.com/office/drawing/2014/main" id="{D179859B-E49D-31DD-F688-F5836872A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CAD97-DE93-8300-36E6-2B2E3631D998}"/>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2863804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114241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3544212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2606820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FF4187-5642-414D-A57C-D21E2A63B77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372937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FF4187-5642-414D-A57C-D21E2A63B777}"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910560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FF4187-5642-414D-A57C-D21E2A63B777}"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69288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F4187-5642-414D-A57C-D21E2A63B777}"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955612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FF4187-5642-414D-A57C-D21E2A63B77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196928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C647-829B-EC23-D76F-C9DFA516E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3ED70-D08E-F071-5ACF-B7D0AEE00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41473-D910-B39B-636A-479DC6CBD4B5}"/>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5" name="Footer Placeholder 4">
            <a:extLst>
              <a:ext uri="{FF2B5EF4-FFF2-40B4-BE49-F238E27FC236}">
                <a16:creationId xmlns:a16="http://schemas.microsoft.com/office/drawing/2014/main" id="{D3716A6F-7384-7AAA-5626-ABEAC84E8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CF994-C46F-5E06-9E4F-9F9BD5042C6D}"/>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531392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FF4187-5642-414D-A57C-D21E2A63B77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3212649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FF4187-5642-414D-A57C-D21E2A63B777}"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1950373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370658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697476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4688658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850592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9537121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2595219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F4187-5642-414D-A57C-D21E2A63B777}"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B694D-6FFA-4127-A9A7-41522B76C08C}" type="slidenum">
              <a:rPr lang="en-US" smtClean="0"/>
              <a:t>‹#›</a:t>
            </a:fld>
            <a:endParaRPr lang="en-US"/>
          </a:p>
        </p:txBody>
      </p:sp>
    </p:spTree>
    <p:extLst>
      <p:ext uri="{BB962C8B-B14F-4D97-AF65-F5344CB8AC3E}">
        <p14:creationId xmlns:p14="http://schemas.microsoft.com/office/powerpoint/2010/main" val="233604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BA30-ED33-6C41-7C2D-8D4C0BB39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94E681-152F-859C-70F0-3901BC09A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651641-A7CC-AD29-DBD3-7EC66127F2EA}"/>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5" name="Footer Placeholder 4">
            <a:extLst>
              <a:ext uri="{FF2B5EF4-FFF2-40B4-BE49-F238E27FC236}">
                <a16:creationId xmlns:a16="http://schemas.microsoft.com/office/drawing/2014/main" id="{70720F82-9549-DCBB-1839-5C23B3F14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D78DC-87B9-B640-22E4-924439CF5BB1}"/>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204204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DEFE-A9C5-35D7-3B0C-8AA698202C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964ED5-ED26-1492-206B-F07D69F431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CA0391-C191-92DF-56DE-695DF278D6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86A787-9D7E-2311-5323-03E76B3FEA17}"/>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6" name="Footer Placeholder 5">
            <a:extLst>
              <a:ext uri="{FF2B5EF4-FFF2-40B4-BE49-F238E27FC236}">
                <a16:creationId xmlns:a16="http://schemas.microsoft.com/office/drawing/2014/main" id="{3CCE5693-D7E2-2EFC-A537-6B8CF2BD8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E2C4D-9F6D-B83C-2285-3CF84BA5E03E}"/>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232082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95B2-36D0-D9D7-41BF-AE88856A56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2B3000-508A-0095-13AB-633E4F4E0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80FBDE-2012-93B6-8C02-B96E464FA1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97E71-AD77-FC8F-462A-E505A79E1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D3A470-BD84-C1CA-7563-B66F7F711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10F5EB-5A41-A826-9F45-84848DD24E93}"/>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8" name="Footer Placeholder 7">
            <a:extLst>
              <a:ext uri="{FF2B5EF4-FFF2-40B4-BE49-F238E27FC236}">
                <a16:creationId xmlns:a16="http://schemas.microsoft.com/office/drawing/2014/main" id="{39531A70-40B3-9291-E97F-988F34B749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A96481-C4B8-C5EE-B6EC-C401D5061EFF}"/>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356181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7C94-5E0C-2842-A431-1C41467F87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D5508F-9171-FAEB-6429-0DF76E255D17}"/>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4" name="Footer Placeholder 3">
            <a:extLst>
              <a:ext uri="{FF2B5EF4-FFF2-40B4-BE49-F238E27FC236}">
                <a16:creationId xmlns:a16="http://schemas.microsoft.com/office/drawing/2014/main" id="{5AADFCBB-4BE4-6D98-87E6-6F67B63D8B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C5280-997F-2280-ABD1-4CE2F5152DB6}"/>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415874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F27DA1-7C54-C904-A490-FEE6135638D7}"/>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3" name="Footer Placeholder 2">
            <a:extLst>
              <a:ext uri="{FF2B5EF4-FFF2-40B4-BE49-F238E27FC236}">
                <a16:creationId xmlns:a16="http://schemas.microsoft.com/office/drawing/2014/main" id="{026D372A-1EB7-5B08-E264-F9EF1C2D8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82956-75D6-5E80-777D-1E65DBAEB2C1}"/>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220848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1F01-5D86-7C3E-6302-472D87FD9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19413D-8573-1E60-EA2C-4CA590F0D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9F3F86-79DF-E172-FCCC-2B7269514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62E52-DDD8-1D53-C503-E736AC5FB28D}"/>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6" name="Footer Placeholder 5">
            <a:extLst>
              <a:ext uri="{FF2B5EF4-FFF2-40B4-BE49-F238E27FC236}">
                <a16:creationId xmlns:a16="http://schemas.microsoft.com/office/drawing/2014/main" id="{F3A27B2D-3572-85B5-F487-CFC3BCECE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81F94-1E7E-CD5B-5810-F12B6F20113E}"/>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296793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5566-AE52-EBCE-1646-E7BDBAC9D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0C6D59-4253-AB87-213A-D756E0224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ABBD89-6DC9-762B-7205-B43BD186F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C2EF6-0853-7B19-3508-7711510403C1}"/>
              </a:ext>
            </a:extLst>
          </p:cNvPr>
          <p:cNvSpPr>
            <a:spLocks noGrp="1"/>
          </p:cNvSpPr>
          <p:nvPr>
            <p:ph type="dt" sz="half" idx="10"/>
          </p:nvPr>
        </p:nvSpPr>
        <p:spPr/>
        <p:txBody>
          <a:bodyPr/>
          <a:lstStyle/>
          <a:p>
            <a:fld id="{C9CC952C-1D62-46CD-BB52-E1E5CBF339F4}" type="datetimeFigureOut">
              <a:rPr lang="en-US" smtClean="0"/>
              <a:t>5/23/2022</a:t>
            </a:fld>
            <a:endParaRPr lang="en-US"/>
          </a:p>
        </p:txBody>
      </p:sp>
      <p:sp>
        <p:nvSpPr>
          <p:cNvPr id="6" name="Footer Placeholder 5">
            <a:extLst>
              <a:ext uri="{FF2B5EF4-FFF2-40B4-BE49-F238E27FC236}">
                <a16:creationId xmlns:a16="http://schemas.microsoft.com/office/drawing/2014/main" id="{B1E53ECB-E32F-0248-6E58-CA372A3DB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29DBC-FC62-6427-D9BE-E0554EEC7FCB}"/>
              </a:ext>
            </a:extLst>
          </p:cNvPr>
          <p:cNvSpPr>
            <a:spLocks noGrp="1"/>
          </p:cNvSpPr>
          <p:nvPr>
            <p:ph type="sldNum" sz="quarter" idx="12"/>
          </p:nvPr>
        </p:nvSpPr>
        <p:spPr/>
        <p:txBody>
          <a:bodyPr/>
          <a:lstStyle/>
          <a:p>
            <a:fld id="{CBDDD2B9-D25C-4D4E-93E1-F5B61C9A427B}" type="slidenum">
              <a:rPr lang="en-US" smtClean="0"/>
              <a:t>‹#›</a:t>
            </a:fld>
            <a:endParaRPr lang="en-US"/>
          </a:p>
        </p:txBody>
      </p:sp>
    </p:spTree>
    <p:extLst>
      <p:ext uri="{BB962C8B-B14F-4D97-AF65-F5344CB8AC3E}">
        <p14:creationId xmlns:p14="http://schemas.microsoft.com/office/powerpoint/2010/main" val="426690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267BD6-3CDA-0D7B-191B-C8C8522F1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D08C51-AEC5-5D8F-C22D-C45DC8B57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ADF40-C12D-6DF7-DC99-C18AEDB25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C952C-1D62-46CD-BB52-E1E5CBF339F4}" type="datetimeFigureOut">
              <a:rPr lang="en-US" smtClean="0"/>
              <a:t>5/23/2022</a:t>
            </a:fld>
            <a:endParaRPr lang="en-US"/>
          </a:p>
        </p:txBody>
      </p:sp>
      <p:sp>
        <p:nvSpPr>
          <p:cNvPr id="5" name="Footer Placeholder 4">
            <a:extLst>
              <a:ext uri="{FF2B5EF4-FFF2-40B4-BE49-F238E27FC236}">
                <a16:creationId xmlns:a16="http://schemas.microsoft.com/office/drawing/2014/main" id="{CDB4BF48-8999-144A-B24B-C4C5EDADA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9BB852-547E-CBD9-864B-4657565279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DD2B9-D25C-4D4E-93E1-F5B61C9A427B}" type="slidenum">
              <a:rPr lang="en-US" smtClean="0"/>
              <a:t>‹#›</a:t>
            </a:fld>
            <a:endParaRPr lang="en-US"/>
          </a:p>
        </p:txBody>
      </p:sp>
    </p:spTree>
    <p:extLst>
      <p:ext uri="{BB962C8B-B14F-4D97-AF65-F5344CB8AC3E}">
        <p14:creationId xmlns:p14="http://schemas.microsoft.com/office/powerpoint/2010/main" val="3394091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FF4187-5642-414D-A57C-D21E2A63B777}" type="datetimeFigureOut">
              <a:rPr lang="en-US" smtClean="0"/>
              <a:t>5/23/2022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1B694D-6FFA-4127-A9A7-41522B76C08C}" type="slidenum">
              <a:rPr lang="en-US" smtClean="0"/>
              <a:t>‹#›</a:t>
            </a:fld>
            <a:endParaRPr lang="en-US"/>
          </a:p>
        </p:txBody>
      </p:sp>
    </p:spTree>
    <p:extLst>
      <p:ext uri="{BB962C8B-B14F-4D97-AF65-F5344CB8AC3E}">
        <p14:creationId xmlns:p14="http://schemas.microsoft.com/office/powerpoint/2010/main" val="544772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50000">
              <a:schemeClr val="bg2"/>
            </a:gs>
            <a:gs pos="100000">
              <a:srgbClr val="A6B3CE"/>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611B-B1C6-4265-AB55-37C88B05C43C}"/>
              </a:ext>
            </a:extLst>
          </p:cNvPr>
          <p:cNvSpPr>
            <a:spLocks noGrp="1"/>
          </p:cNvSpPr>
          <p:nvPr>
            <p:ph type="ctrTitle"/>
          </p:nvPr>
        </p:nvSpPr>
        <p:spPr>
          <a:xfrm>
            <a:off x="1250302" y="326573"/>
            <a:ext cx="10252721" cy="2535160"/>
          </a:xfrm>
        </p:spPr>
        <p:txBody>
          <a:bodyPr>
            <a:normAutofit/>
          </a:bodyPr>
          <a:lstStyle/>
          <a:p>
            <a:pPr marL="914400" algn="ctr" rtl="0">
              <a:spcBef>
                <a:spcPts val="0"/>
              </a:spcBef>
              <a:spcAft>
                <a:spcPts val="0"/>
              </a:spcAft>
            </a:pPr>
            <a:r>
              <a:rPr lang="en-US" sz="3600" b="1" i="0" u="none" strike="noStrike" dirty="0">
                <a:solidFill>
                  <a:srgbClr val="000000"/>
                </a:solidFill>
                <a:effectLst/>
                <a:latin typeface="+mn-lt"/>
              </a:rPr>
              <a:t>Comprehensive Comparison of RDBMS and NoSQL Databases for Healthcare Applications</a:t>
            </a:r>
            <a:br>
              <a:rPr lang="en-US" sz="3600" b="1" i="0" u="none" strike="noStrike" dirty="0">
                <a:solidFill>
                  <a:srgbClr val="000000"/>
                </a:solidFill>
                <a:effectLst/>
                <a:latin typeface="+mn-lt"/>
              </a:rPr>
            </a:br>
            <a:br>
              <a:rPr lang="en-US" sz="3600" b="1" i="0" u="none" strike="noStrike" dirty="0">
                <a:solidFill>
                  <a:srgbClr val="000000"/>
                </a:solidFill>
                <a:effectLst/>
                <a:latin typeface="+mn-lt"/>
              </a:rPr>
            </a:br>
            <a:r>
              <a:rPr lang="en-US" sz="2800" b="1" i="0" u="none" strike="noStrike" dirty="0">
                <a:solidFill>
                  <a:srgbClr val="000000"/>
                </a:solidFill>
                <a:effectLst/>
                <a:latin typeface="+mn-lt"/>
              </a:rPr>
              <a:t>TERM PROJECT</a:t>
            </a:r>
            <a:endParaRPr lang="en-US" sz="2800" dirty="0">
              <a:latin typeface="+mn-lt"/>
            </a:endParaRPr>
          </a:p>
        </p:txBody>
      </p:sp>
      <p:sp>
        <p:nvSpPr>
          <p:cNvPr id="3" name="Subtitle 2">
            <a:extLst>
              <a:ext uri="{FF2B5EF4-FFF2-40B4-BE49-F238E27FC236}">
                <a16:creationId xmlns:a16="http://schemas.microsoft.com/office/drawing/2014/main" id="{3E530DE8-16CF-4126-BDE1-D0110455D86B}"/>
              </a:ext>
            </a:extLst>
          </p:cNvPr>
          <p:cNvSpPr>
            <a:spLocks noGrp="1"/>
          </p:cNvSpPr>
          <p:nvPr>
            <p:ph type="subTitle" idx="1"/>
          </p:nvPr>
        </p:nvSpPr>
        <p:spPr>
          <a:xfrm>
            <a:off x="4515377" y="3996267"/>
            <a:ext cx="6987645" cy="2040639"/>
          </a:xfrm>
        </p:spPr>
        <p:txBody>
          <a:bodyPr>
            <a:normAutofit fontScale="77500" lnSpcReduction="20000"/>
          </a:bodyPr>
          <a:lstStyle/>
          <a:p>
            <a:r>
              <a:rPr lang="en-US" b="1" dirty="0"/>
              <a:t>DATA 225 DB Systems for Analytics</a:t>
            </a:r>
          </a:p>
          <a:p>
            <a:endParaRPr lang="en-US" b="1" dirty="0"/>
          </a:p>
          <a:p>
            <a:r>
              <a:rPr lang="en-US" b="1" dirty="0"/>
              <a:t>Group 1:</a:t>
            </a:r>
          </a:p>
          <a:p>
            <a:r>
              <a:rPr lang="en-US" b="1" dirty="0"/>
              <a:t>Swetha Subramanian</a:t>
            </a:r>
          </a:p>
          <a:p>
            <a:r>
              <a:rPr lang="en-US" b="1" dirty="0"/>
              <a:t>Revathi </a:t>
            </a:r>
            <a:r>
              <a:rPr lang="en-US" b="1" dirty="0" err="1"/>
              <a:t>Boopathi</a:t>
            </a:r>
            <a:endParaRPr lang="en-US" b="1" dirty="0"/>
          </a:p>
          <a:p>
            <a:r>
              <a:rPr lang="en-US" b="1" dirty="0"/>
              <a:t>Madhura Pandit</a:t>
            </a:r>
          </a:p>
          <a:p>
            <a:endParaRPr lang="en-US" b="1" dirty="0"/>
          </a:p>
        </p:txBody>
      </p:sp>
    </p:spTree>
    <p:extLst>
      <p:ext uri="{BB962C8B-B14F-4D97-AF65-F5344CB8AC3E}">
        <p14:creationId xmlns:p14="http://schemas.microsoft.com/office/powerpoint/2010/main" val="1927500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4FA91-D348-55A1-E31E-6307B0B1B83F}"/>
              </a:ext>
            </a:extLst>
          </p:cNvPr>
          <p:cNvSpPr txBox="1"/>
          <p:nvPr/>
        </p:nvSpPr>
        <p:spPr>
          <a:xfrm>
            <a:off x="1090126" y="363188"/>
            <a:ext cx="10011747" cy="523220"/>
          </a:xfrm>
          <a:prstGeom prst="rect">
            <a:avLst/>
          </a:prstGeom>
          <a:noFill/>
        </p:spPr>
        <p:txBody>
          <a:bodyPr wrap="square" rtlCol="0">
            <a:spAutoFit/>
          </a:bodyPr>
          <a:lstStyle/>
          <a:p>
            <a:pPr algn="ctr"/>
            <a:r>
              <a:rPr lang="en-US" sz="2800" b="1" dirty="0">
                <a:solidFill>
                  <a:schemeClr val="tx2">
                    <a:lumMod val="75000"/>
                  </a:schemeClr>
                </a:solidFill>
              </a:rPr>
              <a:t>Output Analysis</a:t>
            </a:r>
          </a:p>
        </p:txBody>
      </p:sp>
      <p:sp>
        <p:nvSpPr>
          <p:cNvPr id="5" name="Rectangle 4">
            <a:extLst>
              <a:ext uri="{FF2B5EF4-FFF2-40B4-BE49-F238E27FC236}">
                <a16:creationId xmlns:a16="http://schemas.microsoft.com/office/drawing/2014/main" id="{B5135BB5-8B49-F8E8-20B8-5D3E006803C0}"/>
              </a:ext>
            </a:extLst>
          </p:cNvPr>
          <p:cNvSpPr/>
          <p:nvPr/>
        </p:nvSpPr>
        <p:spPr>
          <a:xfrm>
            <a:off x="242596" y="1316323"/>
            <a:ext cx="1984248" cy="548640"/>
          </a:xfrm>
          <a:prstGeom prst="rect">
            <a:avLst/>
          </a:prstGeom>
          <a:solidFill>
            <a:schemeClr val="bg1">
              <a:lumMod val="75000"/>
            </a:schemeClr>
          </a:solidFill>
          <a:ln>
            <a:solidFill>
              <a:schemeClr val="bg1">
                <a:lumMod val="8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lumMod val="50000"/>
                    <a:lumOff val="50000"/>
                  </a:schemeClr>
                </a:solidFill>
              </a:rPr>
              <a:t>Create/Load</a:t>
            </a:r>
          </a:p>
        </p:txBody>
      </p:sp>
      <p:sp>
        <p:nvSpPr>
          <p:cNvPr id="6" name="Rectangle 5">
            <a:extLst>
              <a:ext uri="{FF2B5EF4-FFF2-40B4-BE49-F238E27FC236}">
                <a16:creationId xmlns:a16="http://schemas.microsoft.com/office/drawing/2014/main" id="{57DAF082-8D21-5C5D-77B1-14F98314BDBB}"/>
              </a:ext>
            </a:extLst>
          </p:cNvPr>
          <p:cNvSpPr/>
          <p:nvPr/>
        </p:nvSpPr>
        <p:spPr>
          <a:xfrm>
            <a:off x="2618986" y="1316323"/>
            <a:ext cx="1984248" cy="54864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50000"/>
                    <a:lumOff val="50000"/>
                  </a:schemeClr>
                </a:solidFill>
              </a:rPr>
              <a:t>Read</a:t>
            </a:r>
          </a:p>
        </p:txBody>
      </p:sp>
      <p:sp>
        <p:nvSpPr>
          <p:cNvPr id="7" name="Rectangle 6">
            <a:extLst>
              <a:ext uri="{FF2B5EF4-FFF2-40B4-BE49-F238E27FC236}">
                <a16:creationId xmlns:a16="http://schemas.microsoft.com/office/drawing/2014/main" id="{A016DC3E-4551-E931-8A2A-7644918FFD70}"/>
              </a:ext>
            </a:extLst>
          </p:cNvPr>
          <p:cNvSpPr/>
          <p:nvPr/>
        </p:nvSpPr>
        <p:spPr>
          <a:xfrm>
            <a:off x="4995376" y="1316323"/>
            <a:ext cx="1984248" cy="5486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bg1"/>
                </a:solidFill>
              </a:rPr>
              <a:t>Insert</a:t>
            </a:r>
          </a:p>
        </p:txBody>
      </p:sp>
      <p:sp>
        <p:nvSpPr>
          <p:cNvPr id="8" name="Rectangle 7">
            <a:extLst>
              <a:ext uri="{FF2B5EF4-FFF2-40B4-BE49-F238E27FC236}">
                <a16:creationId xmlns:a16="http://schemas.microsoft.com/office/drawing/2014/main" id="{4A1706C2-4C75-A378-D4C6-7556B0E6D17A}"/>
              </a:ext>
            </a:extLst>
          </p:cNvPr>
          <p:cNvSpPr/>
          <p:nvPr/>
        </p:nvSpPr>
        <p:spPr>
          <a:xfrm>
            <a:off x="7371766"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solidFill>
                  <a:schemeClr val="tx1">
                    <a:lumMod val="50000"/>
                    <a:lumOff val="50000"/>
                  </a:schemeClr>
                </a:solidFill>
              </a:rPr>
              <a:t>Update</a:t>
            </a:r>
          </a:p>
        </p:txBody>
      </p:sp>
      <p:sp>
        <p:nvSpPr>
          <p:cNvPr id="9" name="Rectangle 8">
            <a:extLst>
              <a:ext uri="{FF2B5EF4-FFF2-40B4-BE49-F238E27FC236}">
                <a16:creationId xmlns:a16="http://schemas.microsoft.com/office/drawing/2014/main" id="{1D11C891-AE98-C4C4-952A-FAAF6AE71F05}"/>
              </a:ext>
            </a:extLst>
          </p:cNvPr>
          <p:cNvSpPr/>
          <p:nvPr/>
        </p:nvSpPr>
        <p:spPr>
          <a:xfrm>
            <a:off x="9748157"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lumMod val="50000"/>
                    <a:lumOff val="50000"/>
                  </a:schemeClr>
                </a:solidFill>
              </a:rPr>
              <a:t>Delete</a:t>
            </a:r>
          </a:p>
        </p:txBody>
      </p:sp>
      <p:graphicFrame>
        <p:nvGraphicFramePr>
          <p:cNvPr id="10" name="Chart 9">
            <a:extLst>
              <a:ext uri="{FF2B5EF4-FFF2-40B4-BE49-F238E27FC236}">
                <a16:creationId xmlns:a16="http://schemas.microsoft.com/office/drawing/2014/main" id="{421D96CB-C28E-734A-4735-A1BE730D1D9C}"/>
              </a:ext>
            </a:extLst>
          </p:cNvPr>
          <p:cNvGraphicFramePr>
            <a:graphicFrameLocks/>
          </p:cNvGraphicFramePr>
          <p:nvPr>
            <p:extLst>
              <p:ext uri="{D42A27DB-BD31-4B8C-83A1-F6EECF244321}">
                <p14:modId xmlns:p14="http://schemas.microsoft.com/office/powerpoint/2010/main" val="3245600581"/>
              </p:ext>
            </p:extLst>
          </p:nvPr>
        </p:nvGraphicFramePr>
        <p:xfrm>
          <a:off x="6077889" y="2430624"/>
          <a:ext cx="490876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519E76F7-AEEA-42FA-A046-67F352E7C24A}"/>
              </a:ext>
            </a:extLst>
          </p:cNvPr>
          <p:cNvGraphicFramePr>
            <a:graphicFrameLocks/>
          </p:cNvGraphicFramePr>
          <p:nvPr>
            <p:extLst>
              <p:ext uri="{D42A27DB-BD31-4B8C-83A1-F6EECF244321}">
                <p14:modId xmlns:p14="http://schemas.microsoft.com/office/powerpoint/2010/main" val="1392550689"/>
              </p:ext>
            </p:extLst>
          </p:nvPr>
        </p:nvGraphicFramePr>
        <p:xfrm>
          <a:off x="969818" y="2430624"/>
          <a:ext cx="47244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a:extLst>
              <a:ext uri="{FF2B5EF4-FFF2-40B4-BE49-F238E27FC236}">
                <a16:creationId xmlns:a16="http://schemas.microsoft.com/office/drawing/2014/main" id="{AF955342-CA7C-DCDD-01D8-BB0261CF4C00}"/>
              </a:ext>
            </a:extLst>
          </p:cNvPr>
          <p:cNvGrpSpPr/>
          <p:nvPr/>
        </p:nvGrpSpPr>
        <p:grpSpPr>
          <a:xfrm>
            <a:off x="1482436" y="5334000"/>
            <a:ext cx="8866910" cy="1262037"/>
            <a:chOff x="163889" y="5701004"/>
            <a:chExt cx="11470618" cy="895033"/>
          </a:xfrm>
        </p:grpSpPr>
        <p:sp>
          <p:nvSpPr>
            <p:cNvPr id="14" name="Rectangle: Rounded Corners 13">
              <a:extLst>
                <a:ext uri="{FF2B5EF4-FFF2-40B4-BE49-F238E27FC236}">
                  <a16:creationId xmlns:a16="http://schemas.microsoft.com/office/drawing/2014/main" id="{D20D70FF-54D4-E6D9-CF6B-081147509F44}"/>
                </a:ext>
              </a:extLst>
            </p:cNvPr>
            <p:cNvSpPr/>
            <p:nvPr/>
          </p:nvSpPr>
          <p:spPr>
            <a:xfrm>
              <a:off x="163889" y="5832339"/>
              <a:ext cx="11470618" cy="763698"/>
            </a:xfrm>
            <a:prstGeom prst="roundRect">
              <a:avLst/>
            </a:prstGeom>
            <a:solidFill>
              <a:schemeClr val="bg1">
                <a:lumMod val="9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lnSpc>
                  <a:spcPct val="150000"/>
                </a:lnSpc>
                <a:buFont typeface="+mj-lt"/>
                <a:buAutoNum type="arabicPeriod"/>
              </a:pPr>
              <a:r>
                <a:rPr lang="en-US" sz="1400" b="1" dirty="0">
                  <a:solidFill>
                    <a:schemeClr val="accent2"/>
                  </a:solidFill>
                </a:rPr>
                <a:t>MongoDB </a:t>
              </a:r>
              <a:r>
                <a:rPr lang="en-US" sz="1400" dirty="0">
                  <a:solidFill>
                    <a:schemeClr val="tx1"/>
                  </a:solidFill>
                </a:rPr>
                <a:t>takes lesser time compared to RDS for insert operation as per the expectation in Python</a:t>
              </a:r>
            </a:p>
            <a:p>
              <a:pPr marL="342900" indent="-342900">
                <a:lnSpc>
                  <a:spcPct val="150000"/>
                </a:lnSpc>
                <a:buFont typeface="+mj-lt"/>
                <a:buAutoNum type="arabicPeriod"/>
              </a:pPr>
              <a:r>
                <a:rPr lang="en-US" sz="1400" dirty="0">
                  <a:solidFill>
                    <a:schemeClr val="tx1"/>
                  </a:solidFill>
                </a:rPr>
                <a:t>MongoDB takes more in the case of </a:t>
              </a:r>
              <a:r>
                <a:rPr lang="en-US" sz="1400" b="1" dirty="0">
                  <a:solidFill>
                    <a:schemeClr val="accent2"/>
                  </a:solidFill>
                </a:rPr>
                <a:t>JMeter</a:t>
              </a:r>
              <a:r>
                <a:rPr lang="en-US" sz="1400" dirty="0">
                  <a:solidFill>
                    <a:schemeClr val="tx1"/>
                  </a:solidFill>
                </a:rPr>
                <a:t>  – Anomalous!</a:t>
              </a:r>
            </a:p>
          </p:txBody>
        </p:sp>
        <p:sp>
          <p:nvSpPr>
            <p:cNvPr id="15" name="Rectangle: Rounded Corners 14">
              <a:extLst>
                <a:ext uri="{FF2B5EF4-FFF2-40B4-BE49-F238E27FC236}">
                  <a16:creationId xmlns:a16="http://schemas.microsoft.com/office/drawing/2014/main" id="{4124B19B-E059-16CC-6D35-6B45B827625B}"/>
                </a:ext>
              </a:extLst>
            </p:cNvPr>
            <p:cNvSpPr/>
            <p:nvPr/>
          </p:nvSpPr>
          <p:spPr>
            <a:xfrm>
              <a:off x="410547" y="5701004"/>
              <a:ext cx="1604865" cy="270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Observations</a:t>
              </a:r>
            </a:p>
          </p:txBody>
        </p:sp>
      </p:grpSp>
    </p:spTree>
    <p:extLst>
      <p:ext uri="{BB962C8B-B14F-4D97-AF65-F5344CB8AC3E}">
        <p14:creationId xmlns:p14="http://schemas.microsoft.com/office/powerpoint/2010/main" val="193312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10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10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25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25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250"/>
                                        <p:tgtEl>
                                          <p:spTgt spid="13"/>
                                        </p:tgtEl>
                                      </p:cBhvr>
                                    </p:animEffect>
                                    <p:anim calcmode="lin" valueType="num">
                                      <p:cBhvr>
                                        <p:cTn id="42" dur="1250" fill="hold"/>
                                        <p:tgtEl>
                                          <p:spTgt spid="13"/>
                                        </p:tgtEl>
                                        <p:attrNameLst>
                                          <p:attrName>ppt_x</p:attrName>
                                        </p:attrNameLst>
                                      </p:cBhvr>
                                      <p:tavLst>
                                        <p:tav tm="0">
                                          <p:val>
                                            <p:strVal val="#ppt_x"/>
                                          </p:val>
                                        </p:tav>
                                        <p:tav tm="100000">
                                          <p:val>
                                            <p:strVal val="#ppt_x"/>
                                          </p:val>
                                        </p:tav>
                                      </p:tavLst>
                                    </p:anim>
                                    <p:anim calcmode="lin" valueType="num">
                                      <p:cBhvr>
                                        <p:cTn id="43" dur="1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Graphic spid="10" grpId="0">
        <p:bldAsOne/>
      </p:bldGraphic>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4FA91-D348-55A1-E31E-6307B0B1B83F}"/>
              </a:ext>
            </a:extLst>
          </p:cNvPr>
          <p:cNvSpPr txBox="1"/>
          <p:nvPr/>
        </p:nvSpPr>
        <p:spPr>
          <a:xfrm>
            <a:off x="1090126" y="297295"/>
            <a:ext cx="1001174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Output Analysis</a:t>
            </a:r>
          </a:p>
        </p:txBody>
      </p:sp>
      <p:sp>
        <p:nvSpPr>
          <p:cNvPr id="5" name="Rectangle 4">
            <a:extLst>
              <a:ext uri="{FF2B5EF4-FFF2-40B4-BE49-F238E27FC236}">
                <a16:creationId xmlns:a16="http://schemas.microsoft.com/office/drawing/2014/main" id="{B5135BB5-8B49-F8E8-20B8-5D3E006803C0}"/>
              </a:ext>
            </a:extLst>
          </p:cNvPr>
          <p:cNvSpPr/>
          <p:nvPr/>
        </p:nvSpPr>
        <p:spPr>
          <a:xfrm>
            <a:off x="242596" y="1316323"/>
            <a:ext cx="1984248" cy="548640"/>
          </a:xfrm>
          <a:prstGeom prst="rect">
            <a:avLst/>
          </a:prstGeom>
          <a:solidFill>
            <a:schemeClr val="bg1">
              <a:lumMod val="75000"/>
            </a:schemeClr>
          </a:solidFill>
          <a:ln>
            <a:solidFill>
              <a:schemeClr val="bg1">
                <a:lumMod val="85000"/>
              </a:schemeClr>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Create/Load</a:t>
            </a:r>
          </a:p>
        </p:txBody>
      </p:sp>
      <p:sp>
        <p:nvSpPr>
          <p:cNvPr id="6" name="Rectangle 5">
            <a:extLst>
              <a:ext uri="{FF2B5EF4-FFF2-40B4-BE49-F238E27FC236}">
                <a16:creationId xmlns:a16="http://schemas.microsoft.com/office/drawing/2014/main" id="{57DAF082-8D21-5C5D-77B1-14F98314BDBB}"/>
              </a:ext>
            </a:extLst>
          </p:cNvPr>
          <p:cNvSpPr/>
          <p:nvPr/>
        </p:nvSpPr>
        <p:spPr>
          <a:xfrm>
            <a:off x="2618986" y="1316323"/>
            <a:ext cx="1984248" cy="54864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Read</a:t>
            </a:r>
          </a:p>
        </p:txBody>
      </p:sp>
      <p:sp>
        <p:nvSpPr>
          <p:cNvPr id="7" name="Rectangle 6">
            <a:extLst>
              <a:ext uri="{FF2B5EF4-FFF2-40B4-BE49-F238E27FC236}">
                <a16:creationId xmlns:a16="http://schemas.microsoft.com/office/drawing/2014/main" id="{A016DC3E-4551-E931-8A2A-7644918FFD70}"/>
              </a:ext>
            </a:extLst>
          </p:cNvPr>
          <p:cNvSpPr/>
          <p:nvPr/>
        </p:nvSpPr>
        <p:spPr>
          <a:xfrm>
            <a:off x="4995376" y="1316323"/>
            <a:ext cx="1984248" cy="54864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Insert</a:t>
            </a:r>
          </a:p>
        </p:txBody>
      </p:sp>
      <p:sp>
        <p:nvSpPr>
          <p:cNvPr id="8" name="Rectangle 7">
            <a:extLst>
              <a:ext uri="{FF2B5EF4-FFF2-40B4-BE49-F238E27FC236}">
                <a16:creationId xmlns:a16="http://schemas.microsoft.com/office/drawing/2014/main" id="{4A1706C2-4C75-A378-D4C6-7556B0E6D17A}"/>
              </a:ext>
            </a:extLst>
          </p:cNvPr>
          <p:cNvSpPr/>
          <p:nvPr/>
        </p:nvSpPr>
        <p:spPr>
          <a:xfrm>
            <a:off x="7371766" y="1316323"/>
            <a:ext cx="1984248" cy="5486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Update</a:t>
            </a:r>
          </a:p>
        </p:txBody>
      </p:sp>
      <p:sp>
        <p:nvSpPr>
          <p:cNvPr id="9" name="Rectangle 8">
            <a:extLst>
              <a:ext uri="{FF2B5EF4-FFF2-40B4-BE49-F238E27FC236}">
                <a16:creationId xmlns:a16="http://schemas.microsoft.com/office/drawing/2014/main" id="{1D11C891-AE98-C4C4-952A-FAAF6AE71F05}"/>
              </a:ext>
            </a:extLst>
          </p:cNvPr>
          <p:cNvSpPr/>
          <p:nvPr/>
        </p:nvSpPr>
        <p:spPr>
          <a:xfrm>
            <a:off x="9748157"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Delete</a:t>
            </a:r>
          </a:p>
        </p:txBody>
      </p:sp>
      <p:grpSp>
        <p:nvGrpSpPr>
          <p:cNvPr id="10" name="Group 9">
            <a:extLst>
              <a:ext uri="{FF2B5EF4-FFF2-40B4-BE49-F238E27FC236}">
                <a16:creationId xmlns:a16="http://schemas.microsoft.com/office/drawing/2014/main" id="{CEB79711-5F3B-5241-A092-BF84DC525704}"/>
              </a:ext>
            </a:extLst>
          </p:cNvPr>
          <p:cNvGrpSpPr/>
          <p:nvPr/>
        </p:nvGrpSpPr>
        <p:grpSpPr>
          <a:xfrm>
            <a:off x="1967345" y="5195455"/>
            <a:ext cx="8049491" cy="1400583"/>
            <a:chOff x="163889" y="5701004"/>
            <a:chExt cx="11470618" cy="895033"/>
          </a:xfrm>
        </p:grpSpPr>
        <p:sp>
          <p:nvSpPr>
            <p:cNvPr id="12" name="Rectangle: Rounded Corners 11">
              <a:extLst>
                <a:ext uri="{FF2B5EF4-FFF2-40B4-BE49-F238E27FC236}">
                  <a16:creationId xmlns:a16="http://schemas.microsoft.com/office/drawing/2014/main" id="{8F1AA4E4-776A-259F-DD46-8A316472FED0}"/>
                </a:ext>
              </a:extLst>
            </p:cNvPr>
            <p:cNvSpPr/>
            <p:nvPr/>
          </p:nvSpPr>
          <p:spPr>
            <a:xfrm>
              <a:off x="163889" y="5832339"/>
              <a:ext cx="11470618" cy="763698"/>
            </a:xfrm>
            <a:prstGeom prst="roundRect">
              <a:avLst/>
            </a:prstGeom>
            <a:solidFill>
              <a:schemeClr val="bg1">
                <a:lumMod val="9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1" i="0" u="none" strike="noStrike" kern="1200" cap="none" spc="0" normalizeH="0" baseline="0" noProof="0" dirty="0">
                  <a:ln>
                    <a:noFill/>
                  </a:ln>
                  <a:solidFill>
                    <a:srgbClr val="ED7D31"/>
                  </a:solidFill>
                  <a:effectLst/>
                  <a:uLnTx/>
                  <a:uFillTx/>
                  <a:latin typeface="Calibri" panose="020F0502020204030204"/>
                  <a:ea typeface="+mn-ea"/>
                  <a:cs typeface="+mn-cs"/>
                </a:rPr>
                <a:t>MongoDB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takes lesser time compared to RDS for update operation as per the expectation in Python</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MongoDB takes more in the case of </a:t>
              </a:r>
              <a:r>
                <a:rPr kumimoji="0" lang="en-US" sz="1400" b="1" i="0" u="none" strike="noStrike" kern="1200" cap="none" spc="0" normalizeH="0" baseline="0" noProof="0" dirty="0">
                  <a:ln>
                    <a:noFill/>
                  </a:ln>
                  <a:solidFill>
                    <a:srgbClr val="ED7D31"/>
                  </a:solidFill>
                  <a:effectLst/>
                  <a:uLnTx/>
                  <a:uFillTx/>
                  <a:latin typeface="Calibri" panose="020F0502020204030204"/>
                  <a:ea typeface="+mn-ea"/>
                  <a:cs typeface="+mn-cs"/>
                </a:rPr>
                <a:t>JMeter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 Anomalous!</a:t>
              </a:r>
            </a:p>
          </p:txBody>
        </p:sp>
        <p:sp>
          <p:nvSpPr>
            <p:cNvPr id="13" name="Rectangle: Rounded Corners 12">
              <a:extLst>
                <a:ext uri="{FF2B5EF4-FFF2-40B4-BE49-F238E27FC236}">
                  <a16:creationId xmlns:a16="http://schemas.microsoft.com/office/drawing/2014/main" id="{86C5B5FB-9D1B-4554-B527-82DE156462DF}"/>
                </a:ext>
              </a:extLst>
            </p:cNvPr>
            <p:cNvSpPr/>
            <p:nvPr/>
          </p:nvSpPr>
          <p:spPr>
            <a:xfrm>
              <a:off x="410546" y="5701004"/>
              <a:ext cx="2300175" cy="270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Observations</a:t>
              </a:r>
            </a:p>
          </p:txBody>
        </p:sp>
      </p:grpSp>
      <p:graphicFrame>
        <p:nvGraphicFramePr>
          <p:cNvPr id="14" name="Chart 13">
            <a:extLst>
              <a:ext uri="{FF2B5EF4-FFF2-40B4-BE49-F238E27FC236}">
                <a16:creationId xmlns:a16="http://schemas.microsoft.com/office/drawing/2014/main" id="{DED298C6-686F-0F05-1175-E35C133638D6}"/>
              </a:ext>
            </a:extLst>
          </p:cNvPr>
          <p:cNvGraphicFramePr>
            <a:graphicFrameLocks/>
          </p:cNvGraphicFramePr>
          <p:nvPr>
            <p:extLst>
              <p:ext uri="{D42A27DB-BD31-4B8C-83A1-F6EECF244321}">
                <p14:modId xmlns:p14="http://schemas.microsoft.com/office/powerpoint/2010/main" val="3001405834"/>
              </p:ext>
            </p:extLst>
          </p:nvPr>
        </p:nvGraphicFramePr>
        <p:xfrm>
          <a:off x="858982" y="2333359"/>
          <a:ext cx="482138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52DFCD1C-2210-39DE-09D5-8028EDD7AA3D}"/>
              </a:ext>
            </a:extLst>
          </p:cNvPr>
          <p:cNvGraphicFramePr>
            <a:graphicFrameLocks/>
          </p:cNvGraphicFramePr>
          <p:nvPr>
            <p:extLst>
              <p:ext uri="{D42A27DB-BD31-4B8C-83A1-F6EECF244321}">
                <p14:modId xmlns:p14="http://schemas.microsoft.com/office/powerpoint/2010/main" val="1852623365"/>
              </p:ext>
            </p:extLst>
          </p:nvPr>
        </p:nvGraphicFramePr>
        <p:xfrm>
          <a:off x="6168281" y="2333359"/>
          <a:ext cx="4933592"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571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10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10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25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25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250"/>
                                        <p:tgtEl>
                                          <p:spTgt spid="10"/>
                                        </p:tgtEl>
                                      </p:cBhvr>
                                    </p:animEffect>
                                    <p:anim calcmode="lin" valueType="num">
                                      <p:cBhvr>
                                        <p:cTn id="42" dur="1250" fill="hold"/>
                                        <p:tgtEl>
                                          <p:spTgt spid="10"/>
                                        </p:tgtEl>
                                        <p:attrNameLst>
                                          <p:attrName>ppt_x</p:attrName>
                                        </p:attrNameLst>
                                      </p:cBhvr>
                                      <p:tavLst>
                                        <p:tav tm="0">
                                          <p:val>
                                            <p:strVal val="#ppt_x"/>
                                          </p:val>
                                        </p:tav>
                                        <p:tav tm="100000">
                                          <p:val>
                                            <p:strVal val="#ppt_x"/>
                                          </p:val>
                                        </p:tav>
                                      </p:tavLst>
                                    </p:anim>
                                    <p:anim calcmode="lin" valueType="num">
                                      <p:cBhvr>
                                        <p:cTn id="43" dur="1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Graphic spid="14" grpId="0">
        <p:bldAsOne/>
      </p:bldGraphic>
      <p:bldGraphic spid="1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4FA91-D348-55A1-E31E-6307B0B1B83F}"/>
              </a:ext>
            </a:extLst>
          </p:cNvPr>
          <p:cNvSpPr txBox="1"/>
          <p:nvPr/>
        </p:nvSpPr>
        <p:spPr>
          <a:xfrm>
            <a:off x="1038808" y="337946"/>
            <a:ext cx="1001174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rPr>
              <a:t>Output Analysis</a:t>
            </a:r>
          </a:p>
        </p:txBody>
      </p:sp>
      <p:sp>
        <p:nvSpPr>
          <p:cNvPr id="5" name="Rectangle 4">
            <a:extLst>
              <a:ext uri="{FF2B5EF4-FFF2-40B4-BE49-F238E27FC236}">
                <a16:creationId xmlns:a16="http://schemas.microsoft.com/office/drawing/2014/main" id="{B5135BB5-8B49-F8E8-20B8-5D3E006803C0}"/>
              </a:ext>
            </a:extLst>
          </p:cNvPr>
          <p:cNvSpPr/>
          <p:nvPr/>
        </p:nvSpPr>
        <p:spPr>
          <a:xfrm>
            <a:off x="242596" y="1316323"/>
            <a:ext cx="1984248" cy="548640"/>
          </a:xfrm>
          <a:prstGeom prst="rect">
            <a:avLst/>
          </a:prstGeom>
          <a:solidFill>
            <a:schemeClr val="bg1">
              <a:lumMod val="75000"/>
            </a:schemeClr>
          </a:solidFill>
          <a:ln>
            <a:solidFill>
              <a:schemeClr val="bg1">
                <a:lumMod val="85000"/>
              </a:schemeClr>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Create/Load</a:t>
            </a:r>
          </a:p>
        </p:txBody>
      </p:sp>
      <p:sp>
        <p:nvSpPr>
          <p:cNvPr id="6" name="Rectangle 5">
            <a:extLst>
              <a:ext uri="{FF2B5EF4-FFF2-40B4-BE49-F238E27FC236}">
                <a16:creationId xmlns:a16="http://schemas.microsoft.com/office/drawing/2014/main" id="{57DAF082-8D21-5C5D-77B1-14F98314BDBB}"/>
              </a:ext>
            </a:extLst>
          </p:cNvPr>
          <p:cNvSpPr/>
          <p:nvPr/>
        </p:nvSpPr>
        <p:spPr>
          <a:xfrm>
            <a:off x="2618986" y="1316323"/>
            <a:ext cx="1984248" cy="54864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Read</a:t>
            </a:r>
          </a:p>
        </p:txBody>
      </p:sp>
      <p:sp>
        <p:nvSpPr>
          <p:cNvPr id="7" name="Rectangle 6">
            <a:extLst>
              <a:ext uri="{FF2B5EF4-FFF2-40B4-BE49-F238E27FC236}">
                <a16:creationId xmlns:a16="http://schemas.microsoft.com/office/drawing/2014/main" id="{A016DC3E-4551-E931-8A2A-7644918FFD70}"/>
              </a:ext>
            </a:extLst>
          </p:cNvPr>
          <p:cNvSpPr/>
          <p:nvPr/>
        </p:nvSpPr>
        <p:spPr>
          <a:xfrm>
            <a:off x="4995376" y="1316323"/>
            <a:ext cx="1984248" cy="54864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Insert</a:t>
            </a:r>
          </a:p>
        </p:txBody>
      </p:sp>
      <p:sp>
        <p:nvSpPr>
          <p:cNvPr id="8" name="Rectangle 7">
            <a:extLst>
              <a:ext uri="{FF2B5EF4-FFF2-40B4-BE49-F238E27FC236}">
                <a16:creationId xmlns:a16="http://schemas.microsoft.com/office/drawing/2014/main" id="{4A1706C2-4C75-A378-D4C6-7556B0E6D17A}"/>
              </a:ext>
            </a:extLst>
          </p:cNvPr>
          <p:cNvSpPr/>
          <p:nvPr/>
        </p:nvSpPr>
        <p:spPr>
          <a:xfrm>
            <a:off x="7371766" y="1316323"/>
            <a:ext cx="1984248" cy="54864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t>Update</a:t>
            </a:r>
          </a:p>
        </p:txBody>
      </p:sp>
      <p:sp>
        <p:nvSpPr>
          <p:cNvPr id="9" name="Rectangle 8">
            <a:extLst>
              <a:ext uri="{FF2B5EF4-FFF2-40B4-BE49-F238E27FC236}">
                <a16:creationId xmlns:a16="http://schemas.microsoft.com/office/drawing/2014/main" id="{1D11C891-AE98-C4C4-952A-FAAF6AE71F05}"/>
              </a:ext>
            </a:extLst>
          </p:cNvPr>
          <p:cNvSpPr/>
          <p:nvPr/>
        </p:nvSpPr>
        <p:spPr>
          <a:xfrm>
            <a:off x="9748157" y="1316323"/>
            <a:ext cx="1984248" cy="5486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Delete</a:t>
            </a:r>
          </a:p>
        </p:txBody>
      </p:sp>
      <p:grpSp>
        <p:nvGrpSpPr>
          <p:cNvPr id="10" name="Group 9">
            <a:extLst>
              <a:ext uri="{FF2B5EF4-FFF2-40B4-BE49-F238E27FC236}">
                <a16:creationId xmlns:a16="http://schemas.microsoft.com/office/drawing/2014/main" id="{FEFDED39-B869-7DE8-2B3F-3FB903879C89}"/>
              </a:ext>
            </a:extLst>
          </p:cNvPr>
          <p:cNvGrpSpPr/>
          <p:nvPr/>
        </p:nvGrpSpPr>
        <p:grpSpPr>
          <a:xfrm>
            <a:off x="1773382" y="5292437"/>
            <a:ext cx="8520545" cy="1406236"/>
            <a:chOff x="163889" y="5701004"/>
            <a:chExt cx="11470618" cy="1156995"/>
          </a:xfrm>
        </p:grpSpPr>
        <p:sp>
          <p:nvSpPr>
            <p:cNvPr id="12" name="Rectangle: Rounded Corners 11">
              <a:extLst>
                <a:ext uri="{FF2B5EF4-FFF2-40B4-BE49-F238E27FC236}">
                  <a16:creationId xmlns:a16="http://schemas.microsoft.com/office/drawing/2014/main" id="{EB704366-9CC5-427F-712C-E2640D471C83}"/>
                </a:ext>
              </a:extLst>
            </p:cNvPr>
            <p:cNvSpPr/>
            <p:nvPr/>
          </p:nvSpPr>
          <p:spPr>
            <a:xfrm>
              <a:off x="163889" y="5832338"/>
              <a:ext cx="11470618" cy="1025661"/>
            </a:xfrm>
            <a:prstGeom prst="roundRect">
              <a:avLst/>
            </a:prstGeom>
            <a:solidFill>
              <a:schemeClr val="bg1">
                <a:lumMod val="9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1" i="0" u="none" strike="noStrike" kern="1200" cap="none" spc="0" normalizeH="0" baseline="0" noProof="0" dirty="0">
                  <a:ln>
                    <a:noFill/>
                  </a:ln>
                  <a:solidFill>
                    <a:srgbClr val="ED7D31"/>
                  </a:solidFill>
                  <a:effectLst/>
                  <a:uLnTx/>
                  <a:uFillTx/>
                  <a:latin typeface="Calibri" panose="020F0502020204030204"/>
                  <a:ea typeface="+mn-ea"/>
                  <a:cs typeface="+mn-cs"/>
                </a:rPr>
                <a:t>MongoDB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takes lesser time compared to RDS for delete operation as per the expectation in Python</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MongoDB takes more in the case of </a:t>
              </a:r>
              <a:r>
                <a:rPr kumimoji="0" lang="en-US" sz="1400" b="1" i="0" u="none" strike="noStrike" kern="1200" cap="none" spc="0" normalizeH="0" baseline="0" noProof="0" dirty="0">
                  <a:ln>
                    <a:noFill/>
                  </a:ln>
                  <a:solidFill>
                    <a:srgbClr val="ED7D31"/>
                  </a:solidFill>
                  <a:effectLst/>
                  <a:uLnTx/>
                  <a:uFillTx/>
                  <a:latin typeface="Calibri" panose="020F0502020204030204"/>
                  <a:ea typeface="+mn-ea"/>
                  <a:cs typeface="+mn-cs"/>
                </a:rPr>
                <a:t>JMeter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 Anomalous!</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Results seem to increase in proportion to the workload in the case of JMeter</a:t>
              </a:r>
            </a:p>
          </p:txBody>
        </p:sp>
        <p:sp>
          <p:nvSpPr>
            <p:cNvPr id="13" name="Rectangle: Rounded Corners 12">
              <a:extLst>
                <a:ext uri="{FF2B5EF4-FFF2-40B4-BE49-F238E27FC236}">
                  <a16:creationId xmlns:a16="http://schemas.microsoft.com/office/drawing/2014/main" id="{98742C84-C413-C27C-F31E-E7B42F6ED420}"/>
                </a:ext>
              </a:extLst>
            </p:cNvPr>
            <p:cNvSpPr/>
            <p:nvPr/>
          </p:nvSpPr>
          <p:spPr>
            <a:xfrm>
              <a:off x="410547" y="5701004"/>
              <a:ext cx="1604865" cy="270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Observations</a:t>
              </a:r>
            </a:p>
          </p:txBody>
        </p:sp>
      </p:grpSp>
      <p:graphicFrame>
        <p:nvGraphicFramePr>
          <p:cNvPr id="14" name="Chart 13">
            <a:extLst>
              <a:ext uri="{FF2B5EF4-FFF2-40B4-BE49-F238E27FC236}">
                <a16:creationId xmlns:a16="http://schemas.microsoft.com/office/drawing/2014/main" id="{5FEA9BAA-A0B4-49B1-88EB-9FEE7251FAFD}"/>
              </a:ext>
            </a:extLst>
          </p:cNvPr>
          <p:cNvGraphicFramePr>
            <a:graphicFrameLocks/>
          </p:cNvGraphicFramePr>
          <p:nvPr>
            <p:extLst>
              <p:ext uri="{D42A27DB-BD31-4B8C-83A1-F6EECF244321}">
                <p14:modId xmlns:p14="http://schemas.microsoft.com/office/powerpoint/2010/main" val="1406816101"/>
              </p:ext>
            </p:extLst>
          </p:nvPr>
        </p:nvGraphicFramePr>
        <p:xfrm>
          <a:off x="1038808" y="2411383"/>
          <a:ext cx="467463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30B3B64A-33CC-9E02-0E75-8FC035EBDFDC}"/>
              </a:ext>
            </a:extLst>
          </p:cNvPr>
          <p:cNvGraphicFramePr>
            <a:graphicFrameLocks/>
          </p:cNvGraphicFramePr>
          <p:nvPr>
            <p:extLst>
              <p:ext uri="{D42A27DB-BD31-4B8C-83A1-F6EECF244321}">
                <p14:modId xmlns:p14="http://schemas.microsoft.com/office/powerpoint/2010/main" val="3104920802"/>
              </p:ext>
            </p:extLst>
          </p:nvPr>
        </p:nvGraphicFramePr>
        <p:xfrm>
          <a:off x="6478556" y="241138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3655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25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25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1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Graphic spid="14" grpId="0">
        <p:bldAsOne/>
      </p:bldGraphic>
      <p:bldGraphic spid="1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A3DBD-4191-D296-1B07-6F07D05CF1C4}"/>
              </a:ext>
            </a:extLst>
          </p:cNvPr>
          <p:cNvSpPr txBox="1"/>
          <p:nvPr/>
        </p:nvSpPr>
        <p:spPr>
          <a:xfrm>
            <a:off x="803564" y="615820"/>
            <a:ext cx="102158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rPr>
              <a:t>Comparing Output Against Hypothesis</a:t>
            </a:r>
          </a:p>
        </p:txBody>
      </p:sp>
      <p:sp>
        <p:nvSpPr>
          <p:cNvPr id="3" name="Rectangle: Rounded Corners 2">
            <a:extLst>
              <a:ext uri="{FF2B5EF4-FFF2-40B4-BE49-F238E27FC236}">
                <a16:creationId xmlns:a16="http://schemas.microsoft.com/office/drawing/2014/main" id="{DC04566B-11F1-891A-0740-A7BE7846B2BC}"/>
              </a:ext>
            </a:extLst>
          </p:cNvPr>
          <p:cNvSpPr/>
          <p:nvPr/>
        </p:nvSpPr>
        <p:spPr>
          <a:xfrm>
            <a:off x="554182" y="1324948"/>
            <a:ext cx="11152909" cy="4917232"/>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D7D31"/>
                </a:solidFill>
                <a:effectLst/>
                <a:uLnTx/>
                <a:uFillTx/>
                <a:ea typeface="+mn-ea"/>
                <a:cs typeface="+mn-cs"/>
              </a:rPr>
              <a:t>Hypothesis 1: </a:t>
            </a:r>
            <a:r>
              <a:rPr kumimoji="0" lang="en-US" sz="1600" b="0" i="0" u="none" strike="noStrike" kern="1200" cap="none" spc="0" normalizeH="0" baseline="0" noProof="0" dirty="0">
                <a:ln>
                  <a:noFill/>
                </a:ln>
                <a:solidFill>
                  <a:srgbClr val="231F20"/>
                </a:solidFill>
                <a:effectLst/>
                <a:uLnTx/>
                <a:uFillTx/>
                <a:ea typeface="+mn-ea"/>
                <a:cs typeface="+mn-cs"/>
              </a:rPr>
              <a:t>Using a NoSQL and Polyglot for any application is always better than a traditional RDBMS for CRUD operations</a:t>
            </a:r>
            <a:r>
              <a:rPr kumimoji="0" lang="en-US" sz="1600" b="1" i="0" u="none" strike="noStrike" kern="1200" cap="none" spc="0" normalizeH="0" baseline="0" noProof="0" dirty="0">
                <a:ln>
                  <a:noFill/>
                </a:ln>
                <a:solidFill>
                  <a:srgbClr val="ED7D31"/>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ED7D31"/>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31F20"/>
                </a:solidFill>
                <a:effectLst/>
                <a:uLnTx/>
                <a:uFillTx/>
                <a:ea typeface="+mn-ea"/>
                <a:cs typeface="+mn-cs"/>
              </a:rPr>
              <a:t>Test 1:</a:t>
            </a:r>
            <a:r>
              <a:rPr kumimoji="0" lang="en-US" sz="1600" b="0" i="0" u="none" strike="noStrike" kern="1200" cap="none" spc="0" normalizeH="0" baseline="0" noProof="0" dirty="0">
                <a:ln>
                  <a:noFill/>
                </a:ln>
                <a:solidFill>
                  <a:srgbClr val="231F20"/>
                </a:solidFill>
                <a:effectLst/>
                <a:uLnTx/>
                <a:uFillTx/>
                <a:ea typeface="+mn-ea"/>
                <a:cs typeface="+mn-cs"/>
              </a:rPr>
              <a:t> Compare the time taken by create, read, update and delete operations with the 2 types of databases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31F2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31F20"/>
                </a:solidFill>
                <a:effectLst/>
                <a:uLnTx/>
                <a:uFillTx/>
                <a:ea typeface="+mn-ea"/>
                <a:cs typeface="+mn-cs"/>
              </a:rPr>
              <a:t>Observations:</a:t>
            </a:r>
            <a:r>
              <a:rPr kumimoji="0" lang="en-US" sz="1600" b="0" i="0" u="none" strike="noStrike" kern="1200" cap="none" spc="0" normalizeH="0" baseline="0" noProof="0" dirty="0">
                <a:ln>
                  <a:noFill/>
                </a:ln>
                <a:solidFill>
                  <a:srgbClr val="231F20"/>
                </a:solidFill>
                <a:effectLst/>
                <a:uLnTx/>
                <a:uFillTx/>
                <a:ea typeface="+mn-ea"/>
                <a:cs typeface="+mn-cs"/>
              </a:rPr>
              <a:t> MongoDB and Polyglot perform better for read, update, insert and delete operations whereas they do not perform as good for data load. This might be attributed to the minimal size of the data and because of that we cannot get any concluding results</a:t>
            </a:r>
            <a:endParaRPr kumimoji="0" lang="en-US" sz="1600" b="1"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1200"/>
              </a:spcBef>
              <a:spcAft>
                <a:spcPts val="1200"/>
              </a:spcAft>
              <a:buClrTx/>
              <a:buSzTx/>
              <a:buFontTx/>
              <a:buNone/>
              <a:tabLst/>
              <a:defRPr/>
            </a:pPr>
            <a:endParaRPr kumimoji="0" lang="en-US" sz="1600" b="1" i="0" u="none" strike="noStrike" kern="1200" cap="none" spc="0" normalizeH="0" baseline="0" noProof="0" dirty="0">
              <a:ln>
                <a:noFill/>
              </a:ln>
              <a:solidFill>
                <a:srgbClr val="ED7D31"/>
              </a:solidFill>
              <a:effectLst/>
              <a:uLnTx/>
              <a:uFillTx/>
              <a:ea typeface="+mn-ea"/>
              <a:cs typeface="+mn-cs"/>
            </a:endParaRPr>
          </a:p>
          <a:p>
            <a:pPr marL="0" marR="0" lvl="0" indent="0" algn="just" defTabSz="914400" rtl="0" eaLnBrk="1" fontAlgn="auto" latinLnBrk="0" hangingPunct="1">
              <a:lnSpc>
                <a:spcPct val="100000"/>
              </a:lnSpc>
              <a:spcBef>
                <a:spcPts val="1200"/>
              </a:spcBef>
              <a:spcAft>
                <a:spcPts val="1200"/>
              </a:spcAft>
              <a:buClrTx/>
              <a:buSzTx/>
              <a:buFontTx/>
              <a:buNone/>
              <a:tabLst/>
              <a:defRPr/>
            </a:pPr>
            <a:r>
              <a:rPr kumimoji="0" lang="en-US" sz="1600" b="1" i="0" u="none" strike="noStrike" kern="1200" cap="none" spc="0" normalizeH="0" baseline="0" noProof="0" dirty="0">
                <a:ln>
                  <a:noFill/>
                </a:ln>
                <a:solidFill>
                  <a:srgbClr val="ED7D31"/>
                </a:solidFill>
                <a:effectLst/>
                <a:uLnTx/>
                <a:uFillTx/>
                <a:ea typeface="+mn-ea"/>
                <a:cs typeface="+mn-cs"/>
              </a:rPr>
              <a:t>Hypothesis 2: </a:t>
            </a:r>
            <a:r>
              <a:rPr kumimoji="0" lang="en-US" sz="1600" b="0" i="0" u="none" strike="noStrike" kern="1200" cap="none" spc="0" normalizeH="0" baseline="0" noProof="0" dirty="0">
                <a:ln>
                  <a:noFill/>
                </a:ln>
                <a:solidFill>
                  <a:srgbClr val="231F20"/>
                </a:solidFill>
                <a:effectLst/>
                <a:uLnTx/>
                <a:uFillTx/>
                <a:ea typeface="+mn-ea"/>
                <a:cs typeface="+mn-cs"/>
              </a:rPr>
              <a:t>Using a benchmarking tool makes the database comparison process seamless compared to leveraging traditional application-based comparison</a:t>
            </a:r>
          </a:p>
          <a:p>
            <a:pPr marL="228600" marR="0" lvl="0" indent="-685800" algn="just" defTabSz="914400"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231F20"/>
                </a:solidFill>
                <a:effectLst/>
                <a:uLnTx/>
                <a:uFillTx/>
                <a:ea typeface="+mn-ea"/>
                <a:cs typeface="+mn-cs"/>
              </a:rPr>
              <a:t>Test 2:</a:t>
            </a:r>
            <a:r>
              <a:rPr kumimoji="0" lang="en-US" sz="1600" b="0" i="0" u="none" strike="noStrike" kern="1200" cap="none" spc="0" normalizeH="0" baseline="0" noProof="0" dirty="0">
                <a:ln>
                  <a:noFill/>
                </a:ln>
                <a:solidFill>
                  <a:srgbClr val="231F20"/>
                </a:solidFill>
                <a:effectLst/>
                <a:uLnTx/>
                <a:uFillTx/>
                <a:ea typeface="+mn-ea"/>
                <a:cs typeface="+mn-cs"/>
              </a:rPr>
              <a:t> Compare the executional implications of comparison process across Python based comparison method vs JMeter</a:t>
            </a:r>
          </a:p>
          <a:p>
            <a:pPr marL="228600" marR="0" lvl="0" indent="-685800" algn="just" defTabSz="914400"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231F20"/>
                </a:solidFill>
                <a:effectLst/>
                <a:uLnTx/>
                <a:uFillTx/>
                <a:ea typeface="+mn-ea"/>
                <a:cs typeface="+mn-cs"/>
              </a:rPr>
              <a:t>Observations: </a:t>
            </a:r>
            <a:r>
              <a:rPr kumimoji="0" lang="en-US" sz="1600" b="0" i="0" u="none" strike="noStrike" kern="1200" cap="none" spc="0" normalizeH="0" baseline="0" noProof="0" dirty="0">
                <a:ln>
                  <a:noFill/>
                </a:ln>
                <a:solidFill>
                  <a:srgbClr val="231F20"/>
                </a:solidFill>
                <a:effectLst/>
                <a:uLnTx/>
                <a:uFillTx/>
                <a:ea typeface="+mn-ea"/>
                <a:cs typeface="+mn-cs"/>
              </a:rPr>
              <a:t>Benchmark tool JMeter was user friendly, automates results, has own visualization, showed multiple inbuilt metrics and significantly reduced the turnaround time for comparison </a:t>
            </a:r>
            <a:endParaRPr kumimoji="0" lang="en-US" sz="1600" b="0" i="0" u="none" strike="noStrike" kern="1200" cap="none" spc="0" normalizeH="0" baseline="0" noProof="0" dirty="0">
              <a:ln>
                <a:noFill/>
              </a:ln>
              <a:solidFill>
                <a:srgbClr val="ED7D31"/>
              </a:solidFill>
              <a:effectLst/>
              <a:uLnTx/>
              <a:uFillTx/>
              <a:ea typeface="+mn-ea"/>
              <a:cs typeface="+mn-cs"/>
            </a:endParaRPr>
          </a:p>
        </p:txBody>
      </p:sp>
    </p:spTree>
    <p:extLst>
      <p:ext uri="{BB962C8B-B14F-4D97-AF65-F5344CB8AC3E}">
        <p14:creationId xmlns:p14="http://schemas.microsoft.com/office/powerpoint/2010/main" val="224780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F3AC572-030F-5F68-095A-36F89C12D013}"/>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mj-lt"/>
                <a:ea typeface="+mj-ea"/>
                <a:cs typeface="+mj-cs"/>
              </a:rPr>
              <a:t>Abnormal case explanation</a:t>
            </a:r>
          </a:p>
        </p:txBody>
      </p:sp>
      <p:sp>
        <p:nvSpPr>
          <p:cNvPr id="3" name="Rectangle: Rounded Corners 2">
            <a:extLst>
              <a:ext uri="{FF2B5EF4-FFF2-40B4-BE49-F238E27FC236}">
                <a16:creationId xmlns:a16="http://schemas.microsoft.com/office/drawing/2014/main" id="{392D254E-444D-E286-DED2-836BE6BCA34D}"/>
              </a:ext>
            </a:extLst>
          </p:cNvPr>
          <p:cNvSpPr/>
          <p:nvPr/>
        </p:nvSpPr>
        <p:spPr>
          <a:xfrm>
            <a:off x="643467" y="1782981"/>
            <a:ext cx="10905066" cy="4393982"/>
          </a:xfrm>
          <a:prstGeom prst="round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p>
            <a:pPr indent="-228600">
              <a:lnSpc>
                <a:spcPct val="90000"/>
              </a:lnSpc>
              <a:buFont typeface="Arial" panose="020B0604020202020204" pitchFamily="34" charset="0"/>
              <a:buChar char="•"/>
            </a:pPr>
            <a:r>
              <a:rPr lang="en-US" sz="2000" b="1" dirty="0">
                <a:solidFill>
                  <a:schemeClr val="tx1"/>
                </a:solidFill>
              </a:rPr>
              <a:t>Anomaly 1: RDS </a:t>
            </a:r>
            <a:r>
              <a:rPr lang="en-US" sz="2000" dirty="0">
                <a:solidFill>
                  <a:schemeClr val="tx1"/>
                </a:solidFill>
              </a:rPr>
              <a:t>performs better for data load as compared to Mongo which is not expected, this may be attributed to the less data size</a:t>
            </a:r>
          </a:p>
          <a:p>
            <a:pPr indent="-228600">
              <a:lnSpc>
                <a:spcPct val="90000"/>
              </a:lnSpc>
              <a:buFont typeface="Arial" panose="020B0604020202020204" pitchFamily="34" charset="0"/>
              <a:buChar char="•"/>
            </a:pPr>
            <a:endParaRPr lang="en-US" sz="2000" dirty="0">
              <a:solidFill>
                <a:schemeClr val="tx1"/>
              </a:solidFill>
            </a:endParaRPr>
          </a:p>
          <a:p>
            <a:pPr indent="-228600">
              <a:lnSpc>
                <a:spcPct val="90000"/>
              </a:lnSpc>
              <a:buFont typeface="Arial" panose="020B0604020202020204" pitchFamily="34" charset="0"/>
              <a:buChar char="•"/>
            </a:pPr>
            <a:endParaRPr lang="en-US" sz="2000" dirty="0">
              <a:solidFill>
                <a:schemeClr val="tx1"/>
              </a:solidFill>
            </a:endParaRPr>
          </a:p>
          <a:p>
            <a:pPr indent="-228600">
              <a:lnSpc>
                <a:spcPct val="90000"/>
              </a:lnSpc>
              <a:spcBef>
                <a:spcPts val="1200"/>
              </a:spcBef>
              <a:spcAft>
                <a:spcPts val="1200"/>
              </a:spcAft>
              <a:buFont typeface="Arial" panose="020B0604020202020204" pitchFamily="34" charset="0"/>
              <a:buChar char="•"/>
            </a:pPr>
            <a:r>
              <a:rPr lang="en-US" sz="2000" b="1" dirty="0">
                <a:solidFill>
                  <a:schemeClr val="tx1"/>
                </a:solidFill>
              </a:rPr>
              <a:t>Anomaly 2: </a:t>
            </a:r>
            <a:r>
              <a:rPr lang="en-US" sz="2000" b="1" i="0" u="none" strike="noStrike" dirty="0">
                <a:solidFill>
                  <a:schemeClr val="tx1"/>
                </a:solidFill>
                <a:effectLst/>
              </a:rPr>
              <a:t>JMeter</a:t>
            </a:r>
            <a:r>
              <a:rPr lang="en-US" sz="2000" b="0" i="0" u="none" strike="noStrike" dirty="0">
                <a:solidFill>
                  <a:schemeClr val="tx1"/>
                </a:solidFill>
                <a:effectLst/>
              </a:rPr>
              <a:t> execution times are </a:t>
            </a:r>
            <a:r>
              <a:rPr lang="en-US" sz="2000" dirty="0">
                <a:solidFill>
                  <a:schemeClr val="tx1"/>
                </a:solidFill>
              </a:rPr>
              <a:t>better in the case of RDS and not very good with MongoDB, This might be attributed to the compatibility of JMeter to SQL as it supports the inbuilt SQL queries and not in the case of MongoDB which supports only Java and Groovy language</a:t>
            </a:r>
            <a:endParaRPr lang="en-US" sz="2000" b="0" i="0" u="none" strike="noStrike" dirty="0">
              <a:solidFill>
                <a:schemeClr val="tx1"/>
              </a:solidFill>
              <a:effectLst/>
            </a:endParaRP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0621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8EB329B-5C88-BA2D-43B5-3699A6B9E498}"/>
              </a:ext>
            </a:extLst>
          </p:cNvPr>
          <p:cNvSpPr txBox="1"/>
          <p:nvPr/>
        </p:nvSpPr>
        <p:spPr>
          <a:xfrm>
            <a:off x="1153551" y="279531"/>
            <a:ext cx="9765417" cy="1135737"/>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Discussion</a:t>
            </a:r>
          </a:p>
        </p:txBody>
      </p:sp>
      <p:sp>
        <p:nvSpPr>
          <p:cNvPr id="4" name="Rectangle: Rounded Corners 3">
            <a:extLst>
              <a:ext uri="{FF2B5EF4-FFF2-40B4-BE49-F238E27FC236}">
                <a16:creationId xmlns:a16="http://schemas.microsoft.com/office/drawing/2014/main" id="{7D1ACE89-27D3-9A46-03E8-2691994F7CE7}"/>
              </a:ext>
            </a:extLst>
          </p:cNvPr>
          <p:cNvSpPr/>
          <p:nvPr/>
        </p:nvSpPr>
        <p:spPr>
          <a:xfrm>
            <a:off x="1153551" y="1782981"/>
            <a:ext cx="9405075" cy="3450201"/>
          </a:xfrm>
          <a:prstGeom prst="round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dirty="0">
                <a:ln>
                  <a:noFill/>
                </a:ln>
                <a:solidFill>
                  <a:schemeClr val="tx1"/>
                </a:solidFill>
                <a:effectLst/>
                <a:uLnTx/>
                <a:uFillTx/>
              </a:rPr>
              <a:t>The experiments conducted above prove that, overall, the performance of MongoDB is better than that of RDS, except in case of Load operation</a:t>
            </a:r>
          </a:p>
          <a:p>
            <a:pPr marL="57150" marR="0" lvl="0" fontAlgn="auto">
              <a:lnSpc>
                <a:spcPct val="90000"/>
              </a:lnSpc>
              <a:spcBef>
                <a:spcPts val="0"/>
              </a:spcBef>
              <a:spcAft>
                <a:spcPts val="600"/>
              </a:spcAft>
              <a:buClrTx/>
              <a:buSzTx/>
              <a:tabLst/>
              <a:defRPr/>
            </a:pPr>
            <a:endParaRPr kumimoji="0" lang="en-US" sz="2000" b="1" i="0" u="none" strike="noStrike" cap="none" spc="0" normalizeH="0" baseline="0" noProof="0" dirty="0">
              <a:ln>
                <a:noFill/>
              </a:ln>
              <a:solidFill>
                <a:schemeClr val="tx1"/>
              </a:solidFill>
              <a:effectLst/>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dirty="0">
                <a:ln>
                  <a:noFill/>
                </a:ln>
                <a:solidFill>
                  <a:schemeClr val="tx1"/>
                </a:solidFill>
                <a:effectLst/>
                <a:uLnTx/>
                <a:uFillTx/>
              </a:rPr>
              <a:t> The Polyglot approach worked the best for read operation in comparison to the individual databases</a:t>
            </a:r>
          </a:p>
          <a:p>
            <a:pPr marL="57150" marR="0" lvl="0" fontAlgn="auto">
              <a:lnSpc>
                <a:spcPct val="90000"/>
              </a:lnSpc>
              <a:spcBef>
                <a:spcPts val="0"/>
              </a:spcBef>
              <a:spcAft>
                <a:spcPts val="600"/>
              </a:spcAft>
              <a:buClrTx/>
              <a:buSzTx/>
              <a:tabLst/>
              <a:defRPr/>
            </a:pPr>
            <a:endParaRPr kumimoji="0" lang="en-US" sz="2000" b="1" i="0" u="none" strike="noStrike" cap="none" spc="0" normalizeH="0" baseline="0" noProof="0" dirty="0">
              <a:ln>
                <a:noFill/>
              </a:ln>
              <a:solidFill>
                <a:schemeClr val="tx1"/>
              </a:solidFill>
              <a:effectLst/>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dirty="0">
                <a:ln>
                  <a:noFill/>
                </a:ln>
                <a:solidFill>
                  <a:schemeClr val="tx1"/>
                </a:solidFill>
                <a:effectLst/>
                <a:uLnTx/>
                <a:uFillTx/>
              </a:rPr>
              <a:t>In case of insurance plan recommendation, where read operation is of utmost importance, Polyglot would be the best choice</a:t>
            </a:r>
          </a:p>
        </p:txBody>
      </p:sp>
      <p:sp>
        <p:nvSpPr>
          <p:cNvPr id="3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7935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14624DC-C20A-2E69-D543-042487EBFFC1}"/>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Summary and Conclusions</a:t>
            </a:r>
          </a:p>
        </p:txBody>
      </p:sp>
      <p:sp>
        <p:nvSpPr>
          <p:cNvPr id="4" name="Rectangle: Rounded Corners 3">
            <a:extLst>
              <a:ext uri="{FF2B5EF4-FFF2-40B4-BE49-F238E27FC236}">
                <a16:creationId xmlns:a16="http://schemas.microsoft.com/office/drawing/2014/main" id="{A466B0A3-2CD2-B3E6-2C6F-C56946C27F98}"/>
              </a:ext>
            </a:extLst>
          </p:cNvPr>
          <p:cNvSpPr/>
          <p:nvPr/>
        </p:nvSpPr>
        <p:spPr>
          <a:xfrm>
            <a:off x="643467" y="1782981"/>
            <a:ext cx="10132385" cy="3540936"/>
          </a:xfrm>
          <a:prstGeom prst="round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dirty="0">
                <a:ln>
                  <a:noFill/>
                </a:ln>
                <a:solidFill>
                  <a:schemeClr val="tx1"/>
                </a:solidFill>
                <a:effectLst/>
                <a:uLnTx/>
                <a:uFillTx/>
              </a:rPr>
              <a:t>The Polyglot model is suitable and suggested for this kind of data model which leverages the advantage of each of the database.</a:t>
            </a:r>
          </a:p>
          <a:p>
            <a:pPr marL="57150" marR="0" lvl="0" fontAlgn="auto">
              <a:lnSpc>
                <a:spcPct val="90000"/>
              </a:lnSpc>
              <a:spcBef>
                <a:spcPts val="0"/>
              </a:spcBef>
              <a:spcAft>
                <a:spcPts val="600"/>
              </a:spcAft>
              <a:buClrTx/>
              <a:buSzTx/>
              <a:tabLst/>
              <a:defRPr/>
            </a:pPr>
            <a:endParaRPr kumimoji="0" lang="en-US" sz="2000" b="1" i="0" u="none" strike="noStrike" cap="none" spc="0" normalizeH="0" baseline="0" noProof="0" dirty="0">
              <a:ln>
                <a:noFill/>
              </a:ln>
              <a:solidFill>
                <a:schemeClr val="tx1"/>
              </a:solidFill>
              <a:effectLst/>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dirty="0">
                <a:ln>
                  <a:noFill/>
                </a:ln>
                <a:solidFill>
                  <a:schemeClr val="tx1"/>
                </a:solidFill>
                <a:effectLst/>
                <a:uLnTx/>
                <a:uFillTx/>
              </a:rPr>
              <a:t>We used insurance data hosted in MongoDB because of its big size and least consistency requirements</a:t>
            </a:r>
          </a:p>
          <a:p>
            <a:pPr marL="57150" marR="0" lvl="0" fontAlgn="auto">
              <a:lnSpc>
                <a:spcPct val="90000"/>
              </a:lnSpc>
              <a:spcBef>
                <a:spcPts val="0"/>
              </a:spcBef>
              <a:spcAft>
                <a:spcPts val="600"/>
              </a:spcAft>
              <a:buClrTx/>
              <a:buSzTx/>
              <a:tabLst/>
              <a:defRPr/>
            </a:pPr>
            <a:endParaRPr kumimoji="0" lang="en-US" sz="2000" b="1" i="0" u="none" strike="noStrike" cap="none" spc="0" normalizeH="0" baseline="0" noProof="0" dirty="0">
              <a:ln>
                <a:noFill/>
              </a:ln>
              <a:solidFill>
                <a:schemeClr val="tx1"/>
              </a:solidFill>
              <a:effectLst/>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dirty="0">
                <a:ln>
                  <a:noFill/>
                </a:ln>
                <a:solidFill>
                  <a:schemeClr val="tx1"/>
                </a:solidFill>
                <a:effectLst/>
                <a:uLnTx/>
                <a:uFillTx/>
              </a:rPr>
              <a:t>However, the patient data hosted in AWS RDS works better because of concurrency and its consistency requirement</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562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8F381CD-4E5D-95E4-212C-3CB7FFFF69E9}"/>
              </a:ext>
            </a:extLst>
          </p:cNvPr>
          <p:cNvSpPr txBox="1"/>
          <p:nvPr/>
        </p:nvSpPr>
        <p:spPr>
          <a:xfrm>
            <a:off x="1014059" y="321734"/>
            <a:ext cx="10534473" cy="1135737"/>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Recommendations for Future Studies:</a:t>
            </a:r>
          </a:p>
        </p:txBody>
      </p:sp>
      <p:sp>
        <p:nvSpPr>
          <p:cNvPr id="3" name="Rectangle: Rounded Corners 2">
            <a:extLst>
              <a:ext uri="{FF2B5EF4-FFF2-40B4-BE49-F238E27FC236}">
                <a16:creationId xmlns:a16="http://schemas.microsoft.com/office/drawing/2014/main" id="{CBEB2229-4307-14A8-438A-A9ED95D31A82}"/>
              </a:ext>
            </a:extLst>
          </p:cNvPr>
          <p:cNvSpPr/>
          <p:nvPr/>
        </p:nvSpPr>
        <p:spPr>
          <a:xfrm>
            <a:off x="1014060" y="1782981"/>
            <a:ext cx="10275502" cy="4393982"/>
          </a:xfrm>
          <a:prstGeom prst="round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700" b="1" i="0" u="none" strike="noStrike" cap="none" spc="0" normalizeH="0" baseline="0" noProof="0" dirty="0">
              <a:ln>
                <a:noFill/>
              </a:ln>
              <a:solidFill>
                <a:schemeClr val="tx1"/>
              </a:solidFill>
              <a:effectLst/>
              <a:uLnTx/>
              <a:uFillTx/>
            </a:endParaRPr>
          </a:p>
          <a:p>
            <a:pPr marL="57150" marR="0" lvl="0" fontAlgn="auto">
              <a:lnSpc>
                <a:spcPct val="90000"/>
              </a:lnSpc>
              <a:spcBef>
                <a:spcPts val="0"/>
              </a:spcBef>
              <a:spcAft>
                <a:spcPts val="600"/>
              </a:spcAft>
              <a:buClrTx/>
              <a:buSzTx/>
              <a:tabLst/>
              <a:defRPr/>
            </a:pPr>
            <a:r>
              <a:rPr kumimoji="0" lang="en-US" sz="2400" b="1" i="0" u="none" strike="noStrike" cap="none" spc="0" normalizeH="0" baseline="0" noProof="0" dirty="0">
                <a:ln>
                  <a:noFill/>
                </a:ln>
                <a:solidFill>
                  <a:schemeClr val="tx1"/>
                </a:solidFill>
                <a:effectLst/>
                <a:uLnTx/>
                <a:uFillTx/>
              </a:rPr>
              <a:t>Business Improvisations: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700" b="0" i="0" u="none" strike="noStrike" cap="none" spc="0" normalizeH="0" baseline="0" noProof="0" dirty="0">
                <a:ln>
                  <a:noFill/>
                </a:ln>
                <a:solidFill>
                  <a:schemeClr val="tx1"/>
                </a:solidFill>
                <a:effectLst/>
                <a:uLnTx/>
                <a:uFillTx/>
              </a:rPr>
              <a:t>Increase the number of insurance plan selection attributes for the patient to make the model robust </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cap="none" spc="0" normalizeH="0" baseline="0" noProof="0" dirty="0">
              <a:ln>
                <a:noFill/>
              </a:ln>
              <a:solidFill>
                <a:schemeClr val="tx1"/>
              </a:solidFill>
              <a:effectLst/>
              <a:uLnTx/>
              <a:uFillTx/>
            </a:endParaRPr>
          </a:p>
          <a:p>
            <a:pPr marL="57150" marR="0" lvl="0" fontAlgn="auto">
              <a:lnSpc>
                <a:spcPct val="90000"/>
              </a:lnSpc>
              <a:spcBef>
                <a:spcPts val="0"/>
              </a:spcBef>
              <a:spcAft>
                <a:spcPts val="600"/>
              </a:spcAft>
              <a:buClrTx/>
              <a:buSzTx/>
              <a:tabLst/>
              <a:defRPr/>
            </a:pPr>
            <a:r>
              <a:rPr kumimoji="0" lang="en-US" sz="2400" b="1" i="0" u="none" strike="noStrike" cap="none" spc="0" normalizeH="0" baseline="0" noProof="0" dirty="0">
                <a:ln>
                  <a:noFill/>
                </a:ln>
                <a:solidFill>
                  <a:schemeClr val="tx1"/>
                </a:solidFill>
                <a:effectLst/>
                <a:uLnTx/>
                <a:uFillTx/>
              </a:rPr>
              <a:t>Data Improvisations for Future:</a:t>
            </a:r>
          </a:p>
          <a:p>
            <a:pPr marL="34290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700" b="0" i="0" u="none" strike="noStrike" cap="none" spc="0" normalizeH="0" baseline="0" noProof="0" dirty="0">
                <a:ln>
                  <a:noFill/>
                </a:ln>
                <a:solidFill>
                  <a:schemeClr val="tx1"/>
                </a:solidFill>
                <a:effectLst/>
                <a:uLnTx/>
                <a:uFillTx/>
              </a:rPr>
              <a:t>Increase data size and number of experimentations for accurate results and insights</a:t>
            </a:r>
          </a:p>
          <a:p>
            <a:pPr marL="34290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700" b="0" i="0" u="none" strike="noStrike" cap="none" spc="0" normalizeH="0" baseline="0" noProof="0" dirty="0">
                <a:ln>
                  <a:noFill/>
                </a:ln>
                <a:solidFill>
                  <a:schemeClr val="tx1"/>
                </a:solidFill>
                <a:effectLst/>
                <a:uLnTx/>
                <a:uFillTx/>
              </a:rPr>
              <a:t>Explore JMeter further to handle data load and multi record operations</a:t>
            </a:r>
          </a:p>
          <a:p>
            <a:pPr marL="34290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700" b="0" i="0" u="none" strike="noStrike" cap="none" spc="0" normalizeH="0" baseline="0" noProof="0" dirty="0">
                <a:ln>
                  <a:noFill/>
                </a:ln>
                <a:solidFill>
                  <a:schemeClr val="tx1"/>
                </a:solidFill>
                <a:effectLst/>
                <a:uLnTx/>
                <a:uFillTx/>
              </a:rPr>
              <a:t>Experiment on availability, consistency and concurrency to check how the system responds and observe specific characteristics</a:t>
            </a:r>
          </a:p>
          <a:p>
            <a:pPr marL="34290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700" b="0" i="0" u="none" strike="noStrike" cap="none" spc="0" normalizeH="0" baseline="0" noProof="0" dirty="0">
                <a:ln>
                  <a:noFill/>
                </a:ln>
                <a:solidFill>
                  <a:schemeClr val="tx1"/>
                </a:solidFill>
                <a:effectLst/>
                <a:uLnTx/>
                <a:uFillTx/>
              </a:rPr>
              <a:t>Stress testing with JMeter </a:t>
            </a:r>
          </a:p>
          <a:p>
            <a:pPr marL="34290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700" b="0" i="0" u="none" strike="noStrike" cap="none" spc="0" normalizeH="0" baseline="0" noProof="0" dirty="0">
                <a:ln>
                  <a:noFill/>
                </a:ln>
                <a:solidFill>
                  <a:schemeClr val="tx1"/>
                </a:solidFill>
                <a:effectLst/>
                <a:uLnTx/>
                <a:uFillTx/>
              </a:rPr>
              <a:t>Finding best method to upload data to RDS (AWS S3 with LAMBDA fun)</a:t>
            </a:r>
          </a:p>
          <a:p>
            <a:pPr marL="34290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700" b="0" i="0" u="none" strike="noStrike" cap="none" spc="0" normalizeH="0" baseline="0" noProof="0" dirty="0">
                <a:ln>
                  <a:noFill/>
                </a:ln>
                <a:solidFill>
                  <a:schemeClr val="tx1"/>
                </a:solidFill>
                <a:effectLst/>
                <a:uLnTx/>
                <a:uFillTx/>
              </a:rPr>
              <a:t>Experiment with number of users to stress test read heavy situations</a:t>
            </a:r>
          </a:p>
          <a:p>
            <a:pPr marL="34290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cap="none" spc="0" normalizeH="0" baseline="0" noProof="0" dirty="0">
              <a:ln>
                <a:noFill/>
              </a:ln>
              <a:solidFill>
                <a:schemeClr val="tx1"/>
              </a:solidFill>
              <a:effectLst/>
              <a:uLnTx/>
              <a:uFillTx/>
            </a:endParaRPr>
          </a:p>
          <a:p>
            <a:pPr marL="34290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700" b="1" i="0" u="none" strike="noStrike" cap="none" spc="0" normalizeH="0" baseline="0" noProof="0" dirty="0">
              <a:ln>
                <a:noFill/>
              </a:ln>
              <a:solidFill>
                <a:schemeClr val="tx1"/>
              </a:solidFill>
              <a:effectLst/>
              <a:uLnTx/>
              <a:uFillTx/>
            </a:endParaRP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4417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FCB482-36BE-CC7A-0AA2-2A94EE1DC0A1}"/>
              </a:ext>
            </a:extLst>
          </p:cNvPr>
          <p:cNvSpPr txBox="1"/>
          <p:nvPr/>
        </p:nvSpPr>
        <p:spPr>
          <a:xfrm>
            <a:off x="2250831" y="2082018"/>
            <a:ext cx="7427741" cy="923330"/>
          </a:xfrm>
          <a:prstGeom prst="rect">
            <a:avLst/>
          </a:prstGeom>
          <a:noFill/>
        </p:spPr>
        <p:txBody>
          <a:bodyPr wrap="square" rtlCol="0">
            <a:spAutoFit/>
          </a:bodyPr>
          <a:lstStyle/>
          <a:p>
            <a:pPr algn="ctr"/>
            <a:r>
              <a:rPr lang="en-US" sz="5400" b="1" dirty="0">
                <a:solidFill>
                  <a:schemeClr val="tx2">
                    <a:lumMod val="60000"/>
                    <a:lumOff val="40000"/>
                  </a:schemeClr>
                </a:solidFill>
              </a:rPr>
              <a:t>Thank you!</a:t>
            </a:r>
          </a:p>
        </p:txBody>
      </p:sp>
    </p:spTree>
    <p:extLst>
      <p:ext uri="{BB962C8B-B14F-4D97-AF65-F5344CB8AC3E}">
        <p14:creationId xmlns:p14="http://schemas.microsoft.com/office/powerpoint/2010/main" val="135852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4FA91-D348-55A1-E31E-6307B0B1B83F}"/>
              </a:ext>
            </a:extLst>
          </p:cNvPr>
          <p:cNvSpPr txBox="1"/>
          <p:nvPr/>
        </p:nvSpPr>
        <p:spPr>
          <a:xfrm>
            <a:off x="402421" y="694538"/>
            <a:ext cx="10561048" cy="523220"/>
          </a:xfrm>
          <a:prstGeom prst="rect">
            <a:avLst/>
          </a:prstGeom>
          <a:noFill/>
        </p:spPr>
        <p:txBody>
          <a:bodyPr wrap="square" rtlCol="0">
            <a:spAutoFit/>
          </a:bodyPr>
          <a:lstStyle/>
          <a:p>
            <a:r>
              <a:rPr lang="en-US" sz="2800" b="1" dirty="0">
                <a:solidFill>
                  <a:schemeClr val="tx2">
                    <a:lumMod val="75000"/>
                  </a:schemeClr>
                </a:solidFill>
              </a:rPr>
              <a:t>What is the problem?</a:t>
            </a:r>
          </a:p>
        </p:txBody>
      </p:sp>
      <p:sp>
        <p:nvSpPr>
          <p:cNvPr id="3" name="Rectangle: Rounded Corners 2">
            <a:extLst>
              <a:ext uri="{FF2B5EF4-FFF2-40B4-BE49-F238E27FC236}">
                <a16:creationId xmlns:a16="http://schemas.microsoft.com/office/drawing/2014/main" id="{DA2E2A5E-D820-E216-77F2-57BBFBFAF5F9}"/>
              </a:ext>
            </a:extLst>
          </p:cNvPr>
          <p:cNvSpPr/>
          <p:nvPr/>
        </p:nvSpPr>
        <p:spPr>
          <a:xfrm>
            <a:off x="402421" y="2521161"/>
            <a:ext cx="6926634" cy="3505566"/>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342900" indent="-342900">
              <a:lnSpc>
                <a:spcPct val="200000"/>
              </a:lnSpc>
              <a:buFont typeface="+mj-lt"/>
              <a:buAutoNum type="arabicPeriod"/>
            </a:pPr>
            <a:r>
              <a:rPr lang="en-US" sz="1900" dirty="0"/>
              <a:t>Selecting an </a:t>
            </a:r>
            <a:r>
              <a:rPr lang="en-US" sz="1900" b="1" dirty="0">
                <a:solidFill>
                  <a:schemeClr val="accent2">
                    <a:lumMod val="75000"/>
                  </a:schemeClr>
                </a:solidFill>
              </a:rPr>
              <a:t>Optimal and Economical Insurance plan</a:t>
            </a:r>
            <a:r>
              <a:rPr lang="en-US" sz="1900" dirty="0"/>
              <a:t> </a:t>
            </a:r>
            <a:r>
              <a:rPr lang="en-US" sz="1900" dirty="0">
                <a:solidFill>
                  <a:schemeClr val="tx1"/>
                </a:solidFill>
              </a:rPr>
              <a:t>for patients </a:t>
            </a:r>
          </a:p>
          <a:p>
            <a:pPr marL="342900" indent="-342900">
              <a:lnSpc>
                <a:spcPct val="200000"/>
              </a:lnSpc>
              <a:buFont typeface="+mj-lt"/>
              <a:buAutoNum type="arabicPeriod"/>
            </a:pPr>
            <a:r>
              <a:rPr lang="en-US" sz="1900" dirty="0">
                <a:solidFill>
                  <a:schemeClr val="tx1"/>
                </a:solidFill>
              </a:rPr>
              <a:t>A </a:t>
            </a:r>
            <a:r>
              <a:rPr lang="en-US" sz="1900" b="1" dirty="0">
                <a:solidFill>
                  <a:schemeClr val="accent2">
                    <a:lumMod val="75000"/>
                  </a:schemeClr>
                </a:solidFill>
              </a:rPr>
              <a:t>Faster performing database</a:t>
            </a:r>
            <a:r>
              <a:rPr lang="en-US" sz="1900" dirty="0">
                <a:solidFill>
                  <a:schemeClr val="accent2">
                    <a:lumMod val="75000"/>
                  </a:schemeClr>
                </a:solidFill>
              </a:rPr>
              <a:t> </a:t>
            </a:r>
            <a:r>
              <a:rPr lang="en-US" sz="1900" dirty="0"/>
              <a:t>to organize systematic data capture with accuracy and lesser delays</a:t>
            </a:r>
          </a:p>
          <a:p>
            <a:pPr marL="342900" indent="-342900">
              <a:lnSpc>
                <a:spcPct val="200000"/>
              </a:lnSpc>
              <a:buFont typeface="+mj-lt"/>
              <a:buAutoNum type="arabicPeriod"/>
            </a:pPr>
            <a:r>
              <a:rPr lang="en-US" sz="1900" dirty="0"/>
              <a:t>Finding a suitable database for </a:t>
            </a:r>
            <a:r>
              <a:rPr lang="en-US" sz="1900" b="1" dirty="0">
                <a:solidFill>
                  <a:schemeClr val="accent2">
                    <a:lumMod val="75000"/>
                  </a:schemeClr>
                </a:solidFill>
              </a:rPr>
              <a:t>Medical Insurance Recommendation Application.</a:t>
            </a:r>
          </a:p>
        </p:txBody>
      </p:sp>
      <p:sp>
        <p:nvSpPr>
          <p:cNvPr id="4" name="TextBox 3">
            <a:extLst>
              <a:ext uri="{FF2B5EF4-FFF2-40B4-BE49-F238E27FC236}">
                <a16:creationId xmlns:a16="http://schemas.microsoft.com/office/drawing/2014/main" id="{634B3028-4B9D-978F-5033-61BD382D9F8A}"/>
              </a:ext>
            </a:extLst>
          </p:cNvPr>
          <p:cNvSpPr txBox="1"/>
          <p:nvPr/>
        </p:nvSpPr>
        <p:spPr>
          <a:xfrm>
            <a:off x="402421" y="1551709"/>
            <a:ext cx="10561048" cy="584775"/>
          </a:xfrm>
          <a:prstGeom prst="rect">
            <a:avLst/>
          </a:prstGeom>
          <a:noFill/>
        </p:spPr>
        <p:txBody>
          <a:bodyPr wrap="square" rtlCol="0">
            <a:spAutoFit/>
          </a:bodyPr>
          <a:lstStyle/>
          <a:p>
            <a:r>
              <a:rPr lang="en-US" sz="3200" b="1" dirty="0">
                <a:solidFill>
                  <a:schemeClr val="accent2">
                    <a:lumMod val="75000"/>
                  </a:schemeClr>
                </a:solidFill>
              </a:rPr>
              <a:t>Healthcare Insurance Recommendation Application</a:t>
            </a:r>
            <a:endParaRPr lang="en-US" sz="3200" dirty="0"/>
          </a:p>
        </p:txBody>
      </p:sp>
      <p:pic>
        <p:nvPicPr>
          <p:cNvPr id="6" name="Picture 5" descr="A picture containing text, clock&#10;&#10;Description automatically generated">
            <a:extLst>
              <a:ext uri="{FF2B5EF4-FFF2-40B4-BE49-F238E27FC236}">
                <a16:creationId xmlns:a16="http://schemas.microsoft.com/office/drawing/2014/main" id="{7138E53F-6E49-91BC-6382-25F24A95E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79" y="2521161"/>
            <a:ext cx="4267200" cy="3380691"/>
          </a:xfrm>
          <a:prstGeom prst="rect">
            <a:avLst/>
          </a:prstGeom>
        </p:spPr>
      </p:pic>
    </p:spTree>
    <p:extLst>
      <p:ext uri="{BB962C8B-B14F-4D97-AF65-F5344CB8AC3E}">
        <p14:creationId xmlns:p14="http://schemas.microsoft.com/office/powerpoint/2010/main" val="100860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250"/>
                                        <p:tgtEl>
                                          <p:spTgt spid="6"/>
                                        </p:tgtEl>
                                      </p:cBhvr>
                                    </p:animEffect>
                                    <p:anim calcmode="lin" valueType="num">
                                      <p:cBhvr>
                                        <p:cTn id="18" dur="1250" fill="hold"/>
                                        <p:tgtEl>
                                          <p:spTgt spid="6"/>
                                        </p:tgtEl>
                                        <p:attrNameLst>
                                          <p:attrName>ppt_x</p:attrName>
                                        </p:attrNameLst>
                                      </p:cBhvr>
                                      <p:tavLst>
                                        <p:tav tm="0">
                                          <p:val>
                                            <p:strVal val="#ppt_x"/>
                                          </p:val>
                                        </p:tav>
                                        <p:tav tm="100000">
                                          <p:val>
                                            <p:strVal val="#ppt_x"/>
                                          </p:val>
                                        </p:tav>
                                      </p:tavLst>
                                    </p:anim>
                                    <p:anim calcmode="lin" valueType="num">
                                      <p:cBhvr>
                                        <p:cTn id="19" dur="1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250"/>
                                        <p:tgtEl>
                                          <p:spTgt spid="3"/>
                                        </p:tgtEl>
                                      </p:cBhvr>
                                    </p:animEffect>
                                    <p:anim calcmode="lin" valueType="num">
                                      <p:cBhvr>
                                        <p:cTn id="25" dur="1250" fill="hold"/>
                                        <p:tgtEl>
                                          <p:spTgt spid="3"/>
                                        </p:tgtEl>
                                        <p:attrNameLst>
                                          <p:attrName>ppt_x</p:attrName>
                                        </p:attrNameLst>
                                      </p:cBhvr>
                                      <p:tavLst>
                                        <p:tav tm="0">
                                          <p:val>
                                            <p:strVal val="#ppt_x"/>
                                          </p:val>
                                        </p:tav>
                                        <p:tav tm="100000">
                                          <p:val>
                                            <p:strVal val="#ppt_x"/>
                                          </p:val>
                                        </p:tav>
                                      </p:tavLst>
                                    </p:anim>
                                    <p:anim calcmode="lin" valueType="num">
                                      <p:cBhvr>
                                        <p:cTn id="26" dur="1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52A542D-0D9F-D0B6-FD2E-5BD26826C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86" y="1001486"/>
            <a:ext cx="8481735" cy="548293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9C17625-B5EC-E42E-D046-D29EC97D7D5A}"/>
              </a:ext>
            </a:extLst>
          </p:cNvPr>
          <p:cNvSpPr/>
          <p:nvPr/>
        </p:nvSpPr>
        <p:spPr>
          <a:xfrm>
            <a:off x="9682844" y="1056633"/>
            <a:ext cx="2220685" cy="6631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Insurance – ~300k records</a:t>
            </a:r>
          </a:p>
          <a:p>
            <a:r>
              <a:rPr lang="en-US" sz="1200" dirty="0"/>
              <a:t>Patients – 150k records</a:t>
            </a:r>
          </a:p>
        </p:txBody>
      </p:sp>
      <p:sp>
        <p:nvSpPr>
          <p:cNvPr id="4" name="Arrow: Right 3">
            <a:extLst>
              <a:ext uri="{FF2B5EF4-FFF2-40B4-BE49-F238E27FC236}">
                <a16:creationId xmlns:a16="http://schemas.microsoft.com/office/drawing/2014/main" id="{3B7CE29C-0A3C-6294-8C40-71219D0AEC3B}"/>
              </a:ext>
            </a:extLst>
          </p:cNvPr>
          <p:cNvSpPr/>
          <p:nvPr/>
        </p:nvSpPr>
        <p:spPr>
          <a:xfrm>
            <a:off x="9284167" y="1281052"/>
            <a:ext cx="298372" cy="225346"/>
          </a:xfrm>
          <a:prstGeom prst="rightArrow">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A355DBA-7C06-1A05-A678-8055A75723E6}"/>
              </a:ext>
            </a:extLst>
          </p:cNvPr>
          <p:cNvSpPr/>
          <p:nvPr/>
        </p:nvSpPr>
        <p:spPr>
          <a:xfrm>
            <a:off x="9682273" y="1985679"/>
            <a:ext cx="2220685" cy="6631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Cloud database comparison undertaken. </a:t>
            </a:r>
          </a:p>
        </p:txBody>
      </p:sp>
      <p:sp>
        <p:nvSpPr>
          <p:cNvPr id="7" name="Arrow: Right 6">
            <a:extLst>
              <a:ext uri="{FF2B5EF4-FFF2-40B4-BE49-F238E27FC236}">
                <a16:creationId xmlns:a16="http://schemas.microsoft.com/office/drawing/2014/main" id="{B2C83C57-77BC-94F9-56E7-3F92A5517234}"/>
              </a:ext>
            </a:extLst>
          </p:cNvPr>
          <p:cNvSpPr/>
          <p:nvPr/>
        </p:nvSpPr>
        <p:spPr>
          <a:xfrm>
            <a:off x="9283234" y="2146683"/>
            <a:ext cx="298372" cy="225346"/>
          </a:xfrm>
          <a:prstGeom prst="rightArrow">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AF6577-2991-D63B-15FB-B6D228303BE4}"/>
              </a:ext>
            </a:extLst>
          </p:cNvPr>
          <p:cNvSpPr/>
          <p:nvPr/>
        </p:nvSpPr>
        <p:spPr>
          <a:xfrm>
            <a:off x="9682273" y="2957265"/>
            <a:ext cx="2220685" cy="7609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Operations repeated </a:t>
            </a:r>
            <a:r>
              <a:rPr lang="en-US" sz="1200" b="1" dirty="0">
                <a:solidFill>
                  <a:schemeClr val="accent2"/>
                </a:solidFill>
              </a:rPr>
              <a:t>20 times </a:t>
            </a:r>
            <a:r>
              <a:rPr lang="en-US" sz="1200" dirty="0"/>
              <a:t>to improve accuracy of results (</a:t>
            </a:r>
            <a:r>
              <a:rPr lang="en-US" sz="1200" b="1" dirty="0">
                <a:solidFill>
                  <a:schemeClr val="accent2"/>
                </a:solidFill>
              </a:rPr>
              <a:t>Benchmarking tools </a:t>
            </a:r>
            <a:r>
              <a:rPr lang="en-US" sz="1200" dirty="0"/>
              <a:t>explored)</a:t>
            </a:r>
          </a:p>
        </p:txBody>
      </p:sp>
      <p:sp>
        <p:nvSpPr>
          <p:cNvPr id="9" name="Arrow: Right 8">
            <a:extLst>
              <a:ext uri="{FF2B5EF4-FFF2-40B4-BE49-F238E27FC236}">
                <a16:creationId xmlns:a16="http://schemas.microsoft.com/office/drawing/2014/main" id="{8A072475-271E-912A-9518-EF8E7F007E7C}"/>
              </a:ext>
            </a:extLst>
          </p:cNvPr>
          <p:cNvSpPr/>
          <p:nvPr/>
        </p:nvSpPr>
        <p:spPr>
          <a:xfrm>
            <a:off x="9281161" y="3082356"/>
            <a:ext cx="298372" cy="225346"/>
          </a:xfrm>
          <a:prstGeom prst="rightArrow">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EC1E0F-2247-F203-E9D0-20C04E78472E}"/>
              </a:ext>
            </a:extLst>
          </p:cNvPr>
          <p:cNvSpPr/>
          <p:nvPr/>
        </p:nvSpPr>
        <p:spPr>
          <a:xfrm>
            <a:off x="9682273" y="3928850"/>
            <a:ext cx="2220685" cy="5232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Measured </a:t>
            </a:r>
            <a:r>
              <a:rPr lang="en-US" sz="1200" b="1" dirty="0">
                <a:solidFill>
                  <a:schemeClr val="accent2"/>
                </a:solidFill>
              </a:rPr>
              <a:t>timestamp </a:t>
            </a:r>
            <a:r>
              <a:rPr lang="en-US" sz="1200" dirty="0"/>
              <a:t>pre and post the observation</a:t>
            </a:r>
          </a:p>
        </p:txBody>
      </p:sp>
      <p:sp>
        <p:nvSpPr>
          <p:cNvPr id="11" name="Arrow: Right 10">
            <a:extLst>
              <a:ext uri="{FF2B5EF4-FFF2-40B4-BE49-F238E27FC236}">
                <a16:creationId xmlns:a16="http://schemas.microsoft.com/office/drawing/2014/main" id="{0A4B168B-09BB-607A-7281-C1DA096E0660}"/>
              </a:ext>
            </a:extLst>
          </p:cNvPr>
          <p:cNvSpPr/>
          <p:nvPr/>
        </p:nvSpPr>
        <p:spPr>
          <a:xfrm>
            <a:off x="9308322" y="4018029"/>
            <a:ext cx="295366" cy="225698"/>
          </a:xfrm>
          <a:prstGeom prst="rightArrow">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C64F0D-D843-4DD1-0961-BE81024EED56}"/>
              </a:ext>
            </a:extLst>
          </p:cNvPr>
          <p:cNvSpPr/>
          <p:nvPr/>
        </p:nvSpPr>
        <p:spPr>
          <a:xfrm>
            <a:off x="9682273" y="4662672"/>
            <a:ext cx="2220685" cy="7132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Observed results of Python and JMeter separately</a:t>
            </a:r>
          </a:p>
        </p:txBody>
      </p:sp>
      <p:sp>
        <p:nvSpPr>
          <p:cNvPr id="13" name="Arrow: Right 12">
            <a:extLst>
              <a:ext uri="{FF2B5EF4-FFF2-40B4-BE49-F238E27FC236}">
                <a16:creationId xmlns:a16="http://schemas.microsoft.com/office/drawing/2014/main" id="{74F08EAB-DB79-B234-0C8A-C9BEC8FC23A8}"/>
              </a:ext>
            </a:extLst>
          </p:cNvPr>
          <p:cNvSpPr/>
          <p:nvPr/>
        </p:nvSpPr>
        <p:spPr>
          <a:xfrm>
            <a:off x="9291737" y="4913348"/>
            <a:ext cx="298372" cy="225346"/>
          </a:xfrm>
          <a:prstGeom prst="rightArrow">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EE66C22-DF0C-9F15-C8BE-9705625A3552}"/>
              </a:ext>
            </a:extLst>
          </p:cNvPr>
          <p:cNvSpPr/>
          <p:nvPr/>
        </p:nvSpPr>
        <p:spPr>
          <a:xfrm>
            <a:off x="9682272" y="5661420"/>
            <a:ext cx="2220685" cy="8162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Validated and quantified the hypothesis through </a:t>
            </a:r>
            <a:r>
              <a:rPr lang="en-US" sz="1200" b="1" dirty="0">
                <a:solidFill>
                  <a:schemeClr val="accent2"/>
                </a:solidFill>
              </a:rPr>
              <a:t>insights generation</a:t>
            </a:r>
          </a:p>
        </p:txBody>
      </p:sp>
      <p:sp>
        <p:nvSpPr>
          <p:cNvPr id="5" name="TextBox 4">
            <a:extLst>
              <a:ext uri="{FF2B5EF4-FFF2-40B4-BE49-F238E27FC236}">
                <a16:creationId xmlns:a16="http://schemas.microsoft.com/office/drawing/2014/main" id="{2F1F1C5C-9DC7-3D50-AF56-62928E2091C2}"/>
              </a:ext>
            </a:extLst>
          </p:cNvPr>
          <p:cNvSpPr txBox="1"/>
          <p:nvPr/>
        </p:nvSpPr>
        <p:spPr>
          <a:xfrm>
            <a:off x="696686" y="261257"/>
            <a:ext cx="11059885" cy="584775"/>
          </a:xfrm>
          <a:prstGeom prst="rect">
            <a:avLst/>
          </a:prstGeom>
          <a:noFill/>
        </p:spPr>
        <p:txBody>
          <a:bodyPr wrap="square" rtlCol="0">
            <a:spAutoFit/>
          </a:bodyPr>
          <a:lstStyle/>
          <a:p>
            <a:r>
              <a:rPr lang="en-US" sz="3200" b="1" dirty="0">
                <a:solidFill>
                  <a:schemeClr val="tx2">
                    <a:lumMod val="75000"/>
                  </a:schemeClr>
                </a:solidFill>
              </a:rPr>
              <a:t>Process Design:</a:t>
            </a:r>
          </a:p>
        </p:txBody>
      </p:sp>
    </p:spTree>
    <p:extLst>
      <p:ext uri="{BB962C8B-B14F-4D97-AF65-F5344CB8AC3E}">
        <p14:creationId xmlns:p14="http://schemas.microsoft.com/office/powerpoint/2010/main" val="102354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down)">
                                      <p:cBhvr>
                                        <p:cTn id="14" dur="125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right)">
                                      <p:cBhvr>
                                        <p:cTn id="51" dur="500"/>
                                        <p:tgtEl>
                                          <p:spTgt spid="1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down)">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8AD564-A41B-7357-5712-C51C131FF142}"/>
              </a:ext>
            </a:extLst>
          </p:cNvPr>
          <p:cNvSpPr txBox="1"/>
          <p:nvPr/>
        </p:nvSpPr>
        <p:spPr>
          <a:xfrm>
            <a:off x="706018" y="391886"/>
            <a:ext cx="10434734" cy="523220"/>
          </a:xfrm>
          <a:prstGeom prst="rect">
            <a:avLst/>
          </a:prstGeom>
          <a:noFill/>
        </p:spPr>
        <p:txBody>
          <a:bodyPr wrap="square" rtlCol="0">
            <a:spAutoFit/>
          </a:bodyPr>
          <a:lstStyle/>
          <a:p>
            <a:r>
              <a:rPr lang="en-US" sz="2800" b="1" dirty="0"/>
              <a:t>Output Generation:</a:t>
            </a:r>
          </a:p>
        </p:txBody>
      </p:sp>
      <p:pic>
        <p:nvPicPr>
          <p:cNvPr id="2050" name="Picture 2">
            <a:extLst>
              <a:ext uri="{FF2B5EF4-FFF2-40B4-BE49-F238E27FC236}">
                <a16:creationId xmlns:a16="http://schemas.microsoft.com/office/drawing/2014/main" id="{C39F9C4D-66D0-B058-4276-BEAB349B9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40" y="983149"/>
            <a:ext cx="9867121" cy="49996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6E3CB143-CE97-BDC6-6A9E-0256C2C5A503}"/>
              </a:ext>
            </a:extLst>
          </p:cNvPr>
          <p:cNvGrpSpPr/>
          <p:nvPr/>
        </p:nvGrpSpPr>
        <p:grpSpPr>
          <a:xfrm>
            <a:off x="7112000" y="5323605"/>
            <a:ext cx="4802911" cy="1401566"/>
            <a:chOff x="7184291" y="5192975"/>
            <a:chExt cx="4245430" cy="1401566"/>
          </a:xfrm>
        </p:grpSpPr>
        <p:sp>
          <p:nvSpPr>
            <p:cNvPr id="4" name="Rectangle: Rounded Corners 3">
              <a:extLst>
                <a:ext uri="{FF2B5EF4-FFF2-40B4-BE49-F238E27FC236}">
                  <a16:creationId xmlns:a16="http://schemas.microsoft.com/office/drawing/2014/main" id="{CFD0923B-4FB7-1A75-4D51-2941B6F31E4E}"/>
                </a:ext>
              </a:extLst>
            </p:cNvPr>
            <p:cNvSpPr/>
            <p:nvPr/>
          </p:nvSpPr>
          <p:spPr>
            <a:xfrm>
              <a:off x="7184291" y="5354276"/>
              <a:ext cx="4245430" cy="1240265"/>
            </a:xfrm>
            <a:prstGeom prst="roundRect">
              <a:avLst/>
            </a:prstGeom>
            <a:solidFill>
              <a:schemeClr val="bg1">
                <a:lumMod val="9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nSpc>
                  <a:spcPct val="150000"/>
                </a:lnSpc>
              </a:pPr>
              <a:r>
                <a:rPr lang="en-US" sz="1400" b="1" dirty="0">
                  <a:solidFill>
                    <a:schemeClr val="tx1"/>
                  </a:solidFill>
                </a:rPr>
                <a:t>Workload 1 </a:t>
              </a:r>
              <a:r>
                <a:rPr lang="en-US" sz="1400" dirty="0">
                  <a:solidFill>
                    <a:schemeClr val="tx1"/>
                  </a:solidFill>
                </a:rPr>
                <a:t>– Insurance data (100k), Patients (50k)</a:t>
              </a:r>
            </a:p>
            <a:p>
              <a:pPr>
                <a:lnSpc>
                  <a:spcPct val="150000"/>
                </a:lnSpc>
              </a:pPr>
              <a:r>
                <a:rPr lang="en-US" sz="1400" b="1" dirty="0">
                  <a:solidFill>
                    <a:schemeClr val="tx1"/>
                  </a:solidFill>
                </a:rPr>
                <a:t>Workload 2 –</a:t>
              </a:r>
              <a:r>
                <a:rPr lang="en-US" sz="1400" dirty="0">
                  <a:solidFill>
                    <a:schemeClr val="tx1"/>
                  </a:solidFill>
                </a:rPr>
                <a:t> Insurance data (200k), Patients (100k)</a:t>
              </a:r>
            </a:p>
            <a:p>
              <a:pPr>
                <a:lnSpc>
                  <a:spcPct val="150000"/>
                </a:lnSpc>
              </a:pPr>
              <a:r>
                <a:rPr lang="en-US" sz="1400" b="1" dirty="0">
                  <a:solidFill>
                    <a:schemeClr val="tx1"/>
                  </a:solidFill>
                </a:rPr>
                <a:t>Workload 3 –</a:t>
              </a:r>
              <a:r>
                <a:rPr lang="en-US" sz="1400" dirty="0">
                  <a:solidFill>
                    <a:schemeClr val="tx1"/>
                  </a:solidFill>
                </a:rPr>
                <a:t> Insurance data (300k), Patients (150k)</a:t>
              </a:r>
            </a:p>
          </p:txBody>
        </p:sp>
        <p:sp>
          <p:nvSpPr>
            <p:cNvPr id="2" name="Rectangle: Rounded Corners 1">
              <a:extLst>
                <a:ext uri="{FF2B5EF4-FFF2-40B4-BE49-F238E27FC236}">
                  <a16:creationId xmlns:a16="http://schemas.microsoft.com/office/drawing/2014/main" id="{87BF4EC1-6D58-719F-7C22-7D383F2B9E2E}"/>
                </a:ext>
              </a:extLst>
            </p:cNvPr>
            <p:cNvSpPr/>
            <p:nvPr/>
          </p:nvSpPr>
          <p:spPr>
            <a:xfrm>
              <a:off x="7329714" y="5192975"/>
              <a:ext cx="1184988" cy="2799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Note</a:t>
              </a:r>
            </a:p>
          </p:txBody>
        </p:sp>
      </p:grpSp>
      <p:sp>
        <p:nvSpPr>
          <p:cNvPr id="5" name="Arrow: Bent-Up 4">
            <a:extLst>
              <a:ext uri="{FF2B5EF4-FFF2-40B4-BE49-F238E27FC236}">
                <a16:creationId xmlns:a16="http://schemas.microsoft.com/office/drawing/2014/main" id="{30AB9300-4EC3-3775-8FEA-DD0D757053FB}"/>
              </a:ext>
            </a:extLst>
          </p:cNvPr>
          <p:cNvSpPr/>
          <p:nvPr/>
        </p:nvSpPr>
        <p:spPr>
          <a:xfrm rot="16200000">
            <a:off x="10221709" y="2538441"/>
            <a:ext cx="672894" cy="912419"/>
          </a:xfrm>
          <a:prstGeom prst="bentUpArrow">
            <a:avLst/>
          </a:prstGeom>
          <a:solidFill>
            <a:schemeClr val="bg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4C37213-27E0-4C59-0BA5-22083DB387E4}"/>
              </a:ext>
            </a:extLst>
          </p:cNvPr>
          <p:cNvSpPr/>
          <p:nvPr/>
        </p:nvSpPr>
        <p:spPr>
          <a:xfrm>
            <a:off x="8853055" y="3644026"/>
            <a:ext cx="3061856" cy="1702413"/>
          </a:xfrm>
          <a:prstGeom prst="roundRect">
            <a:avLst/>
          </a:prstGeom>
          <a:solidFill>
            <a:schemeClr val="bg1">
              <a:lumMod val="9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300" b="1" dirty="0">
                <a:solidFill>
                  <a:schemeClr val="tx1"/>
                </a:solidFill>
              </a:rPr>
              <a:t>MongoDB </a:t>
            </a:r>
            <a:r>
              <a:rPr lang="en-US" sz="1300" b="1" dirty="0">
                <a:solidFill>
                  <a:schemeClr val="tx1"/>
                </a:solidFill>
                <a:sym typeface="Wingdings" panose="05000000000000000000" pitchFamily="2" charset="2"/>
              </a:rPr>
              <a:t></a:t>
            </a:r>
            <a:r>
              <a:rPr lang="en-US" sz="1300" dirty="0">
                <a:solidFill>
                  <a:schemeClr val="tx1"/>
                </a:solidFill>
              </a:rPr>
              <a:t> Insurance data </a:t>
            </a:r>
          </a:p>
          <a:p>
            <a:r>
              <a:rPr lang="en-US" sz="1300" dirty="0">
                <a:solidFill>
                  <a:schemeClr val="tx1"/>
                </a:solidFill>
              </a:rPr>
              <a:t>(Huge data, AP model needed for our use case)</a:t>
            </a:r>
          </a:p>
          <a:p>
            <a:r>
              <a:rPr lang="en-US" sz="1300" b="1" dirty="0">
                <a:solidFill>
                  <a:schemeClr val="tx1"/>
                </a:solidFill>
              </a:rPr>
              <a:t>AWS RDS </a:t>
            </a:r>
            <a:r>
              <a:rPr lang="en-US" sz="1300" b="1" dirty="0">
                <a:solidFill>
                  <a:schemeClr val="tx1"/>
                </a:solidFill>
                <a:sym typeface="Wingdings" panose="05000000000000000000" pitchFamily="2" charset="2"/>
              </a:rPr>
              <a:t></a:t>
            </a:r>
            <a:r>
              <a:rPr lang="en-US" sz="1300" dirty="0">
                <a:solidFill>
                  <a:schemeClr val="tx1"/>
                </a:solidFill>
                <a:sym typeface="Wingdings" panose="05000000000000000000" pitchFamily="2" charset="2"/>
              </a:rPr>
              <a:t> Patients data (Concurrency and consistency is critical - ACID)</a:t>
            </a:r>
            <a:endParaRPr lang="en-US" sz="1300" dirty="0">
              <a:solidFill>
                <a:schemeClr val="tx1"/>
              </a:solidFill>
            </a:endParaRPr>
          </a:p>
        </p:txBody>
      </p:sp>
      <p:sp>
        <p:nvSpPr>
          <p:cNvPr id="9" name="Rectangle: Rounded Corners 8">
            <a:extLst>
              <a:ext uri="{FF2B5EF4-FFF2-40B4-BE49-F238E27FC236}">
                <a16:creationId xmlns:a16="http://schemas.microsoft.com/office/drawing/2014/main" id="{89AA72EE-E53B-8B44-2ED9-9F37532FB80F}"/>
              </a:ext>
            </a:extLst>
          </p:cNvPr>
          <p:cNvSpPr/>
          <p:nvPr/>
        </p:nvSpPr>
        <p:spPr>
          <a:xfrm>
            <a:off x="9567623" y="3526901"/>
            <a:ext cx="1676401" cy="3806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Wait! Polyglot?</a:t>
            </a:r>
          </a:p>
        </p:txBody>
      </p:sp>
    </p:spTree>
    <p:extLst>
      <p:ext uri="{BB962C8B-B14F-4D97-AF65-F5344CB8AC3E}">
        <p14:creationId xmlns:p14="http://schemas.microsoft.com/office/powerpoint/2010/main" val="305371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67F31A-D9C6-8FA1-9478-3E694448D0FD}"/>
              </a:ext>
            </a:extLst>
          </p:cNvPr>
          <p:cNvGraphicFramePr>
            <a:graphicFrameLocks noGrp="1"/>
          </p:cNvGraphicFramePr>
          <p:nvPr>
            <p:extLst>
              <p:ext uri="{D42A27DB-BD31-4B8C-83A1-F6EECF244321}">
                <p14:modId xmlns:p14="http://schemas.microsoft.com/office/powerpoint/2010/main" val="836774377"/>
              </p:ext>
            </p:extLst>
          </p:nvPr>
        </p:nvGraphicFramePr>
        <p:xfrm>
          <a:off x="444760" y="1581993"/>
          <a:ext cx="11302480" cy="3477707"/>
        </p:xfrm>
        <a:graphic>
          <a:graphicData uri="http://schemas.openxmlformats.org/drawingml/2006/table">
            <a:tbl>
              <a:tblPr firstRow="1" bandRow="1">
                <a:tableStyleId>{72833802-FEF1-4C79-8D5D-14CF1EAF98D9}</a:tableStyleId>
              </a:tblPr>
              <a:tblGrid>
                <a:gridCol w="663604">
                  <a:extLst>
                    <a:ext uri="{9D8B030D-6E8A-4147-A177-3AD203B41FA5}">
                      <a16:colId xmlns:a16="http://schemas.microsoft.com/office/drawing/2014/main" val="4156813165"/>
                    </a:ext>
                  </a:extLst>
                </a:gridCol>
                <a:gridCol w="1136072">
                  <a:extLst>
                    <a:ext uri="{9D8B030D-6E8A-4147-A177-3AD203B41FA5}">
                      <a16:colId xmlns:a16="http://schemas.microsoft.com/office/drawing/2014/main" val="812604740"/>
                    </a:ext>
                  </a:extLst>
                </a:gridCol>
                <a:gridCol w="5361709">
                  <a:extLst>
                    <a:ext uri="{9D8B030D-6E8A-4147-A177-3AD203B41FA5}">
                      <a16:colId xmlns:a16="http://schemas.microsoft.com/office/drawing/2014/main" val="3763404185"/>
                    </a:ext>
                  </a:extLst>
                </a:gridCol>
                <a:gridCol w="955964">
                  <a:extLst>
                    <a:ext uri="{9D8B030D-6E8A-4147-A177-3AD203B41FA5}">
                      <a16:colId xmlns:a16="http://schemas.microsoft.com/office/drawing/2014/main" val="1034357421"/>
                    </a:ext>
                  </a:extLst>
                </a:gridCol>
                <a:gridCol w="1173250">
                  <a:extLst>
                    <a:ext uri="{9D8B030D-6E8A-4147-A177-3AD203B41FA5}">
                      <a16:colId xmlns:a16="http://schemas.microsoft.com/office/drawing/2014/main" val="2536797662"/>
                    </a:ext>
                  </a:extLst>
                </a:gridCol>
                <a:gridCol w="2011881">
                  <a:extLst>
                    <a:ext uri="{9D8B030D-6E8A-4147-A177-3AD203B41FA5}">
                      <a16:colId xmlns:a16="http://schemas.microsoft.com/office/drawing/2014/main" val="308821526"/>
                    </a:ext>
                  </a:extLst>
                </a:gridCol>
              </a:tblGrid>
              <a:tr h="579316">
                <a:tc>
                  <a:txBody>
                    <a:bodyPr/>
                    <a:lstStyle/>
                    <a:p>
                      <a:pPr algn="ctr"/>
                      <a:r>
                        <a:rPr lang="en-US" sz="1600" b="1" dirty="0" err="1">
                          <a:solidFill>
                            <a:schemeClr val="bg1"/>
                          </a:solidFill>
                        </a:rPr>
                        <a:t>Sr.No</a:t>
                      </a:r>
                      <a:endParaRPr lang="en-US" sz="1600" b="1" dirty="0">
                        <a:solidFill>
                          <a:schemeClr val="bg1"/>
                        </a:solidFill>
                      </a:endParaRPr>
                    </a:p>
                  </a:txBody>
                  <a:tcPr/>
                </a:tc>
                <a:tc>
                  <a:txBody>
                    <a:bodyPr/>
                    <a:lstStyle/>
                    <a:p>
                      <a:pPr algn="ctr"/>
                      <a:r>
                        <a:rPr lang="en-US" sz="1600" b="1" dirty="0">
                          <a:solidFill>
                            <a:schemeClr val="bg1"/>
                          </a:solidFill>
                        </a:rPr>
                        <a:t>Operations</a:t>
                      </a:r>
                    </a:p>
                  </a:txBody>
                  <a:tcPr/>
                </a:tc>
                <a:tc>
                  <a:txBody>
                    <a:bodyPr/>
                    <a:lstStyle/>
                    <a:p>
                      <a:pPr algn="ctr"/>
                      <a:r>
                        <a:rPr lang="en-US" sz="1600" b="1" dirty="0">
                          <a:solidFill>
                            <a:schemeClr val="bg1"/>
                          </a:solidFill>
                        </a:rPr>
                        <a:t>Task</a:t>
                      </a:r>
                    </a:p>
                  </a:txBody>
                  <a:tcPr>
                    <a:lnR w="57150" cap="flat" cmpd="sng" algn="ctr">
                      <a:solidFill>
                        <a:schemeClr val="bg1"/>
                      </a:solidFill>
                      <a:prstDash val="solid"/>
                      <a:round/>
                      <a:headEnd type="none" w="med" len="med"/>
                      <a:tailEnd type="none" w="med" len="med"/>
                    </a:lnR>
                  </a:tcPr>
                </a:tc>
                <a:tc>
                  <a:txBody>
                    <a:bodyPr/>
                    <a:lstStyle/>
                    <a:p>
                      <a:pPr algn="ctr"/>
                      <a:r>
                        <a:rPr lang="en-US" sz="1600" b="1" dirty="0">
                          <a:solidFill>
                            <a:schemeClr val="bg1"/>
                          </a:solidFill>
                        </a:rPr>
                        <a:t>AWS RDS</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US" sz="1600" b="1" dirty="0">
                          <a:solidFill>
                            <a:schemeClr val="bg1"/>
                          </a:solidFill>
                        </a:rPr>
                        <a:t>Mongo Atlas</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c>
                  <a:txBody>
                    <a:bodyPr/>
                    <a:lstStyle/>
                    <a:p>
                      <a:pPr algn="ctr"/>
                      <a:r>
                        <a:rPr lang="en-US" sz="1600" b="1" dirty="0">
                          <a:solidFill>
                            <a:schemeClr val="bg1"/>
                          </a:solidFill>
                        </a:rPr>
                        <a:t>Polyglot </a:t>
                      </a:r>
                    </a:p>
                    <a:p>
                      <a:pPr algn="ctr"/>
                      <a:r>
                        <a:rPr lang="en-US" sz="1600" b="1" dirty="0">
                          <a:solidFill>
                            <a:schemeClr val="bg1"/>
                          </a:solidFill>
                        </a:rPr>
                        <a:t>(Mongo + RDS)</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0472111"/>
                  </a:ext>
                </a:extLst>
              </a:tr>
              <a:tr h="416530">
                <a:tc>
                  <a:txBody>
                    <a:bodyPr/>
                    <a:lstStyle/>
                    <a:p>
                      <a:r>
                        <a:rPr lang="en-US" sz="1600" dirty="0"/>
                        <a:t>1</a:t>
                      </a:r>
                    </a:p>
                  </a:txBody>
                  <a:tcPr/>
                </a:tc>
                <a:tc>
                  <a:txBody>
                    <a:bodyPr/>
                    <a:lstStyle/>
                    <a:p>
                      <a:r>
                        <a:rPr lang="en-US" sz="1600" dirty="0"/>
                        <a:t>Create</a:t>
                      </a:r>
                    </a:p>
                  </a:txBody>
                  <a:tcPr/>
                </a:tc>
                <a:tc>
                  <a:txBody>
                    <a:bodyPr/>
                    <a:lstStyle/>
                    <a:p>
                      <a:pPr marL="0" indent="0">
                        <a:buFont typeface="Arial" panose="020B0604020202020204" pitchFamily="34" charset="0"/>
                        <a:buNone/>
                      </a:pPr>
                      <a:r>
                        <a:rPr lang="en-US" sz="1600" dirty="0"/>
                        <a:t>Load both data to the </a:t>
                      </a:r>
                      <a:r>
                        <a:rPr lang="en-US" sz="1600" b="1" dirty="0">
                          <a:solidFill>
                            <a:schemeClr val="accent2"/>
                          </a:solidFill>
                        </a:rPr>
                        <a:t>respective databases</a:t>
                      </a:r>
                    </a:p>
                  </a:txBody>
                  <a:tcPr>
                    <a:lnR w="57150" cap="flat" cmpd="sng" algn="ctr">
                      <a:solidFill>
                        <a:schemeClr val="bg1"/>
                      </a:solidFill>
                      <a:prstDash val="solid"/>
                      <a:round/>
                      <a:headEnd type="none" w="med" len="med"/>
                      <a:tailEnd type="none" w="med" len="med"/>
                    </a:lnR>
                  </a:tcPr>
                </a:tc>
                <a:tc>
                  <a:txBody>
                    <a:bodyPr/>
                    <a:lstStyle/>
                    <a:p>
                      <a:pPr marL="0" indent="0">
                        <a:buFont typeface="Arial" panose="020B0604020202020204" pitchFamily="34" charset="0"/>
                        <a:buNone/>
                      </a:pPr>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pPr marL="0" indent="0">
                        <a:buFont typeface="Arial" panose="020B0604020202020204" pitchFamily="34" charset="0"/>
                        <a:buNone/>
                      </a:pPr>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pPr marL="0" indent="0">
                        <a:buFont typeface="Arial" panose="020B0604020202020204" pitchFamily="34" charset="0"/>
                        <a:buNone/>
                      </a:pPr>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784743097"/>
                  </a:ext>
                </a:extLst>
              </a:tr>
              <a:tr h="1061297">
                <a:tc>
                  <a:txBody>
                    <a:bodyPr/>
                    <a:lstStyle/>
                    <a:p>
                      <a:r>
                        <a:rPr lang="en-US" sz="1600" dirty="0"/>
                        <a:t>2</a:t>
                      </a:r>
                    </a:p>
                  </a:txBody>
                  <a:tcPr/>
                </a:tc>
                <a:tc>
                  <a:txBody>
                    <a:bodyPr/>
                    <a:lstStyle/>
                    <a:p>
                      <a:r>
                        <a:rPr lang="en-US" sz="1600" dirty="0"/>
                        <a:t>Read</a:t>
                      </a:r>
                    </a:p>
                  </a:txBody>
                  <a:tcPr/>
                </a:tc>
                <a:tc>
                  <a:txBody>
                    <a:bodyPr/>
                    <a:lstStyle/>
                    <a:p>
                      <a:r>
                        <a:rPr lang="en-US" sz="1600" b="0" kern="1200" dirty="0">
                          <a:solidFill>
                            <a:schemeClr val="tx1"/>
                          </a:solidFill>
                        </a:rPr>
                        <a:t>Take a patient from one table as an example and provide a </a:t>
                      </a:r>
                      <a:r>
                        <a:rPr lang="en-US" sz="1600" b="1" kern="1200" dirty="0">
                          <a:solidFill>
                            <a:schemeClr val="accent2"/>
                          </a:solidFill>
                        </a:rPr>
                        <a:t>list of suitable Insurance plans </a:t>
                      </a:r>
                      <a:r>
                        <a:rPr lang="en-US" sz="1600" b="0" kern="1200" dirty="0">
                          <a:solidFill>
                            <a:schemeClr val="tx1"/>
                          </a:solidFill>
                        </a:rPr>
                        <a:t>using insurance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(Explains problem use case)</a:t>
                      </a:r>
                    </a:p>
                    <a:p>
                      <a:endParaRPr lang="en-US" sz="1600" b="0" kern="1200" dirty="0">
                        <a:solidFill>
                          <a:schemeClr val="tx1"/>
                        </a:solidFill>
                        <a:latin typeface="+mn-lt"/>
                        <a:ea typeface="+mn-ea"/>
                        <a:cs typeface="+mn-cs"/>
                      </a:endParaRPr>
                    </a:p>
                  </a:txBody>
                  <a:tcPr>
                    <a:lnR w="57150" cap="flat" cmpd="sng" algn="ctr">
                      <a:solidFill>
                        <a:schemeClr val="bg1"/>
                      </a:solidFill>
                      <a:prstDash val="solid"/>
                      <a:round/>
                      <a:headEnd type="none" w="med" len="med"/>
                      <a:tailEnd type="none" w="med" len="med"/>
                    </a:lnR>
                  </a:tcPr>
                </a:tc>
                <a:tc>
                  <a:txBody>
                    <a:bodyPr/>
                    <a:lstStyle/>
                    <a:p>
                      <a:endParaRPr lang="en-US" sz="1400" b="0" kern="1200" dirty="0">
                        <a:solidFill>
                          <a:schemeClr val="tx1"/>
                        </a:solidFill>
                        <a:latin typeface="+mn-lt"/>
                        <a:ea typeface="+mn-ea"/>
                        <a:cs typeface="+mn-cs"/>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endParaRPr lang="en-US" sz="1400" b="0" kern="1200" dirty="0">
                        <a:solidFill>
                          <a:schemeClr val="tx1"/>
                        </a:solidFill>
                        <a:latin typeface="+mn-lt"/>
                        <a:ea typeface="+mn-ea"/>
                        <a:cs typeface="+mn-cs"/>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endParaRPr lang="en-US" sz="1400" b="0" kern="1200" dirty="0">
                        <a:solidFill>
                          <a:schemeClr val="tx1"/>
                        </a:solidFill>
                        <a:latin typeface="+mn-lt"/>
                        <a:ea typeface="+mn-ea"/>
                        <a:cs typeface="+mn-cs"/>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1699547251"/>
                  </a:ext>
                </a:extLst>
              </a:tr>
              <a:tr h="416530">
                <a:tc>
                  <a:txBody>
                    <a:bodyPr/>
                    <a:lstStyle/>
                    <a:p>
                      <a:r>
                        <a:rPr lang="en-US" sz="1600" dirty="0"/>
                        <a:t>3</a:t>
                      </a:r>
                    </a:p>
                  </a:txBody>
                  <a:tcPr/>
                </a:tc>
                <a:tc>
                  <a:txBody>
                    <a:bodyPr/>
                    <a:lstStyle/>
                    <a:p>
                      <a:r>
                        <a:rPr lang="en-US" sz="1600" dirty="0"/>
                        <a:t>Insert</a:t>
                      </a:r>
                    </a:p>
                  </a:txBody>
                  <a:tcPr/>
                </a:tc>
                <a:tc>
                  <a:txBody>
                    <a:bodyPr/>
                    <a:lstStyle/>
                    <a:p>
                      <a:r>
                        <a:rPr lang="en-US" sz="1600" b="0" dirty="0">
                          <a:solidFill>
                            <a:schemeClr val="tx1"/>
                          </a:solidFill>
                        </a:rPr>
                        <a:t>Insert a </a:t>
                      </a:r>
                      <a:r>
                        <a:rPr lang="en-US" sz="1600" b="1" kern="1200" dirty="0">
                          <a:solidFill>
                            <a:schemeClr val="accent2"/>
                          </a:solidFill>
                          <a:latin typeface="+mn-lt"/>
                          <a:ea typeface="+mn-ea"/>
                          <a:cs typeface="+mn-cs"/>
                        </a:rPr>
                        <a:t>P</a:t>
                      </a:r>
                      <a:r>
                        <a:rPr lang="en-US" sz="1600" b="1" dirty="0">
                          <a:solidFill>
                            <a:schemeClr val="accent2"/>
                          </a:solidFill>
                        </a:rPr>
                        <a:t>atient record </a:t>
                      </a:r>
                      <a:r>
                        <a:rPr lang="en-US" sz="1600" b="0" dirty="0">
                          <a:solidFill>
                            <a:schemeClr val="tx1"/>
                          </a:solidFill>
                        </a:rPr>
                        <a:t>to the patient data</a:t>
                      </a:r>
                    </a:p>
                  </a:txBody>
                  <a:tcPr>
                    <a:lnR w="57150" cap="flat" cmpd="sng" algn="ctr">
                      <a:solidFill>
                        <a:schemeClr val="bg1"/>
                      </a:solidFill>
                      <a:prstDash val="solid"/>
                      <a:round/>
                      <a:headEnd type="none" w="med" len="med"/>
                      <a:tailEnd type="none" w="med" len="med"/>
                    </a:lnR>
                  </a:tcPr>
                </a:tc>
                <a:tc>
                  <a:txBody>
                    <a:bodyPr/>
                    <a:lstStyle/>
                    <a:p>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31359580"/>
                  </a:ext>
                </a:extLst>
              </a:tr>
              <a:tr h="582001">
                <a:tc>
                  <a:txBody>
                    <a:bodyPr/>
                    <a:lstStyle/>
                    <a:p>
                      <a:r>
                        <a:rPr lang="en-US" sz="1600" dirty="0"/>
                        <a:t>4</a:t>
                      </a:r>
                    </a:p>
                  </a:txBody>
                  <a:tcPr/>
                </a:tc>
                <a:tc>
                  <a:txBody>
                    <a:bodyPr/>
                    <a:lstStyle/>
                    <a:p>
                      <a:r>
                        <a:rPr lang="en-US" sz="1600" dirty="0"/>
                        <a:t>Update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Make </a:t>
                      </a:r>
                      <a:r>
                        <a:rPr lang="en-US" sz="1600" b="1" dirty="0">
                          <a:solidFill>
                            <a:schemeClr val="accent2"/>
                          </a:solidFill>
                        </a:rPr>
                        <a:t>changes to the number of dependents </a:t>
                      </a:r>
                      <a:r>
                        <a:rPr lang="en-US" sz="1600" b="0" dirty="0">
                          <a:solidFill>
                            <a:schemeClr val="tx1"/>
                          </a:solidFill>
                        </a:rPr>
                        <a:t>in the patient data as it’s subject to change over time</a:t>
                      </a:r>
                    </a:p>
                  </a:txBody>
                  <a:tcPr>
                    <a:lnR w="5715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16875416"/>
                  </a:ext>
                </a:extLst>
              </a:tr>
              <a:tr h="416530">
                <a:tc>
                  <a:txBody>
                    <a:bodyPr/>
                    <a:lstStyle/>
                    <a:p>
                      <a:r>
                        <a:rPr lang="en-US" sz="1600" dirty="0"/>
                        <a:t>5</a:t>
                      </a:r>
                    </a:p>
                  </a:txBody>
                  <a:tcPr/>
                </a:tc>
                <a:tc>
                  <a:txBody>
                    <a:bodyPr/>
                    <a:lstStyle/>
                    <a:p>
                      <a:r>
                        <a:rPr lang="en-US" sz="1600" dirty="0"/>
                        <a:t>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Delete a patient record who no longer exists in the system</a:t>
                      </a:r>
                    </a:p>
                  </a:txBody>
                  <a:tcPr>
                    <a:lnR w="5715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38485628"/>
                  </a:ext>
                </a:extLst>
              </a:tr>
            </a:tbl>
          </a:graphicData>
        </a:graphic>
      </p:graphicFrame>
      <p:grpSp>
        <p:nvGrpSpPr>
          <p:cNvPr id="5" name="Group 4">
            <a:extLst>
              <a:ext uri="{FF2B5EF4-FFF2-40B4-BE49-F238E27FC236}">
                <a16:creationId xmlns:a16="http://schemas.microsoft.com/office/drawing/2014/main" id="{0D4B6840-48E3-3361-1F41-EA9E37E79364}"/>
              </a:ext>
            </a:extLst>
          </p:cNvPr>
          <p:cNvGrpSpPr/>
          <p:nvPr/>
        </p:nvGrpSpPr>
        <p:grpSpPr>
          <a:xfrm>
            <a:off x="3564294" y="5167748"/>
            <a:ext cx="8182946" cy="1450718"/>
            <a:chOff x="7315200" y="5222285"/>
            <a:chExt cx="4245430" cy="1470821"/>
          </a:xfrm>
        </p:grpSpPr>
        <p:sp>
          <p:nvSpPr>
            <p:cNvPr id="6" name="Rectangle: Rounded Corners 5">
              <a:extLst>
                <a:ext uri="{FF2B5EF4-FFF2-40B4-BE49-F238E27FC236}">
                  <a16:creationId xmlns:a16="http://schemas.microsoft.com/office/drawing/2014/main" id="{B241F3BA-1C8B-D9D6-49D7-EB2C96CF3F26}"/>
                </a:ext>
              </a:extLst>
            </p:cNvPr>
            <p:cNvSpPr/>
            <p:nvPr/>
          </p:nvSpPr>
          <p:spPr>
            <a:xfrm>
              <a:off x="7315200" y="5475120"/>
              <a:ext cx="4245430" cy="1217986"/>
            </a:xfrm>
            <a:prstGeom prst="roundRect">
              <a:avLst/>
            </a:prstGeom>
            <a:solidFill>
              <a:schemeClr val="bg1">
                <a:lumMod val="9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While performing these operations, time of execution is measured in both JMeter and Python</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Read, insert, update and delete has been performed for 1 record</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Data load wasn’t performed using JMeter</a:t>
              </a:r>
            </a:p>
          </p:txBody>
        </p:sp>
        <p:sp>
          <p:nvSpPr>
            <p:cNvPr id="7" name="Rectangle: Rounded Corners 6">
              <a:extLst>
                <a:ext uri="{FF2B5EF4-FFF2-40B4-BE49-F238E27FC236}">
                  <a16:creationId xmlns:a16="http://schemas.microsoft.com/office/drawing/2014/main" id="{289E0275-AAF4-FEC9-5745-AFDA1285943F}"/>
                </a:ext>
              </a:extLst>
            </p:cNvPr>
            <p:cNvSpPr/>
            <p:nvPr/>
          </p:nvSpPr>
          <p:spPr>
            <a:xfrm>
              <a:off x="7448538" y="5222285"/>
              <a:ext cx="495974" cy="4073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Note</a:t>
              </a:r>
            </a:p>
          </p:txBody>
        </p:sp>
      </p:grpSp>
      <p:sp>
        <p:nvSpPr>
          <p:cNvPr id="8" name="TextBox 7">
            <a:extLst>
              <a:ext uri="{FF2B5EF4-FFF2-40B4-BE49-F238E27FC236}">
                <a16:creationId xmlns:a16="http://schemas.microsoft.com/office/drawing/2014/main" id="{CA271385-2C15-E0F5-DA9E-91E82165BC8E}"/>
              </a:ext>
            </a:extLst>
          </p:cNvPr>
          <p:cNvSpPr txBox="1"/>
          <p:nvPr/>
        </p:nvSpPr>
        <p:spPr>
          <a:xfrm>
            <a:off x="347778" y="1038798"/>
            <a:ext cx="1001174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2">
                    <a:lumMod val="60000"/>
                    <a:lumOff val="40000"/>
                  </a:schemeClr>
                </a:solidFill>
                <a:effectLst/>
                <a:uLnTx/>
                <a:uFillTx/>
                <a:latin typeface="Calibri" panose="020F0502020204030204"/>
                <a:ea typeface="+mn-ea"/>
                <a:cs typeface="+mn-cs"/>
              </a:rPr>
              <a:t>Experiments are carried out in Python and JMeter</a:t>
            </a:r>
          </a:p>
        </p:txBody>
      </p:sp>
      <p:sp>
        <p:nvSpPr>
          <p:cNvPr id="3" name="TextBox 2">
            <a:extLst>
              <a:ext uri="{FF2B5EF4-FFF2-40B4-BE49-F238E27FC236}">
                <a16:creationId xmlns:a16="http://schemas.microsoft.com/office/drawing/2014/main" id="{AB62DF6F-E449-2334-137C-5D5CC52362F0}"/>
              </a:ext>
            </a:extLst>
          </p:cNvPr>
          <p:cNvSpPr txBox="1"/>
          <p:nvPr/>
        </p:nvSpPr>
        <p:spPr>
          <a:xfrm>
            <a:off x="444761" y="249382"/>
            <a:ext cx="10832840" cy="584775"/>
          </a:xfrm>
          <a:prstGeom prst="rect">
            <a:avLst/>
          </a:prstGeom>
          <a:noFill/>
        </p:spPr>
        <p:txBody>
          <a:bodyPr wrap="square" rtlCol="0">
            <a:spAutoFit/>
          </a:bodyPr>
          <a:lstStyle/>
          <a:p>
            <a:pPr algn="ctr"/>
            <a:r>
              <a:rPr lang="en-US" sz="3200" b="1" dirty="0">
                <a:solidFill>
                  <a:schemeClr val="tx2">
                    <a:lumMod val="75000"/>
                  </a:schemeClr>
                </a:solidFill>
              </a:rPr>
              <a:t>Experiments</a:t>
            </a:r>
          </a:p>
        </p:txBody>
      </p:sp>
      <p:grpSp>
        <p:nvGrpSpPr>
          <p:cNvPr id="9" name="Group 8">
            <a:extLst>
              <a:ext uri="{FF2B5EF4-FFF2-40B4-BE49-F238E27FC236}">
                <a16:creationId xmlns:a16="http://schemas.microsoft.com/office/drawing/2014/main" id="{39ADD0B2-DF17-4996-BB19-CCF40F8FF387}"/>
              </a:ext>
            </a:extLst>
          </p:cNvPr>
          <p:cNvGrpSpPr/>
          <p:nvPr/>
        </p:nvGrpSpPr>
        <p:grpSpPr>
          <a:xfrm>
            <a:off x="444760" y="5784980"/>
            <a:ext cx="2289109" cy="670182"/>
            <a:chOff x="373224" y="5784980"/>
            <a:chExt cx="2360645" cy="670182"/>
          </a:xfrm>
        </p:grpSpPr>
        <p:sp>
          <p:nvSpPr>
            <p:cNvPr id="10" name="Rectangle 9">
              <a:extLst>
                <a:ext uri="{FF2B5EF4-FFF2-40B4-BE49-F238E27FC236}">
                  <a16:creationId xmlns:a16="http://schemas.microsoft.com/office/drawing/2014/main" id="{63DF3F47-3839-9A01-A276-2DB0B75FDDB7}"/>
                </a:ext>
              </a:extLst>
            </p:cNvPr>
            <p:cNvSpPr/>
            <p:nvPr/>
          </p:nvSpPr>
          <p:spPr>
            <a:xfrm>
              <a:off x="373224" y="5784980"/>
              <a:ext cx="578498" cy="242596"/>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44F56-5DA9-9177-C3FF-35413FCA6FAD}"/>
                </a:ext>
              </a:extLst>
            </p:cNvPr>
            <p:cNvSpPr/>
            <p:nvPr/>
          </p:nvSpPr>
          <p:spPr>
            <a:xfrm>
              <a:off x="373224" y="6179976"/>
              <a:ext cx="578498" cy="242596"/>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399F969-9FEA-B8E4-EEA2-8DEBDB50B015}"/>
                </a:ext>
              </a:extLst>
            </p:cNvPr>
            <p:cNvSpPr txBox="1"/>
            <p:nvPr/>
          </p:nvSpPr>
          <p:spPr>
            <a:xfrm>
              <a:off x="951722" y="5784980"/>
              <a:ext cx="1782147" cy="307777"/>
            </a:xfrm>
            <a:prstGeom prst="rect">
              <a:avLst/>
            </a:prstGeom>
            <a:noFill/>
          </p:spPr>
          <p:txBody>
            <a:bodyPr wrap="square" rtlCol="0">
              <a:spAutoFit/>
            </a:bodyPr>
            <a:lstStyle/>
            <a:p>
              <a:r>
                <a:rPr lang="en-US" sz="1400" dirty="0"/>
                <a:t>- Implemented</a:t>
              </a:r>
            </a:p>
          </p:txBody>
        </p:sp>
        <p:sp>
          <p:nvSpPr>
            <p:cNvPr id="13" name="TextBox 12">
              <a:extLst>
                <a:ext uri="{FF2B5EF4-FFF2-40B4-BE49-F238E27FC236}">
                  <a16:creationId xmlns:a16="http://schemas.microsoft.com/office/drawing/2014/main" id="{E633BA8C-C8DB-2EB8-6069-91541196E6D1}"/>
                </a:ext>
              </a:extLst>
            </p:cNvPr>
            <p:cNvSpPr txBox="1"/>
            <p:nvPr/>
          </p:nvSpPr>
          <p:spPr>
            <a:xfrm>
              <a:off x="951721" y="6147385"/>
              <a:ext cx="1782147" cy="307777"/>
            </a:xfrm>
            <a:prstGeom prst="rect">
              <a:avLst/>
            </a:prstGeom>
            <a:noFill/>
          </p:spPr>
          <p:txBody>
            <a:bodyPr wrap="square" rtlCol="0">
              <a:spAutoFit/>
            </a:bodyPr>
            <a:lstStyle/>
            <a:p>
              <a:r>
                <a:rPr lang="en-US" sz="1400" dirty="0"/>
                <a:t>- Not Implemented</a:t>
              </a:r>
            </a:p>
          </p:txBody>
        </p:sp>
      </p:grpSp>
    </p:spTree>
    <p:extLst>
      <p:ext uri="{BB962C8B-B14F-4D97-AF65-F5344CB8AC3E}">
        <p14:creationId xmlns:p14="http://schemas.microsoft.com/office/powerpoint/2010/main" val="306753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12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25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250"/>
                                        <p:tgtEl>
                                          <p:spTgt spid="5"/>
                                        </p:tgtEl>
                                      </p:cBhvr>
                                    </p:animEffect>
                                    <p:anim calcmode="lin" valueType="num">
                                      <p:cBhvr>
                                        <p:cTn id="25" dur="1250" fill="hold"/>
                                        <p:tgtEl>
                                          <p:spTgt spid="5"/>
                                        </p:tgtEl>
                                        <p:attrNameLst>
                                          <p:attrName>ppt_x</p:attrName>
                                        </p:attrNameLst>
                                      </p:cBhvr>
                                      <p:tavLst>
                                        <p:tav tm="0">
                                          <p:val>
                                            <p:strVal val="#ppt_x"/>
                                          </p:val>
                                        </p:tav>
                                        <p:tav tm="100000">
                                          <p:val>
                                            <p:strVal val="#ppt_x"/>
                                          </p:val>
                                        </p:tav>
                                      </p:tavLst>
                                    </p:anim>
                                    <p:anim calcmode="lin" valueType="num">
                                      <p:cBhvr>
                                        <p:cTn id="26" dur="1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4FA91-D348-55A1-E31E-6307B0B1B83F}"/>
              </a:ext>
            </a:extLst>
          </p:cNvPr>
          <p:cNvSpPr txBox="1"/>
          <p:nvPr/>
        </p:nvSpPr>
        <p:spPr>
          <a:xfrm>
            <a:off x="951722" y="643812"/>
            <a:ext cx="1001174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Python Sample Code Demo (AWS RDS)</a:t>
            </a:r>
          </a:p>
        </p:txBody>
      </p:sp>
      <p:pic>
        <p:nvPicPr>
          <p:cNvPr id="4" name="Picture 3">
            <a:extLst>
              <a:ext uri="{FF2B5EF4-FFF2-40B4-BE49-F238E27FC236}">
                <a16:creationId xmlns:a16="http://schemas.microsoft.com/office/drawing/2014/main" id="{1CC15787-078C-582C-F9BA-B91BFB388A53}"/>
              </a:ext>
            </a:extLst>
          </p:cNvPr>
          <p:cNvPicPr>
            <a:picLocks noChangeAspect="1"/>
          </p:cNvPicPr>
          <p:nvPr/>
        </p:nvPicPr>
        <p:blipFill>
          <a:blip r:embed="rId2"/>
          <a:stretch>
            <a:fillRect/>
          </a:stretch>
        </p:blipFill>
        <p:spPr>
          <a:xfrm>
            <a:off x="951722" y="1558006"/>
            <a:ext cx="7790570" cy="1786008"/>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A5CDFE8-C5AE-BF2B-FBD7-E4D5C7627A5D}"/>
              </a:ext>
            </a:extLst>
          </p:cNvPr>
          <p:cNvPicPr>
            <a:picLocks noChangeAspect="1"/>
          </p:cNvPicPr>
          <p:nvPr/>
        </p:nvPicPr>
        <p:blipFill>
          <a:blip r:embed="rId3"/>
          <a:stretch>
            <a:fillRect/>
          </a:stretch>
        </p:blipFill>
        <p:spPr>
          <a:xfrm>
            <a:off x="4750311" y="3734988"/>
            <a:ext cx="6759526" cy="17860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6252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4FA91-D348-55A1-E31E-6307B0B1B83F}"/>
              </a:ext>
            </a:extLst>
          </p:cNvPr>
          <p:cNvSpPr txBox="1"/>
          <p:nvPr/>
        </p:nvSpPr>
        <p:spPr>
          <a:xfrm>
            <a:off x="951722" y="643812"/>
            <a:ext cx="1001174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JMeter Sample Code Demo (MongoDB)</a:t>
            </a:r>
          </a:p>
        </p:txBody>
      </p:sp>
      <p:pic>
        <p:nvPicPr>
          <p:cNvPr id="1026" name="Picture 2">
            <a:extLst>
              <a:ext uri="{FF2B5EF4-FFF2-40B4-BE49-F238E27FC236}">
                <a16:creationId xmlns:a16="http://schemas.microsoft.com/office/drawing/2014/main" id="{C4B36C90-26C9-B956-D880-36951C378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14" y="1562091"/>
            <a:ext cx="5734050" cy="328699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255D30-19E2-878A-1CF1-03B453D4F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595" y="3280488"/>
            <a:ext cx="5562600" cy="32869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37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4FA91-D348-55A1-E31E-6307B0B1B83F}"/>
              </a:ext>
            </a:extLst>
          </p:cNvPr>
          <p:cNvSpPr txBox="1"/>
          <p:nvPr/>
        </p:nvSpPr>
        <p:spPr>
          <a:xfrm>
            <a:off x="410547" y="353632"/>
            <a:ext cx="1122396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rPr>
              <a:t>Output Analysis</a:t>
            </a:r>
          </a:p>
        </p:txBody>
      </p:sp>
      <p:pic>
        <p:nvPicPr>
          <p:cNvPr id="4" name="Picture 3" descr="Chart, bar chart&#10;&#10;Description automatically generated">
            <a:extLst>
              <a:ext uri="{FF2B5EF4-FFF2-40B4-BE49-F238E27FC236}">
                <a16:creationId xmlns:a16="http://schemas.microsoft.com/office/drawing/2014/main" id="{795B6712-27BB-677F-885A-F2144925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7" y="2220686"/>
            <a:ext cx="5158980" cy="3320991"/>
          </a:xfrm>
          <a:prstGeom prst="rect">
            <a:avLst/>
          </a:prstGeom>
          <a:ln>
            <a:solidFill>
              <a:schemeClr val="tx1"/>
            </a:solidFill>
          </a:ln>
        </p:spPr>
      </p:pic>
      <p:sp>
        <p:nvSpPr>
          <p:cNvPr id="5" name="Rectangle 4">
            <a:extLst>
              <a:ext uri="{FF2B5EF4-FFF2-40B4-BE49-F238E27FC236}">
                <a16:creationId xmlns:a16="http://schemas.microsoft.com/office/drawing/2014/main" id="{B5135BB5-8B49-F8E8-20B8-5D3E006803C0}"/>
              </a:ext>
            </a:extLst>
          </p:cNvPr>
          <p:cNvSpPr/>
          <p:nvPr/>
        </p:nvSpPr>
        <p:spPr>
          <a:xfrm>
            <a:off x="242596" y="1316323"/>
            <a:ext cx="1984248" cy="54864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Create/Load</a:t>
            </a:r>
          </a:p>
        </p:txBody>
      </p:sp>
      <p:sp>
        <p:nvSpPr>
          <p:cNvPr id="6" name="Rectangle 5">
            <a:extLst>
              <a:ext uri="{FF2B5EF4-FFF2-40B4-BE49-F238E27FC236}">
                <a16:creationId xmlns:a16="http://schemas.microsoft.com/office/drawing/2014/main" id="{57DAF082-8D21-5C5D-77B1-14F98314BDBB}"/>
              </a:ext>
            </a:extLst>
          </p:cNvPr>
          <p:cNvSpPr/>
          <p:nvPr/>
        </p:nvSpPr>
        <p:spPr>
          <a:xfrm>
            <a:off x="2618986"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Read</a:t>
            </a:r>
          </a:p>
        </p:txBody>
      </p:sp>
      <p:sp>
        <p:nvSpPr>
          <p:cNvPr id="7" name="Rectangle 6">
            <a:extLst>
              <a:ext uri="{FF2B5EF4-FFF2-40B4-BE49-F238E27FC236}">
                <a16:creationId xmlns:a16="http://schemas.microsoft.com/office/drawing/2014/main" id="{A016DC3E-4551-E931-8A2A-7644918FFD70}"/>
              </a:ext>
            </a:extLst>
          </p:cNvPr>
          <p:cNvSpPr/>
          <p:nvPr/>
        </p:nvSpPr>
        <p:spPr>
          <a:xfrm>
            <a:off x="4995376"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Insert</a:t>
            </a:r>
          </a:p>
        </p:txBody>
      </p:sp>
      <p:sp>
        <p:nvSpPr>
          <p:cNvPr id="8" name="Rectangle 7">
            <a:extLst>
              <a:ext uri="{FF2B5EF4-FFF2-40B4-BE49-F238E27FC236}">
                <a16:creationId xmlns:a16="http://schemas.microsoft.com/office/drawing/2014/main" id="{4A1706C2-4C75-A378-D4C6-7556B0E6D17A}"/>
              </a:ext>
            </a:extLst>
          </p:cNvPr>
          <p:cNvSpPr/>
          <p:nvPr/>
        </p:nvSpPr>
        <p:spPr>
          <a:xfrm>
            <a:off x="7371766"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t>Update</a:t>
            </a:r>
          </a:p>
        </p:txBody>
      </p:sp>
      <p:sp>
        <p:nvSpPr>
          <p:cNvPr id="9" name="Rectangle 8">
            <a:extLst>
              <a:ext uri="{FF2B5EF4-FFF2-40B4-BE49-F238E27FC236}">
                <a16:creationId xmlns:a16="http://schemas.microsoft.com/office/drawing/2014/main" id="{1D11C891-AE98-C4C4-952A-FAAF6AE71F05}"/>
              </a:ext>
            </a:extLst>
          </p:cNvPr>
          <p:cNvSpPr/>
          <p:nvPr/>
        </p:nvSpPr>
        <p:spPr>
          <a:xfrm>
            <a:off x="9748157"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Delete</a:t>
            </a:r>
          </a:p>
        </p:txBody>
      </p:sp>
      <p:pic>
        <p:nvPicPr>
          <p:cNvPr id="11" name="Picture 10" descr="Chart, bar chart&#10;&#10;Description automatically generated">
            <a:extLst>
              <a:ext uri="{FF2B5EF4-FFF2-40B4-BE49-F238E27FC236}">
                <a16:creationId xmlns:a16="http://schemas.microsoft.com/office/drawing/2014/main" id="{2C8D44B8-CDF2-5770-711C-A31561B22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20686"/>
            <a:ext cx="5538507" cy="3320991"/>
          </a:xfrm>
          <a:prstGeom prst="rect">
            <a:avLst/>
          </a:prstGeom>
          <a:ln>
            <a:solidFill>
              <a:schemeClr val="tx1"/>
            </a:solidFill>
          </a:ln>
        </p:spPr>
      </p:pic>
      <p:sp>
        <p:nvSpPr>
          <p:cNvPr id="12" name="Rectangle: Rounded Corners 11">
            <a:extLst>
              <a:ext uri="{FF2B5EF4-FFF2-40B4-BE49-F238E27FC236}">
                <a16:creationId xmlns:a16="http://schemas.microsoft.com/office/drawing/2014/main" id="{B581BC3E-9E2F-4309-8644-637290CB884F}"/>
              </a:ext>
            </a:extLst>
          </p:cNvPr>
          <p:cNvSpPr/>
          <p:nvPr/>
        </p:nvSpPr>
        <p:spPr>
          <a:xfrm>
            <a:off x="983673" y="5832339"/>
            <a:ext cx="10169236" cy="763698"/>
          </a:xfrm>
          <a:prstGeom prst="roundRect">
            <a:avLst/>
          </a:prstGeom>
          <a:solidFill>
            <a:schemeClr val="bg1">
              <a:lumMod val="9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MongoDB seems to take time for load through python – Anomaly!  (Needs further investigation)</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This is overcome on loading data directly through Mongo Atlas and Compass (in milliseconds) which was faster compared to Python</a:t>
            </a:r>
          </a:p>
        </p:txBody>
      </p:sp>
      <p:sp>
        <p:nvSpPr>
          <p:cNvPr id="13" name="Rectangle: Rounded Corners 12">
            <a:extLst>
              <a:ext uri="{FF2B5EF4-FFF2-40B4-BE49-F238E27FC236}">
                <a16:creationId xmlns:a16="http://schemas.microsoft.com/office/drawing/2014/main" id="{F086F75C-CA03-0D94-F5F4-6A2D80E30BE0}"/>
              </a:ext>
            </a:extLst>
          </p:cNvPr>
          <p:cNvSpPr/>
          <p:nvPr/>
        </p:nvSpPr>
        <p:spPr>
          <a:xfrm>
            <a:off x="1385172" y="5697045"/>
            <a:ext cx="1604865" cy="270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Observations</a:t>
            </a:r>
          </a:p>
        </p:txBody>
      </p:sp>
    </p:spTree>
    <p:extLst>
      <p:ext uri="{BB962C8B-B14F-4D97-AF65-F5344CB8AC3E}">
        <p14:creationId xmlns:p14="http://schemas.microsoft.com/office/powerpoint/2010/main" val="336269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10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10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25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25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250"/>
                                        <p:tgtEl>
                                          <p:spTgt spid="12"/>
                                        </p:tgtEl>
                                      </p:cBhvr>
                                    </p:animEffect>
                                    <p:anim calcmode="lin" valueType="num">
                                      <p:cBhvr>
                                        <p:cTn id="42" dur="1250" fill="hold"/>
                                        <p:tgtEl>
                                          <p:spTgt spid="12"/>
                                        </p:tgtEl>
                                        <p:attrNameLst>
                                          <p:attrName>ppt_x</p:attrName>
                                        </p:attrNameLst>
                                      </p:cBhvr>
                                      <p:tavLst>
                                        <p:tav tm="0">
                                          <p:val>
                                            <p:strVal val="#ppt_x"/>
                                          </p:val>
                                        </p:tav>
                                        <p:tav tm="100000">
                                          <p:val>
                                            <p:strVal val="#ppt_x"/>
                                          </p:val>
                                        </p:tav>
                                      </p:tavLst>
                                    </p:anim>
                                    <p:anim calcmode="lin" valueType="num">
                                      <p:cBhvr>
                                        <p:cTn id="43" dur="125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250"/>
                                        <p:tgtEl>
                                          <p:spTgt spid="13"/>
                                        </p:tgtEl>
                                      </p:cBhvr>
                                    </p:animEffect>
                                    <p:anim calcmode="lin" valueType="num">
                                      <p:cBhvr>
                                        <p:cTn id="47" dur="1250" fill="hold"/>
                                        <p:tgtEl>
                                          <p:spTgt spid="13"/>
                                        </p:tgtEl>
                                        <p:attrNameLst>
                                          <p:attrName>ppt_x</p:attrName>
                                        </p:attrNameLst>
                                      </p:cBhvr>
                                      <p:tavLst>
                                        <p:tav tm="0">
                                          <p:val>
                                            <p:strVal val="#ppt_x"/>
                                          </p:val>
                                        </p:tav>
                                        <p:tav tm="100000">
                                          <p:val>
                                            <p:strVal val="#ppt_x"/>
                                          </p:val>
                                        </p:tav>
                                      </p:tavLst>
                                    </p:anim>
                                    <p:anim calcmode="lin" valueType="num">
                                      <p:cBhvr>
                                        <p:cTn id="48" dur="1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4FA91-D348-55A1-E31E-6307B0B1B83F}"/>
              </a:ext>
            </a:extLst>
          </p:cNvPr>
          <p:cNvSpPr txBox="1"/>
          <p:nvPr/>
        </p:nvSpPr>
        <p:spPr>
          <a:xfrm>
            <a:off x="981626" y="321101"/>
            <a:ext cx="1001174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Output Analysis</a:t>
            </a:r>
          </a:p>
        </p:txBody>
      </p:sp>
      <p:sp>
        <p:nvSpPr>
          <p:cNvPr id="5" name="Rectangle 4">
            <a:extLst>
              <a:ext uri="{FF2B5EF4-FFF2-40B4-BE49-F238E27FC236}">
                <a16:creationId xmlns:a16="http://schemas.microsoft.com/office/drawing/2014/main" id="{B5135BB5-8B49-F8E8-20B8-5D3E006803C0}"/>
              </a:ext>
            </a:extLst>
          </p:cNvPr>
          <p:cNvSpPr/>
          <p:nvPr/>
        </p:nvSpPr>
        <p:spPr>
          <a:xfrm>
            <a:off x="242596" y="1316323"/>
            <a:ext cx="1984248" cy="548640"/>
          </a:xfrm>
          <a:prstGeom prst="rect">
            <a:avLst/>
          </a:prstGeom>
          <a:solidFill>
            <a:schemeClr val="bg1">
              <a:lumMod val="75000"/>
            </a:schemeClr>
          </a:solidFill>
          <a:ln>
            <a:solidFill>
              <a:schemeClr val="bg1">
                <a:lumMod val="85000"/>
              </a:schemeClr>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Create/Load</a:t>
            </a:r>
          </a:p>
        </p:txBody>
      </p:sp>
      <p:sp>
        <p:nvSpPr>
          <p:cNvPr id="6" name="Rectangle 5">
            <a:extLst>
              <a:ext uri="{FF2B5EF4-FFF2-40B4-BE49-F238E27FC236}">
                <a16:creationId xmlns:a16="http://schemas.microsoft.com/office/drawing/2014/main" id="{57DAF082-8D21-5C5D-77B1-14F98314BDBB}"/>
              </a:ext>
            </a:extLst>
          </p:cNvPr>
          <p:cNvSpPr/>
          <p:nvPr/>
        </p:nvSpPr>
        <p:spPr>
          <a:xfrm>
            <a:off x="2618986" y="1316323"/>
            <a:ext cx="1984248" cy="5486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Read</a:t>
            </a:r>
          </a:p>
        </p:txBody>
      </p:sp>
      <p:sp>
        <p:nvSpPr>
          <p:cNvPr id="7" name="Rectangle 6">
            <a:extLst>
              <a:ext uri="{FF2B5EF4-FFF2-40B4-BE49-F238E27FC236}">
                <a16:creationId xmlns:a16="http://schemas.microsoft.com/office/drawing/2014/main" id="{A016DC3E-4551-E931-8A2A-7644918FFD70}"/>
              </a:ext>
            </a:extLst>
          </p:cNvPr>
          <p:cNvSpPr/>
          <p:nvPr/>
        </p:nvSpPr>
        <p:spPr>
          <a:xfrm>
            <a:off x="4995376"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Insert</a:t>
            </a:r>
          </a:p>
        </p:txBody>
      </p:sp>
      <p:sp>
        <p:nvSpPr>
          <p:cNvPr id="8" name="Rectangle 7">
            <a:extLst>
              <a:ext uri="{FF2B5EF4-FFF2-40B4-BE49-F238E27FC236}">
                <a16:creationId xmlns:a16="http://schemas.microsoft.com/office/drawing/2014/main" id="{4A1706C2-4C75-A378-D4C6-7556B0E6D17A}"/>
              </a:ext>
            </a:extLst>
          </p:cNvPr>
          <p:cNvSpPr/>
          <p:nvPr/>
        </p:nvSpPr>
        <p:spPr>
          <a:xfrm>
            <a:off x="7371766"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Update</a:t>
            </a:r>
          </a:p>
        </p:txBody>
      </p:sp>
      <p:sp>
        <p:nvSpPr>
          <p:cNvPr id="9" name="Rectangle 8">
            <a:extLst>
              <a:ext uri="{FF2B5EF4-FFF2-40B4-BE49-F238E27FC236}">
                <a16:creationId xmlns:a16="http://schemas.microsoft.com/office/drawing/2014/main" id="{1D11C891-AE98-C4C4-952A-FAAF6AE71F05}"/>
              </a:ext>
            </a:extLst>
          </p:cNvPr>
          <p:cNvSpPr/>
          <p:nvPr/>
        </p:nvSpPr>
        <p:spPr>
          <a:xfrm>
            <a:off x="9748157" y="1316323"/>
            <a:ext cx="1984248" cy="548640"/>
          </a:xfrm>
          <a:prstGeom prst="rect">
            <a:avLst/>
          </a:prstGeom>
          <a:solidFill>
            <a:schemeClr val="bg1">
              <a:lumMod val="75000"/>
            </a:schemeClr>
          </a:solidFill>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Delete</a:t>
            </a:r>
          </a:p>
        </p:txBody>
      </p:sp>
      <p:graphicFrame>
        <p:nvGraphicFramePr>
          <p:cNvPr id="12" name="Chart 11">
            <a:extLst>
              <a:ext uri="{FF2B5EF4-FFF2-40B4-BE49-F238E27FC236}">
                <a16:creationId xmlns:a16="http://schemas.microsoft.com/office/drawing/2014/main" id="{84A90B51-5E00-ED39-3A3B-02E0C807AB8A}"/>
              </a:ext>
            </a:extLst>
          </p:cNvPr>
          <p:cNvGraphicFramePr>
            <a:graphicFrameLocks/>
          </p:cNvGraphicFramePr>
          <p:nvPr>
            <p:extLst>
              <p:ext uri="{D42A27DB-BD31-4B8C-83A1-F6EECF244321}">
                <p14:modId xmlns:p14="http://schemas.microsoft.com/office/powerpoint/2010/main" val="3583446866"/>
              </p:ext>
            </p:extLst>
          </p:nvPr>
        </p:nvGraphicFramePr>
        <p:xfrm>
          <a:off x="981626" y="2261242"/>
          <a:ext cx="476596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4F1265D0-34B3-E714-A47E-AB78AF5DC9F8}"/>
              </a:ext>
            </a:extLst>
          </p:cNvPr>
          <p:cNvGraphicFramePr>
            <a:graphicFrameLocks/>
          </p:cNvGraphicFramePr>
          <p:nvPr>
            <p:extLst>
              <p:ext uri="{D42A27DB-BD31-4B8C-83A1-F6EECF244321}">
                <p14:modId xmlns:p14="http://schemas.microsoft.com/office/powerpoint/2010/main" val="3587581842"/>
              </p:ext>
            </p:extLst>
          </p:nvPr>
        </p:nvGraphicFramePr>
        <p:xfrm>
          <a:off x="6168281" y="2249838"/>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15" name="Group 14">
            <a:extLst>
              <a:ext uri="{FF2B5EF4-FFF2-40B4-BE49-F238E27FC236}">
                <a16:creationId xmlns:a16="http://schemas.microsoft.com/office/drawing/2014/main" id="{8846688C-6D2E-76FB-FA71-695B82FD80C3}"/>
              </a:ext>
            </a:extLst>
          </p:cNvPr>
          <p:cNvGrpSpPr/>
          <p:nvPr/>
        </p:nvGrpSpPr>
        <p:grpSpPr>
          <a:xfrm>
            <a:off x="1745673" y="5137306"/>
            <a:ext cx="8368146" cy="1399593"/>
            <a:chOff x="163889" y="5769852"/>
            <a:chExt cx="11470618" cy="826185"/>
          </a:xfrm>
        </p:grpSpPr>
        <p:sp>
          <p:nvSpPr>
            <p:cNvPr id="13" name="Rectangle: Rounded Corners 12">
              <a:extLst>
                <a:ext uri="{FF2B5EF4-FFF2-40B4-BE49-F238E27FC236}">
                  <a16:creationId xmlns:a16="http://schemas.microsoft.com/office/drawing/2014/main" id="{E1CE6B7F-FE1E-06C5-D192-E88083277D40}"/>
                </a:ext>
              </a:extLst>
            </p:cNvPr>
            <p:cNvSpPr/>
            <p:nvPr/>
          </p:nvSpPr>
          <p:spPr>
            <a:xfrm>
              <a:off x="163889" y="5832339"/>
              <a:ext cx="11470618" cy="763698"/>
            </a:xfrm>
            <a:prstGeom prst="roundRect">
              <a:avLst/>
            </a:prstGeom>
            <a:solidFill>
              <a:schemeClr val="bg1">
                <a:lumMod val="9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1" i="0" u="none" strike="noStrike" kern="1200" cap="none" spc="0" normalizeH="0" baseline="0" noProof="0" dirty="0">
                  <a:ln>
                    <a:noFill/>
                  </a:ln>
                  <a:solidFill>
                    <a:srgbClr val="ED7D31"/>
                  </a:solidFill>
                  <a:effectLst/>
                  <a:uLnTx/>
                  <a:uFillTx/>
                  <a:latin typeface="Calibri" panose="020F0502020204030204"/>
                  <a:ea typeface="+mn-ea"/>
                  <a:cs typeface="+mn-cs"/>
                </a:rPr>
                <a:t>MongoDB and Polyglot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approach works better as compared to RDS as per the expectation in Python, </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JMeter shows </a:t>
              </a:r>
              <a:r>
                <a:rPr kumimoji="0" lang="en-US" sz="1400" b="1" i="0" u="none" strike="noStrike" kern="1200" cap="none" spc="0" normalizeH="0" baseline="0" noProof="0" dirty="0">
                  <a:ln>
                    <a:noFill/>
                  </a:ln>
                  <a:solidFill>
                    <a:srgbClr val="ED7D31"/>
                  </a:solidFill>
                  <a:effectLst/>
                  <a:uLnTx/>
                  <a:uFillTx/>
                  <a:latin typeface="Calibri" panose="020F0502020204030204"/>
                  <a:ea typeface="+mn-ea"/>
                  <a:cs typeface="+mn-cs"/>
                </a:rPr>
                <a:t>fluctuating results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specifically for MongoDB and Polyglot – Anomalous! </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Results seem to increase in proportion to the workload in the case of JMeter</a:t>
              </a:r>
            </a:p>
          </p:txBody>
        </p:sp>
        <p:sp>
          <p:nvSpPr>
            <p:cNvPr id="3" name="Rectangle: Rounded Corners 2">
              <a:extLst>
                <a:ext uri="{FF2B5EF4-FFF2-40B4-BE49-F238E27FC236}">
                  <a16:creationId xmlns:a16="http://schemas.microsoft.com/office/drawing/2014/main" id="{34E820CA-D74C-BB73-6528-6D54FA43E843}"/>
                </a:ext>
              </a:extLst>
            </p:cNvPr>
            <p:cNvSpPr/>
            <p:nvPr/>
          </p:nvSpPr>
          <p:spPr>
            <a:xfrm>
              <a:off x="410547" y="5769852"/>
              <a:ext cx="1766398" cy="2017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Observations</a:t>
              </a:r>
            </a:p>
          </p:txBody>
        </p:sp>
      </p:grpSp>
    </p:spTree>
    <p:extLst>
      <p:ext uri="{BB962C8B-B14F-4D97-AF65-F5344CB8AC3E}">
        <p14:creationId xmlns:p14="http://schemas.microsoft.com/office/powerpoint/2010/main" val="24280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10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10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25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25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250"/>
                                        <p:tgtEl>
                                          <p:spTgt spid="15"/>
                                        </p:tgtEl>
                                      </p:cBhvr>
                                    </p:animEffect>
                                    <p:anim calcmode="lin" valueType="num">
                                      <p:cBhvr>
                                        <p:cTn id="42" dur="1250" fill="hold"/>
                                        <p:tgtEl>
                                          <p:spTgt spid="15"/>
                                        </p:tgtEl>
                                        <p:attrNameLst>
                                          <p:attrName>ppt_x</p:attrName>
                                        </p:attrNameLst>
                                      </p:cBhvr>
                                      <p:tavLst>
                                        <p:tav tm="0">
                                          <p:val>
                                            <p:strVal val="#ppt_x"/>
                                          </p:val>
                                        </p:tav>
                                        <p:tav tm="100000">
                                          <p:val>
                                            <p:strVal val="#ppt_x"/>
                                          </p:val>
                                        </p:tav>
                                      </p:tavLst>
                                    </p:anim>
                                    <p:anim calcmode="lin" valueType="num">
                                      <p:cBhvr>
                                        <p:cTn id="43" dur="12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Graphic spid="12" grpId="0">
        <p:bldAsOne/>
      </p:bldGraphic>
      <p:bldGraphic spid="14" grpId="0">
        <p:bldAsOne/>
      </p:bldGraphic>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1406</TotalTime>
  <Words>1116</Words>
  <Application>Microsoft Office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Corbel</vt:lpstr>
      <vt:lpstr>Office Theme</vt:lpstr>
      <vt:lpstr>Parallax</vt:lpstr>
      <vt:lpstr>Comprehensive Comparison of RDBMS and NoSQL Databases for Healthcare Applications  TERM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Comparison of RDBMS and NoSQL Databases for Healthcare Applications  TERM PROJECT</dc:title>
  <dc:creator>Madhura Pandit</dc:creator>
  <cp:lastModifiedBy>Revathi Boopathi</cp:lastModifiedBy>
  <cp:revision>50</cp:revision>
  <dcterms:created xsi:type="dcterms:W3CDTF">2022-05-22T02:08:20Z</dcterms:created>
  <dcterms:modified xsi:type="dcterms:W3CDTF">2022-05-24T15:28:57Z</dcterms:modified>
</cp:coreProperties>
</file>