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altLang="en-IN" dirty="0" sz="2400" lang="en-US"/>
              <a:t>S</a:t>
            </a:r>
            <a:r>
              <a:rPr altLang="en-IN" dirty="0" sz="2400" lang="en-US"/>
              <a:t>W</a:t>
            </a:r>
            <a:r>
              <a:rPr altLang="en-IN" dirty="0" sz="2400" lang="en-US"/>
              <a:t>E</a:t>
            </a:r>
            <a:r>
              <a:rPr altLang="en-IN" dirty="0" sz="2400" lang="en-US"/>
              <a:t>T</a:t>
            </a:r>
            <a:r>
              <a:rPr altLang="en-IN" dirty="0" sz="2400" lang="en-US"/>
              <a:t>HA</a:t>
            </a:r>
            <a:r>
              <a:rPr altLang="en-IN" dirty="0" sz="2400" lang="en-US"/>
              <a:t>.</a:t>
            </a:r>
            <a:r>
              <a:rPr altLang="en-IN" dirty="0" sz="2400" lang="en-US"/>
              <a:t>A</a:t>
            </a:r>
            <a:endParaRPr altLang="en-US" lang="zh-CN"/>
          </a:p>
          <a:p>
            <a:r>
              <a:rPr dirty="0" sz="2400" lang="en-US"/>
              <a:t>REGISTER NO AND NMID: </a:t>
            </a:r>
            <a:r>
              <a:rPr altLang="en-IN" dirty="0" sz="2400" lang="en-US"/>
              <a:t>2</a:t>
            </a:r>
            <a:r>
              <a:rPr altLang="en-IN" dirty="0" sz="2400" lang="en-US"/>
              <a:t>4</a:t>
            </a:r>
            <a:r>
              <a:rPr altLang="en-IN" dirty="0" sz="2400" lang="en-US"/>
              <a:t>2</a:t>
            </a:r>
            <a:r>
              <a:rPr altLang="en-IN" dirty="0" sz="2400" lang="en-US"/>
              <a:t>2</a:t>
            </a:r>
            <a:r>
              <a:rPr altLang="en-IN" dirty="0" sz="2400" lang="en-US"/>
              <a:t>k</a:t>
            </a:r>
            <a:r>
              <a:rPr altLang="en-IN" dirty="0" sz="2400" lang="en-US"/>
              <a:t>2</a:t>
            </a:r>
            <a:r>
              <a:rPr altLang="en-IN" dirty="0" sz="2400" lang="en-US"/>
              <a:t>5</a:t>
            </a:r>
            <a:r>
              <a:rPr altLang="en-IN" dirty="0" sz="2400" lang="en-US"/>
              <a:t>0</a:t>
            </a:r>
            <a:r>
              <a:rPr altLang="en-IN" dirty="0" sz="2400" lang="en-US"/>
              <a:t>3</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puter </a:t>
            </a:r>
            <a:r>
              <a:rPr altLang="en-IN" dirty="0" sz="2400" lang="en-US"/>
              <a:t>science</a:t>
            </a:r>
            <a:r>
              <a:rPr altLang="en-IN" dirty="0" sz="2400" lang="en-US"/>
              <a:t>)</a:t>
            </a:r>
            <a:endParaRPr altLang="en-US" lang="zh-CN"/>
          </a:p>
          <a:p>
            <a:r>
              <a:rPr dirty="0" sz="2400" lang="en-US"/>
              <a:t>COLLEGE: </a:t>
            </a:r>
            <a:r>
              <a:rPr altLang="en-IN" dirty="0" sz="2400" lang="en-US"/>
              <a:t>D</a:t>
            </a:r>
            <a:r>
              <a:rPr altLang="en-IN" dirty="0" sz="2400" lang="en-US"/>
              <a:t>R</a:t>
            </a:r>
            <a:r>
              <a:rPr altLang="en-IN" dirty="0" sz="2400" lang="en-US"/>
              <a:t>.</a:t>
            </a:r>
            <a:r>
              <a:rPr altLang="en-IN" dirty="0" sz="2400" lang="en-US"/>
              <a:t>R</a:t>
            </a:r>
            <a:r>
              <a:rPr altLang="en-IN" dirty="0" sz="2400" lang="en-US"/>
              <a:t>.</a:t>
            </a:r>
            <a:r>
              <a:rPr altLang="en-IN" dirty="0" sz="2400" lang="en-US"/>
              <a:t>V</a:t>
            </a:r>
            <a:r>
              <a:rPr altLang="en-IN" dirty="0" sz="2400" lang="en-US"/>
              <a:t> </a:t>
            </a:r>
            <a:r>
              <a:rPr altLang="en-IN" dirty="0" sz="2400" lang="en-US"/>
              <a:t>A</a:t>
            </a:r>
            <a:r>
              <a:rPr altLang="en-IN" dirty="0" sz="2400" lang="en-US"/>
              <a:t>r</a:t>
            </a:r>
            <a:r>
              <a:rPr altLang="en-IN" dirty="0" sz="2400" lang="en-US"/>
              <a:t>t</a:t>
            </a:r>
            <a:r>
              <a:rPr altLang="en-IN" dirty="0" sz="2400" lang="en-US"/>
              <a:t>s </a:t>
            </a:r>
            <a:r>
              <a:rPr altLang="en-IN" dirty="0" sz="2400" lang="en-US"/>
              <a:t>and </a:t>
            </a:r>
            <a:r>
              <a:rPr altLang="en-IN" dirty="0" sz="2400" lang="en-US"/>
              <a:t>science </a:t>
            </a:r>
            <a:r>
              <a:rPr altLang="en-IN"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2" name=""/>
          <p:cNvSpPr txBox="1"/>
          <p:nvPr/>
        </p:nvSpPr>
        <p:spPr>
          <a:xfrm>
            <a:off x="4320964" y="9953625"/>
            <a:ext cx="6629638" cy="510540"/>
          </a:xfrm>
          <a:prstGeom prst="rect"/>
        </p:spPr>
        <p:txBody>
          <a:bodyPr rtlCol="0" wrap="square">
            <a:spAutoFit/>
          </a:bodyPr>
          <a:p>
            <a:endParaRPr sz="2800" lang="en-IN">
              <a:solidFill>
                <a:srgbClr val="000000"/>
              </a:solidFill>
            </a:endParaRPr>
          </a:p>
        </p:txBody>
      </p:sp>
      <p:sp>
        <p:nvSpPr>
          <p:cNvPr id="1048725" name=""/>
          <p:cNvSpPr txBox="1"/>
          <p:nvPr/>
        </p:nvSpPr>
        <p:spPr>
          <a:xfrm>
            <a:off x="2438399" y="1544954"/>
            <a:ext cx="7360227" cy="5539739"/>
          </a:xfrm>
          <a:prstGeom prst="rect"/>
        </p:spPr>
        <p:txBody>
          <a:bodyPr rtlCol="0" wrap="square">
            <a:spAutoFit/>
          </a:bodyPr>
          <a:p>
            <a:r>
              <a:rPr sz="2800" lang="en-IN">
                <a:solidFill>
                  <a:srgbClr val="000000"/>
                </a:solidFill>
              </a:rPr>
              <a:t>Homepage screenshot – showing the project’s introduction and design layout.
Features page screenshot – highlighting main tools and functionalities.
User interface screenshot – demonstrating how students/teachers interact with the system.
Results/output screenshot – showing outcomes, reports, or dashboards.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6" name=""/>
          <p:cNvSpPr txBox="1"/>
          <p:nvPr/>
        </p:nvSpPr>
        <p:spPr>
          <a:xfrm>
            <a:off x="961530" y="1363980"/>
            <a:ext cx="8451272" cy="6797040"/>
          </a:xfrm>
          <a:prstGeom prst="rect"/>
        </p:spPr>
        <p:txBody>
          <a:bodyPr rtlCol="0" wrap="square">
            <a:spAutoFit/>
          </a:bodyPr>
          <a:p>
            <a:r>
              <a:rPr sz="2800" lang="en-IN">
                <a:solidFill>
                  <a:srgbClr val="000000"/>
                </a:solidFill>
              </a:rPr>
              <a:t>The Adacmia portfolio effectively highlights the academic project journey from problem identification to solution.
It demonstrates the tools, techniques, and methodologies used in building the project.
The results confirm that the project achieved its intended objectives and improved academic processes.
The portfolio showcases clear documentation, user-friendly design, and impactful functionality.
It provides valuable insights for students, educators, and institutions who are the end users.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2205292"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1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3388713" y="-3574956"/>
            <a:ext cx="3909695" cy="638810"/>
          </a:xfrm>
          <a:prstGeom prst="rect"/>
        </p:spPr>
        <p:txBody>
          <a:bodyPr bIns="0" lIns="0" rIns="0" rtlCol="0" tIns="16510" vert="horz" wrap="square">
            <a:spAutoFit/>
          </a:bodyPr>
          <a:p>
            <a:pPr marL="12700">
              <a:lnSpc>
                <a:spcPct val="100000"/>
              </a:lnSpc>
              <a:spcBef>
                <a:spcPts val="130"/>
              </a:spcBef>
            </a:pP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
          <p:cNvSpPr txBox="1"/>
          <p:nvPr/>
        </p:nvSpPr>
        <p:spPr>
          <a:xfrm>
            <a:off x="3388712" y="2536655"/>
            <a:ext cx="7466514" cy="1158240"/>
          </a:xfrm>
          <a:prstGeom prst="rect"/>
        </p:spPr>
        <p:txBody>
          <a:bodyPr rtlCol="0" wrap="square">
            <a:spAutoFit/>
          </a:bodyPr>
          <a:p>
            <a:r>
              <a:rPr altLang="en-IN" sz="3600" lang="en-US">
                <a:solidFill>
                  <a:srgbClr val="000000"/>
                </a:solidFill>
              </a:rPr>
              <a:t>P</a:t>
            </a:r>
            <a:r>
              <a:rPr altLang="en-IN" sz="3600" lang="en-US">
                <a:solidFill>
                  <a:srgbClr val="000000"/>
                </a:solidFill>
              </a:rPr>
              <a:t>O</a:t>
            </a:r>
            <a:r>
              <a:rPr altLang="en-IN" sz="3600" lang="en-US">
                <a:solidFill>
                  <a:srgbClr val="000000"/>
                </a:solidFill>
              </a:rPr>
              <a:t>R</a:t>
            </a:r>
            <a:r>
              <a:rPr altLang="en-IN" sz="3600" lang="en-US">
                <a:solidFill>
                  <a:srgbClr val="000000"/>
                </a:solidFill>
              </a:rPr>
              <a:t>TFO</a:t>
            </a:r>
            <a:r>
              <a:rPr altLang="en-IN" sz="3600" lang="en-US">
                <a:solidFill>
                  <a:srgbClr val="000000"/>
                </a:solidFill>
              </a:rPr>
              <a:t>l</a:t>
            </a:r>
            <a:r>
              <a:rPr altLang="en-IN" sz="3600" lang="en-US">
                <a:solidFill>
                  <a:srgbClr val="000000"/>
                </a:solidFill>
              </a:rPr>
              <a:t>I</a:t>
            </a:r>
            <a:r>
              <a:rPr altLang="en-IN" sz="3600" lang="en-US">
                <a:solidFill>
                  <a:srgbClr val="000000"/>
                </a:solidFill>
              </a:rPr>
              <a:t>O</a:t>
            </a:r>
            <a:r>
              <a:rPr altLang="en-IN" sz="3600" lang="en-US">
                <a:solidFill>
                  <a:srgbClr val="000000"/>
                </a:solidFill>
              </a:rPr>
              <a:t> </a:t>
            </a:r>
            <a:r>
              <a:rPr altLang="en-IN" sz="3600" lang="en-US">
                <a:solidFill>
                  <a:srgbClr val="000000"/>
                </a:solidFill>
              </a:rPr>
              <a:t> </a:t>
            </a:r>
            <a:r>
              <a:rPr altLang="en-IN" sz="3600" lang="en-US">
                <a:solidFill>
                  <a:srgbClr val="000000"/>
                </a:solidFill>
              </a:rPr>
              <a:t>F</a:t>
            </a:r>
            <a:r>
              <a:rPr altLang="en-IN" sz="3600" lang="en-US">
                <a:solidFill>
                  <a:srgbClr val="000000"/>
                </a:solidFill>
              </a:rPr>
              <a:t>O</a:t>
            </a:r>
            <a:r>
              <a:rPr altLang="en-IN" sz="3600" lang="en-US">
                <a:solidFill>
                  <a:srgbClr val="000000"/>
                </a:solidFill>
              </a:rPr>
              <a:t>R</a:t>
            </a:r>
            <a:endParaRPr sz="2800" lang="en-IN">
              <a:solidFill>
                <a:srgbClr val="000000"/>
              </a:solidFill>
            </a:endParaRPr>
          </a:p>
          <a:p>
            <a:r>
              <a:rPr altLang="en-IN" sz="3600" lang="en-US">
                <a:solidFill>
                  <a:srgbClr val="000000"/>
                </a:solidFill>
              </a:rPr>
              <a:t> </a:t>
            </a:r>
            <a:r>
              <a:rPr altLang="en-IN" sz="3600" lang="en-US">
                <a:solidFill>
                  <a:srgbClr val="000000"/>
                </a:solidFill>
              </a:rPr>
              <a:t>A</a:t>
            </a:r>
            <a:r>
              <a:rPr altLang="en-IN" sz="3600" lang="en-US">
                <a:solidFill>
                  <a:srgbClr val="000000"/>
                </a:solidFill>
              </a:rPr>
              <a:t>C</a:t>
            </a:r>
            <a:r>
              <a:rPr altLang="en-IN" sz="3600" lang="en-US">
                <a:solidFill>
                  <a:srgbClr val="000000"/>
                </a:solidFill>
              </a:rPr>
              <a:t>A</a:t>
            </a:r>
            <a:r>
              <a:rPr altLang="en-IN" sz="3600" lang="en-US">
                <a:solidFill>
                  <a:srgbClr val="000000"/>
                </a:solidFill>
              </a:rPr>
              <a:t>D</a:t>
            </a:r>
            <a:r>
              <a:rPr altLang="en-IN" sz="3600" lang="en-US">
                <a:solidFill>
                  <a:srgbClr val="000000"/>
                </a:solidFill>
              </a:rPr>
              <a:t>EMI</a:t>
            </a:r>
            <a:r>
              <a:rPr altLang="en-IN" sz="3600" lang="en-US">
                <a:solidFill>
                  <a:srgbClr val="000000"/>
                </a:solidFill>
              </a:rPr>
              <a:t>A</a:t>
            </a:r>
            <a:endParaRPr sz="2800" lang="en-IN">
              <a:solidFill>
                <a:srgbClr val="000000"/>
              </a:solidFill>
            </a:endParaRPr>
          </a:p>
        </p:txBody>
      </p:sp>
      <p:sp>
        <p:nvSpPr>
          <p:cNvPr id="1048617" name=""/>
          <p:cNvSpPr txBox="1"/>
          <p:nvPr/>
        </p:nvSpPr>
        <p:spPr>
          <a:xfrm>
            <a:off x="1102713" y="686825"/>
            <a:ext cx="4572000" cy="713740"/>
          </a:xfrm>
          <a:prstGeom prst="rect"/>
        </p:spPr>
        <p:txBody>
          <a:bodyPr rtlCol="0" wrap="square">
            <a:spAutoFit/>
          </a:bodyPr>
          <a:p>
            <a:r>
              <a:rPr dirty="0" sz="4250" spc="5"/>
              <a:t>PROJECT</a:t>
            </a:r>
            <a:r>
              <a:rPr dirty="0" sz="4250" spc="-85"/>
              <a:t> </a:t>
            </a:r>
            <a:r>
              <a:rPr dirty="0" sz="4250" spc="25"/>
              <a:t>TITLE</a:t>
            </a:r>
            <a:endParaRPr sz="2800" lang="en-IN">
              <a:solidFill>
                <a:srgbClr val="000000"/>
              </a:solidFill>
            </a:endParaRPr>
          </a:p>
        </p:txBody>
      </p:sp>
      <p:grpSp>
        <p:nvGrpSpPr>
          <p:cNvPr id="27"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2831438" y="304297"/>
            <a:ext cx="386380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572118" y="2801781"/>
            <a:ext cx="2762250" cy="3257550"/>
            <a:chOff x="7972425" y="4448174"/>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72425" y="4448174"/>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2216237" y="221157"/>
            <a:ext cx="5636895" cy="638810"/>
          </a:xfrm>
          <a:prstGeom prst="rect"/>
        </p:spPr>
        <p:txBody>
          <a:bodyPr bIns="0" lIns="0" rIns="0" rtlCol="0" tIns="16510" vert="horz" wrap="square">
            <a:spAutoFit/>
          </a:bodyPr>
          <a:p>
            <a:pPr indent="0" marL="0">
              <a:lnSpc>
                <a:spcPct val="100000"/>
              </a:lnSpc>
              <a:spcBef>
                <a:spcPts val="130"/>
              </a:spcBef>
              <a:buNone/>
              <a:tabLst>
                <a:tab algn="l" pos="2727960"/>
              </a:tabLst>
            </a:pPr>
            <a:r>
              <a:rPr altLang="en-IN" dirty="0" sz="4250" lang="en-US" spc="-20"/>
              <a:t>P</a:t>
            </a:r>
            <a:r>
              <a:rPr altLang="en-IN" dirty="0" sz="4250" lang="en-US" spc="-20"/>
              <a:t>R</a:t>
            </a:r>
            <a:r>
              <a:rPr altLang="en-IN" dirty="0" sz="4250" lang="en-US" spc="-20"/>
              <a:t>O</a:t>
            </a:r>
            <a:r>
              <a:rPr altLang="en-IN" dirty="0" sz="4250" lang="en-US" spc="-20"/>
              <a:t>B</a:t>
            </a:r>
            <a:r>
              <a:rPr altLang="en-IN" dirty="0" sz="4250" lang="en-US" spc="-20"/>
              <a:t>LEM </a:t>
            </a:r>
            <a:r>
              <a:rPr altLang="en-IN" dirty="0" sz="4250" lang="en-US" spc="-20"/>
              <a:t>S</a:t>
            </a:r>
            <a:r>
              <a:rPr altLang="en-IN" dirty="0" sz="4250" lang="en-US" spc="-20"/>
              <a:t>T</a:t>
            </a:r>
            <a:r>
              <a:rPr altLang="en-IN" dirty="0" sz="4250" lang="en-US" spc="-20"/>
              <a:t>ATEMENT </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9" name=""/>
          <p:cNvSpPr txBox="1"/>
          <p:nvPr/>
        </p:nvSpPr>
        <p:spPr>
          <a:xfrm>
            <a:off x="411766" y="1197948"/>
            <a:ext cx="8301179" cy="5120640"/>
          </a:xfrm>
          <a:prstGeom prst="rect"/>
        </p:spPr>
        <p:txBody>
          <a:bodyPr rtlCol="0" wrap="square">
            <a:spAutoFit/>
          </a:bodyPr>
          <a:p>
            <a:r>
              <a:rPr sz="2800" lang="en-IN">
                <a:solidFill>
                  <a:srgbClr val="000000"/>
                </a:solidFill>
              </a:rPr>
              <a:t>📌 Portfolio for Academia – Problem Statement
Students and researchers often lack a structured way to showcase their academic achievements.
Traditional resumes or CVs fail to highlight detailed academic projects, research work, or creative outputs.
Limited visibility of skills, publications, and accomplishments reduces opportunities for scholarships, internships, or collaborations.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2402321" y="352985"/>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20" name=""/>
          <p:cNvSpPr txBox="1"/>
          <p:nvPr/>
        </p:nvSpPr>
        <p:spPr>
          <a:xfrm>
            <a:off x="676274" y="1144904"/>
            <a:ext cx="7897090" cy="5958839"/>
          </a:xfrm>
          <a:prstGeom prst="rect"/>
        </p:spPr>
        <p:txBody>
          <a:bodyPr rtlCol="0" wrap="square">
            <a:spAutoFit/>
          </a:bodyPr>
          <a:p>
            <a:r>
              <a:rPr sz="2800" lang="en-IN">
                <a:solidFill>
                  <a:srgbClr val="000000"/>
                </a:solidFill>
              </a:rPr>
              <a:t>📘 Portfolio for Academia – Project Overview
A structured platform to showcase academic achievements, research, and skills.
Includes sections for education details, certifications, research papers, and projects.
Highlights presentations, seminars, internships, and academic competitions.
Provides a digital repository for certificates, awards, and recognitions.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2905124" y="389580"/>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21" name=""/>
          <p:cNvSpPr txBox="1"/>
          <p:nvPr/>
        </p:nvSpPr>
        <p:spPr>
          <a:xfrm rot="21600000">
            <a:off x="503959" y="1175702"/>
            <a:ext cx="8849590" cy="5958840"/>
          </a:xfrm>
          <a:prstGeom prst="rect"/>
        </p:spPr>
        <p:txBody>
          <a:bodyPr rtlCol="0" wrap="square">
            <a:spAutoFit/>
          </a:bodyPr>
          <a:p>
            <a:r>
              <a:rPr sz="2800" lang="en-IN">
                <a:solidFill>
                  <a:srgbClr val="000000"/>
                </a:solidFill>
              </a:rPr>
              <a:t>🎯 Portfolio for Academia – End Users
Students – to showcase projects, assignments, and achievements.
Researchers &amp; Scholars – to present research papers, publications, and findings.
Teachers &amp; Professors – to display teaching experience, academic contributions, and certifications.
Educational Institutions – to evaluate student profiles for admissions, scholarships, or awards.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1741421" y="199811"/>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2" name=""/>
          <p:cNvSpPr txBox="1"/>
          <p:nvPr/>
        </p:nvSpPr>
        <p:spPr>
          <a:xfrm>
            <a:off x="533400" y="1125855"/>
            <a:ext cx="8797636" cy="5539740"/>
          </a:xfrm>
          <a:prstGeom prst="rect"/>
        </p:spPr>
        <p:txBody>
          <a:bodyPr rtlCol="0" wrap="square">
            <a:spAutoFit/>
          </a:bodyPr>
          <a:p>
            <a:r>
              <a:rPr sz="2800" lang="en-IN">
                <a:solidFill>
                  <a:srgbClr val="000000"/>
                </a:solidFill>
              </a:rPr>
              <a:t>🛠️ Portfolio for Academia – Tools and Techniques
Document tools – MS Word, Google Docs, LaTeX for academic writing.
Presentation tools – MS PowerPoint, Google Slides, Prezi for showcasing research/lectures.
Design tools – Canva, Adobe Express for creative portfolio design.
Research tools – Google Scholar, ResearchGate, Mendeley for publications and citations.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4" name=""/>
          <p:cNvSpPr txBox="1"/>
          <p:nvPr/>
        </p:nvSpPr>
        <p:spPr>
          <a:xfrm>
            <a:off x="739774" y="982340"/>
            <a:ext cx="8918863" cy="5958839"/>
          </a:xfrm>
          <a:prstGeom prst="rect"/>
        </p:spPr>
        <p:txBody>
          <a:bodyPr rtlCol="0" wrap="square">
            <a:spAutoFit/>
          </a:bodyPr>
          <a:p>
            <a:r>
              <a:rPr sz="2800" lang="en-IN">
                <a:solidFill>
                  <a:srgbClr val="000000"/>
                </a:solidFill>
              </a:rPr>
              <a:t>🎨 Portfolio for Academia – Design and Layout
Clean and professional layout with academic-focused themes.
Homepage/Intro page – includes name, photo, academic tagline, and contact info.
Navigation menu – easy access to sections like Education, Research, Projects, Skills, Achievements.
Education timeline – visually structured academic journey (schools, colleges, courses).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723" name=""/>
          <p:cNvSpPr txBox="1"/>
          <p:nvPr/>
        </p:nvSpPr>
        <p:spPr>
          <a:xfrm>
            <a:off x="755331" y="1363980"/>
            <a:ext cx="9231284" cy="7216140"/>
          </a:xfrm>
          <a:prstGeom prst="rect"/>
        </p:spPr>
        <p:txBody>
          <a:bodyPr rtlCol="0" wrap="square">
            <a:spAutoFit/>
          </a:bodyPr>
          <a:p>
            <a:r>
              <a:rPr sz="2800" lang="en-IN">
                <a:solidFill>
                  <a:srgbClr val="000000"/>
                </a:solidFill>
              </a:rPr>
              <a:t>✨ Portfolio for Academia – Features and Functionality
Profile section – personal details, education, and academic background.
Achievements showcase – awards, certifications, and recognitions.
Research &amp; Publications – upload and highlight research papers, journals, or articles.
Projects &amp; Assignments – detailed display of academic and practical projects.
Certificates repository – secure storage and easy access to certificates.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2024-03-25T12:07:22Z</dcterms:created>
  <dcterms:modified xsi:type="dcterms:W3CDTF">2025-09-12T09:18:35Z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2bd9c6ff28c84bbd876df64a9813036c</vt:lpwstr>
  </property>
</Properties>
</file>