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12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10/19/2018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10/19/2018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geonames.org/search.html?q=Dallas&amp;country=US" TargetMode="External"/><Relationship Id="rId2" Type="http://schemas.openxmlformats.org/officeDocument/2006/relationships/hyperlink" Target="http://www.geonames.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F6B10-FE30-456B-B1D8-5DF290F98611}"/>
              </a:ext>
            </a:extLst>
          </p:cNvPr>
          <p:cNvSpPr>
            <a:spLocks noGrp="1"/>
          </p:cNvSpPr>
          <p:nvPr>
            <p:ph type="ctrTitle"/>
          </p:nvPr>
        </p:nvSpPr>
        <p:spPr/>
        <p:txBody>
          <a:bodyPr/>
          <a:lstStyle/>
          <a:p>
            <a:r>
              <a:rPr lang="en-US" dirty="0"/>
              <a:t>Density of Restaurants</a:t>
            </a:r>
          </a:p>
        </p:txBody>
      </p:sp>
      <p:sp>
        <p:nvSpPr>
          <p:cNvPr id="3" name="Subtitle 2">
            <a:extLst>
              <a:ext uri="{FF2B5EF4-FFF2-40B4-BE49-F238E27FC236}">
                <a16:creationId xmlns:a16="http://schemas.microsoft.com/office/drawing/2014/main" id="{58288485-5CCC-4F6F-8318-07D2105F6E74}"/>
              </a:ext>
            </a:extLst>
          </p:cNvPr>
          <p:cNvSpPr>
            <a:spLocks noGrp="1"/>
          </p:cNvSpPr>
          <p:nvPr>
            <p:ph type="subTitle" idx="1"/>
          </p:nvPr>
        </p:nvSpPr>
        <p:spPr/>
        <p:txBody>
          <a:bodyPr/>
          <a:lstStyle/>
          <a:p>
            <a:r>
              <a:rPr lang="en-US" dirty="0"/>
              <a:t>Dallas</a:t>
            </a:r>
          </a:p>
        </p:txBody>
      </p:sp>
    </p:spTree>
    <p:extLst>
      <p:ext uri="{BB962C8B-B14F-4D97-AF65-F5344CB8AC3E}">
        <p14:creationId xmlns:p14="http://schemas.microsoft.com/office/powerpoint/2010/main" val="2815995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F002-DEB0-4071-91AB-91BEECEA639A}"/>
              </a:ext>
            </a:extLst>
          </p:cNvPr>
          <p:cNvSpPr>
            <a:spLocks noGrp="1"/>
          </p:cNvSpPr>
          <p:nvPr>
            <p:ph type="title"/>
          </p:nvPr>
        </p:nvSpPr>
        <p:spPr/>
        <p:txBody>
          <a:bodyPr/>
          <a:lstStyle/>
          <a:p>
            <a:r>
              <a:rPr lang="en-US" b="1" cap="all" dirty="0"/>
              <a:t>BUSINESS PROBLEM</a:t>
            </a:r>
            <a:br>
              <a:rPr lang="en-US" b="1" cap="all" dirty="0"/>
            </a:br>
            <a:endParaRPr lang="en-US" dirty="0"/>
          </a:p>
        </p:txBody>
      </p:sp>
      <p:sp>
        <p:nvSpPr>
          <p:cNvPr id="3" name="Content Placeholder 2">
            <a:extLst>
              <a:ext uri="{FF2B5EF4-FFF2-40B4-BE49-F238E27FC236}">
                <a16:creationId xmlns:a16="http://schemas.microsoft.com/office/drawing/2014/main" id="{208DF076-3A6C-44D2-B7D9-557AD04FD23B}"/>
              </a:ext>
            </a:extLst>
          </p:cNvPr>
          <p:cNvSpPr>
            <a:spLocks noGrp="1"/>
          </p:cNvSpPr>
          <p:nvPr>
            <p:ph idx="1"/>
          </p:nvPr>
        </p:nvSpPr>
        <p:spPr/>
        <p:txBody>
          <a:bodyPr/>
          <a:lstStyle/>
          <a:p>
            <a:r>
              <a:rPr lang="en-US" dirty="0"/>
              <a:t>Opening a restaurant is all about location, location, location. However, not every restaurant is suitable for every location, and vice versa. It comes down to a combination of restaurant concept and ideal customer. If we can define our restaurant type and identify our target demographic and its most populated areas, we can make a good decision on where to open the restaurant.</a:t>
            </a:r>
          </a:p>
          <a:p>
            <a:endParaRPr lang="en-US" dirty="0"/>
          </a:p>
        </p:txBody>
      </p:sp>
    </p:spTree>
    <p:extLst>
      <p:ext uri="{BB962C8B-B14F-4D97-AF65-F5344CB8AC3E}">
        <p14:creationId xmlns:p14="http://schemas.microsoft.com/office/powerpoint/2010/main" val="238657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D7179-AF21-4890-B19A-325DF6D14E24}"/>
              </a:ext>
            </a:extLst>
          </p:cNvPr>
          <p:cNvSpPr>
            <a:spLocks noGrp="1"/>
          </p:cNvSpPr>
          <p:nvPr>
            <p:ph type="title"/>
          </p:nvPr>
        </p:nvSpPr>
        <p:spPr/>
        <p:txBody>
          <a:bodyPr/>
          <a:lstStyle/>
          <a:p>
            <a:r>
              <a:rPr lang="en-US" dirty="0"/>
              <a:t>INITIAL STEPS</a:t>
            </a:r>
          </a:p>
        </p:txBody>
      </p:sp>
      <p:sp>
        <p:nvSpPr>
          <p:cNvPr id="3" name="Content Placeholder 2">
            <a:extLst>
              <a:ext uri="{FF2B5EF4-FFF2-40B4-BE49-F238E27FC236}">
                <a16:creationId xmlns:a16="http://schemas.microsoft.com/office/drawing/2014/main" id="{4FEA2837-6172-489D-AEB7-51FE0CC49558}"/>
              </a:ext>
            </a:extLst>
          </p:cNvPr>
          <p:cNvSpPr>
            <a:spLocks noGrp="1"/>
          </p:cNvSpPr>
          <p:nvPr>
            <p:ph idx="1"/>
          </p:nvPr>
        </p:nvSpPr>
        <p:spPr>
          <a:xfrm>
            <a:off x="677334" y="1488559"/>
            <a:ext cx="8596668" cy="4552804"/>
          </a:xfrm>
        </p:spPr>
        <p:txBody>
          <a:bodyPr>
            <a:normAutofit/>
          </a:bodyPr>
          <a:lstStyle/>
          <a:p>
            <a:r>
              <a:rPr lang="en-US" b="1" cap="all" dirty="0"/>
              <a:t>1. Describe Your Customers</a:t>
            </a:r>
          </a:p>
          <a:p>
            <a:r>
              <a:rPr lang="en-US" b="1" dirty="0"/>
              <a:t>Demographics</a:t>
            </a:r>
            <a:r>
              <a:rPr lang="en-US" dirty="0"/>
              <a:t> – Information such as age, gender, relationship status, median income, religion, environment, and ethnicity</a:t>
            </a:r>
          </a:p>
          <a:p>
            <a:r>
              <a:rPr lang="en-US" dirty="0"/>
              <a:t>    </a:t>
            </a:r>
            <a:r>
              <a:rPr lang="en-US" b="1" dirty="0"/>
              <a:t>Psychographics</a:t>
            </a:r>
            <a:r>
              <a:rPr lang="en-US" dirty="0"/>
              <a:t> – Consumer personality type and personal preferences</a:t>
            </a:r>
          </a:p>
          <a:p>
            <a:r>
              <a:rPr lang="en-US" dirty="0"/>
              <a:t>    </a:t>
            </a:r>
            <a:r>
              <a:rPr lang="en-US" b="1" dirty="0"/>
              <a:t>Behavior</a:t>
            </a:r>
            <a:r>
              <a:rPr lang="en-US" dirty="0"/>
              <a:t> – Similar behavior, such as likes and dislikes, hobbies, and extracurricular activities</a:t>
            </a:r>
          </a:p>
          <a:p>
            <a:r>
              <a:rPr lang="en-US" b="1" cap="all" dirty="0"/>
              <a:t>2. Understand Their Habits </a:t>
            </a:r>
          </a:p>
          <a:p>
            <a:r>
              <a:rPr lang="en-US" b="1" cap="all" dirty="0"/>
              <a:t>3. Where Are They Located?</a:t>
            </a:r>
          </a:p>
          <a:p>
            <a:r>
              <a:rPr lang="en-US" b="1" cap="all" dirty="0"/>
              <a:t>4. Are There Enough of Them?</a:t>
            </a:r>
          </a:p>
          <a:p>
            <a:r>
              <a:rPr lang="en-US" b="1" cap="all" dirty="0"/>
              <a:t>5. Customer Activity: Foot &amp; Vehicle Traffic</a:t>
            </a:r>
          </a:p>
          <a:p>
            <a:r>
              <a:rPr lang="en-US" b="1" cap="all" dirty="0"/>
              <a:t>6. Competitor Analysis</a:t>
            </a:r>
          </a:p>
          <a:p>
            <a:endParaRPr lang="en-US" dirty="0"/>
          </a:p>
        </p:txBody>
      </p:sp>
    </p:spTree>
    <p:extLst>
      <p:ext uri="{BB962C8B-B14F-4D97-AF65-F5344CB8AC3E}">
        <p14:creationId xmlns:p14="http://schemas.microsoft.com/office/powerpoint/2010/main" val="307051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9339-180B-4F45-A82A-5C52883BCF7A}"/>
              </a:ext>
            </a:extLst>
          </p:cNvPr>
          <p:cNvSpPr>
            <a:spLocks noGrp="1"/>
          </p:cNvSpPr>
          <p:nvPr>
            <p:ph type="title"/>
          </p:nvPr>
        </p:nvSpPr>
        <p:spPr/>
        <p:txBody>
          <a:bodyPr/>
          <a:lstStyle/>
          <a:p>
            <a:r>
              <a:rPr lang="en-US" dirty="0"/>
              <a:t>DATA REQUIRED FOR</a:t>
            </a:r>
          </a:p>
        </p:txBody>
      </p:sp>
      <p:sp>
        <p:nvSpPr>
          <p:cNvPr id="3" name="Content Placeholder 2">
            <a:extLst>
              <a:ext uri="{FF2B5EF4-FFF2-40B4-BE49-F238E27FC236}">
                <a16:creationId xmlns:a16="http://schemas.microsoft.com/office/drawing/2014/main" id="{C8595961-FB4C-47ED-A37D-6C9F0F86FA80}"/>
              </a:ext>
            </a:extLst>
          </p:cNvPr>
          <p:cNvSpPr>
            <a:spLocks noGrp="1"/>
          </p:cNvSpPr>
          <p:nvPr>
            <p:ph idx="1"/>
          </p:nvPr>
        </p:nvSpPr>
        <p:spPr/>
        <p:txBody>
          <a:bodyPr>
            <a:normAutofit fontScale="85000" lnSpcReduction="20000"/>
          </a:bodyPr>
          <a:lstStyle/>
          <a:p>
            <a:r>
              <a:rPr lang="en-US" b="1" cap="all" dirty="0"/>
              <a:t>Competitor analysis.</a:t>
            </a:r>
          </a:p>
          <a:p>
            <a:r>
              <a:rPr lang="en-US" dirty="0"/>
              <a:t>If there are already three pizza restaurants on a street, you’ll want to think long and hard before opening a fourth. There are no hard and fast rules on what constitutes market saturation. However, a good rule of thumb is whether or not you believe that your restaurant could thrive without taking away a big chunk of business from another good restaurant.</a:t>
            </a:r>
          </a:p>
          <a:p>
            <a:r>
              <a:rPr lang="en-US" dirty="0"/>
              <a:t> We are going to use Foursquare location data to find where are most fast food restaurants are located.</a:t>
            </a:r>
          </a:p>
          <a:p>
            <a:r>
              <a:rPr lang="en-US" dirty="0"/>
              <a:t> </a:t>
            </a:r>
          </a:p>
          <a:p>
            <a:r>
              <a:rPr lang="en-US" b="1" cap="all" dirty="0"/>
              <a:t>Complimentary restaurants</a:t>
            </a:r>
          </a:p>
          <a:p>
            <a:r>
              <a:rPr lang="en-US" dirty="0"/>
              <a:t>Complimentary restaurants have concepts that are different from your restaurant, but their price points are often in the same range as your own. These complimentary restaurants help establish specific areas within a community that offer multiple eating options. Customers often seek out these areas to window shop and find what they’re craving in the moment. Sometimes your customers will eat with the complimentary restaurants, and other times they’ll eat with you. The benefit, however, is that complementary restaurants are less competitive than restaurants with the same concept as yours.</a:t>
            </a:r>
          </a:p>
          <a:p>
            <a:endParaRPr lang="en-US" dirty="0"/>
          </a:p>
        </p:txBody>
      </p:sp>
    </p:spTree>
    <p:extLst>
      <p:ext uri="{BB962C8B-B14F-4D97-AF65-F5344CB8AC3E}">
        <p14:creationId xmlns:p14="http://schemas.microsoft.com/office/powerpoint/2010/main" val="2215584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E451-6D3A-494D-AAFC-AB537FEAABE8}"/>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C018F1E-1304-473F-ADCF-84AF03BAAF65}"/>
              </a:ext>
            </a:extLst>
          </p:cNvPr>
          <p:cNvSpPr>
            <a:spLocks noGrp="1"/>
          </p:cNvSpPr>
          <p:nvPr>
            <p:ph idx="1"/>
          </p:nvPr>
        </p:nvSpPr>
        <p:spPr/>
        <p:txBody>
          <a:bodyPr/>
          <a:lstStyle/>
          <a:p>
            <a:pPr lvl="0"/>
            <a:r>
              <a:rPr lang="en-US" u="sng" dirty="0">
                <a:hlinkClick r:id="rId2"/>
              </a:rPr>
              <a:t>www.geonames.org</a:t>
            </a:r>
            <a:endParaRPr lang="en-US" dirty="0"/>
          </a:p>
          <a:p>
            <a:r>
              <a:rPr lang="en-US" dirty="0"/>
              <a:t>URL: </a:t>
            </a:r>
            <a:r>
              <a:rPr lang="en-US" u="sng" dirty="0">
                <a:hlinkClick r:id="rId3"/>
              </a:rPr>
              <a:t>http://www.geonames.org/search.html?q=Dallas&amp;country=US</a:t>
            </a:r>
            <a:endParaRPr lang="en-US" u="sng" dirty="0"/>
          </a:p>
          <a:p>
            <a:r>
              <a:rPr lang="en-US" u="sng" dirty="0"/>
              <a:t>FOURSQUARE API</a:t>
            </a:r>
          </a:p>
          <a:p>
            <a:endParaRPr lang="en-US" dirty="0"/>
          </a:p>
        </p:txBody>
      </p:sp>
    </p:spTree>
    <p:extLst>
      <p:ext uri="{BB962C8B-B14F-4D97-AF65-F5344CB8AC3E}">
        <p14:creationId xmlns:p14="http://schemas.microsoft.com/office/powerpoint/2010/main" val="417624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BBC65-4E8C-4C50-8CF0-EC4BED259A62}"/>
              </a:ext>
            </a:extLst>
          </p:cNvPr>
          <p:cNvSpPr>
            <a:spLocks noGrp="1"/>
          </p:cNvSpPr>
          <p:nvPr>
            <p:ph type="title"/>
          </p:nvPr>
        </p:nvSpPr>
        <p:spPr/>
        <p:txBody>
          <a:bodyPr/>
          <a:lstStyle/>
          <a:p>
            <a:r>
              <a:rPr lang="en-US" dirty="0"/>
              <a:t>DATA CLEANUP</a:t>
            </a:r>
          </a:p>
        </p:txBody>
      </p:sp>
      <p:sp>
        <p:nvSpPr>
          <p:cNvPr id="3" name="Content Placeholder 2">
            <a:extLst>
              <a:ext uri="{FF2B5EF4-FFF2-40B4-BE49-F238E27FC236}">
                <a16:creationId xmlns:a16="http://schemas.microsoft.com/office/drawing/2014/main" id="{681BA9A8-2CF2-42F1-A54E-773DB4CD9093}"/>
              </a:ext>
            </a:extLst>
          </p:cNvPr>
          <p:cNvSpPr>
            <a:spLocks noGrp="1"/>
          </p:cNvSpPr>
          <p:nvPr>
            <p:ph idx="1"/>
          </p:nvPr>
        </p:nvSpPr>
        <p:spPr/>
        <p:txBody>
          <a:bodyPr/>
          <a:lstStyle/>
          <a:p>
            <a:r>
              <a:rPr lang="en-US" dirty="0"/>
              <a:t>Remove unnecessary data</a:t>
            </a:r>
          </a:p>
          <a:p>
            <a:r>
              <a:rPr lang="en-US" dirty="0"/>
              <a:t>Format data</a:t>
            </a:r>
          </a:p>
          <a:p>
            <a:endParaRPr lang="en-US" dirty="0"/>
          </a:p>
        </p:txBody>
      </p:sp>
    </p:spTree>
    <p:extLst>
      <p:ext uri="{BB962C8B-B14F-4D97-AF65-F5344CB8AC3E}">
        <p14:creationId xmlns:p14="http://schemas.microsoft.com/office/powerpoint/2010/main" val="3238403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A8C7-AE16-450D-967B-A69AD6A4A9E0}"/>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23495878-123E-4766-9568-829BF4FB593F}"/>
              </a:ext>
            </a:extLst>
          </p:cNvPr>
          <p:cNvSpPr>
            <a:spLocks noGrp="1"/>
          </p:cNvSpPr>
          <p:nvPr>
            <p:ph idx="1"/>
          </p:nvPr>
        </p:nvSpPr>
        <p:spPr/>
        <p:txBody>
          <a:bodyPr/>
          <a:lstStyle/>
          <a:p>
            <a:r>
              <a:rPr lang="en-US" dirty="0"/>
              <a:t>We get the population of each neighborhood from the webpage and we get the number of restaurants in each of those neighborhoods using the </a:t>
            </a:r>
            <a:r>
              <a:rPr lang="en-US" b="1" dirty="0"/>
              <a:t>Foursquare API. </a:t>
            </a:r>
            <a:r>
              <a:rPr lang="en-US" dirty="0"/>
              <a:t>We calculate the density as the population of the neighborhood divided by the number of restaurants in the neighborhood.</a:t>
            </a:r>
          </a:p>
          <a:p>
            <a:endParaRPr lang="en-US" dirty="0"/>
          </a:p>
        </p:txBody>
      </p:sp>
    </p:spTree>
    <p:extLst>
      <p:ext uri="{BB962C8B-B14F-4D97-AF65-F5344CB8AC3E}">
        <p14:creationId xmlns:p14="http://schemas.microsoft.com/office/powerpoint/2010/main" val="2917895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3CBD-149B-42A9-8FE8-0AB9BECC9A61}"/>
              </a:ext>
            </a:extLst>
          </p:cNvPr>
          <p:cNvSpPr>
            <a:spLocks noGrp="1"/>
          </p:cNvSpPr>
          <p:nvPr>
            <p:ph type="title"/>
          </p:nvPr>
        </p:nvSpPr>
        <p:spPr/>
        <p:txBody>
          <a:bodyPr/>
          <a:lstStyle/>
          <a:p>
            <a:r>
              <a:rPr lang="en-US" dirty="0"/>
              <a:t>Results</a:t>
            </a:r>
            <a:br>
              <a:rPr lang="en-US" dirty="0"/>
            </a:br>
            <a:endParaRPr lang="en-US" dirty="0"/>
          </a:p>
        </p:txBody>
      </p:sp>
      <p:pic>
        <p:nvPicPr>
          <p:cNvPr id="4" name="Content Placeholder 3">
            <a:extLst>
              <a:ext uri="{FF2B5EF4-FFF2-40B4-BE49-F238E27FC236}">
                <a16:creationId xmlns:a16="http://schemas.microsoft.com/office/drawing/2014/main" id="{77CC9D95-6664-400F-8958-7EAD8885387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7988" y="2160588"/>
            <a:ext cx="8276061" cy="3881437"/>
          </a:xfrm>
          <a:prstGeom prst="rect">
            <a:avLst/>
          </a:prstGeom>
          <a:noFill/>
          <a:ln>
            <a:noFill/>
          </a:ln>
        </p:spPr>
      </p:pic>
    </p:spTree>
    <p:extLst>
      <p:ext uri="{BB962C8B-B14F-4D97-AF65-F5344CB8AC3E}">
        <p14:creationId xmlns:p14="http://schemas.microsoft.com/office/powerpoint/2010/main" val="1682868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TotalTime>
  <Words>323</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Density of Restaurants</vt:lpstr>
      <vt:lpstr>BUSINESS PROBLEM </vt:lpstr>
      <vt:lpstr>INITIAL STEPS</vt:lpstr>
      <vt:lpstr>DATA REQUIRED FOR</vt:lpstr>
      <vt:lpstr>DATA SOURCES</vt:lpstr>
      <vt:lpstr>DATA CLEANUP</vt:lpstr>
      <vt:lpstr>ANALYSIS</vt:lpstr>
      <vt:lpstr>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Density of Restaurants</dc:title>
  <dc:creator>Kothapalli, James Rufus</dc:creator>
  <cp:lastModifiedBy>Kothapalli, James Rufus</cp:lastModifiedBy>
  <cp:revision>1</cp:revision>
  <dcterms:created xsi:type="dcterms:W3CDTF">2018-10-19T23:31:11Z</dcterms:created>
  <dcterms:modified xsi:type="dcterms:W3CDTF">2018-10-19T23:39:11Z</dcterms:modified>
</cp:coreProperties>
</file>