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83875"/>
  </p:normalViewPr>
  <p:slideViewPr>
    <p:cSldViewPr snapToGrid="0">
      <p:cViewPr varScale="1">
        <p:scale>
          <a:sx n="95" d="100"/>
          <a:sy n="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B6D1B-978F-C344-8894-FF338E2B69D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8EB39-E8CD-A846-BA6E-35AC196C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Hi, my name is Eli Vazquez, and welcome to my presentation on </a:t>
            </a:r>
            <a:r>
              <a:rPr lang="en-US" i="1" dirty="0"/>
              <a:t>MedSync</a:t>
            </a:r>
            <a:r>
              <a:rPr lang="en-US" dirty="0"/>
              <a:t>, a centralized resource scheduling platform designed specifically for small and medium-sized clinics.</a:t>
            </a:r>
          </a:p>
          <a:p>
            <a:r>
              <a:rPr lang="en-US" dirty="0"/>
              <a:t>This project applies object-oriented design principles, microservices architecture, and several established design patterns to solve real-world workflow challenges in healthcare environments.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MedSync is built on a microservices architecture, allowing us to divide functionality into modular services—like Booking, Resource, User, and Patient—each encapsulating its own logic and data.</a:t>
            </a:r>
          </a:p>
          <a:p>
            <a:pPr>
              <a:buNone/>
            </a:pPr>
            <a:r>
              <a:rPr lang="en-US" dirty="0"/>
              <a:t>Services are loosely coupled and communicate through well-defined REST APIs or message queues, which gives us great flexibility. For instance, if we needed to scale the </a:t>
            </a:r>
            <a:r>
              <a:rPr lang="en-US" dirty="0" err="1"/>
              <a:t>BookingService</a:t>
            </a:r>
            <a:r>
              <a:rPr lang="en-US" dirty="0"/>
              <a:t> to handle higher traffic, we could do that without touching other components.</a:t>
            </a:r>
          </a:p>
          <a:p>
            <a:pPr>
              <a:buNone/>
            </a:pPr>
            <a:r>
              <a:rPr lang="en-US" dirty="0"/>
              <a:t>Each service has its own database, allowing for true independence and minimizing the risk of a single point of failure. This setup aligns well with real-world clinic operations and roles.</a:t>
            </a:r>
          </a:p>
          <a:p>
            <a:r>
              <a:rPr lang="en-US" dirty="0"/>
              <a:t>Overall, the microservices architecture supports our goals of scalability, maintainability, and agility in deploying new features or handling failures.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8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Throughout the MedSync architecture, we applied a range of design principles and patterns.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the GRASP principles,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MedSyncController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acts as our Controller, orchestrating use case logic. The Creator and Information Expert principles help keep our logic distributed appropriately.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also embraced SOLID principles. Each service follows a single responsibility, and we designed with extension in mind—like allowing new resources via the factory pattern without altering existing code.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the pattern side, we applied the Observer pattern to enable flexible notifications, an Abstract Factory for scalable resource creation, and an Adapter pattern to connect with external calendar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To wrap things up, MedSync was designed to solve real coordination challenges in small and mid-sized clinics.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We used Object-Oriented Analysis and Design principles to keep the system modular and scalable, and reinforced that with solid architectural patterns like GRASP, SOLID, and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GoF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By using a microservices approach, each concern—whether it’s booking, notifications, or user management—was encapsulated and scalable on its own.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And to communicate this architecture clearly, we created a comprehensive UML suite, from use case and class diagrams to deployment and component views.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This course has significantly strengthened my software design skillset. I now feel confident applying OOAD principles and using UML to clearly communicate system architecture.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 learned how to use design patterns effectively—not just academically, but in a practical, problem-solving context. The emphasis on modularity, scalability, and clear responsibility helped me better understand how to architect systems that are easy to evolve.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And most importantly, I’m walking away from this project with a better grasp of how to balance technical detail with clear communication—an essential skill for any software architect or team leader.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Clinics often suffer from fragmented communication when scheduling resources like exam rooms, equipment, or provider time slots.</a:t>
            </a:r>
          </a:p>
          <a:p>
            <a:pPr>
              <a:buNone/>
            </a:pPr>
            <a:r>
              <a:rPr lang="en-US" dirty="0"/>
              <a:t>Most rely on hallway conversations or paper notes, which lead to double-bookings, underutilized assets, and workflow delays.</a:t>
            </a:r>
          </a:p>
          <a:p>
            <a:r>
              <a:rPr lang="en-US" dirty="0"/>
              <a:t>The problem is clear: there’s no centralized, role-aware, conflict-free system for coordinating these shared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6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MedSync solves this by offering a centralized scheduling platform with features like role-based access, real-time conflict detection, calendar sync, and system notifications.</a:t>
            </a:r>
          </a:p>
          <a:p>
            <a:pPr>
              <a:buNone/>
            </a:pPr>
            <a:r>
              <a:rPr lang="en-US" dirty="0"/>
              <a:t>Admins, nurses, and doctors each have tailored dashboards.</a:t>
            </a:r>
          </a:p>
          <a:p>
            <a:pPr>
              <a:buNone/>
            </a:pPr>
            <a:r>
              <a:rPr lang="en-US" dirty="0"/>
              <a:t>Notifications alert users to changes or conflicts.</a:t>
            </a:r>
          </a:p>
          <a:p>
            <a:r>
              <a:rPr lang="en-US" dirty="0"/>
              <a:t>Integration with external calendars ensures real-time coordination beyond the clinic.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0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represents the primary use cases supported by MedSync and how various users interact with the system.</a:t>
            </a:r>
          </a:p>
          <a:p>
            <a:r>
              <a:rPr lang="en-US" dirty="0"/>
              <a:t>On the left, we see the primary actors — Admin, Nurse, Doctor, and Lab Technician — each with role-specific interactions. For example, all roles can schedule or modify bookings, while only Admins and Lab Technicians can manage resources.</a:t>
            </a:r>
          </a:p>
          <a:p>
            <a:r>
              <a:rPr lang="en-US" dirty="0"/>
              <a:t>The central use cases, like Schedule Resource, Modify/Cancel Schedule, and Manage Users, are supported by several system-level functionalities such as conflict detection, notification dispatch, and audit logging — modeled here as included use cases.</a:t>
            </a:r>
          </a:p>
          <a:p>
            <a:r>
              <a:rPr lang="en-US" dirty="0"/>
              <a:t>On the right, we have supporting systems — the Notification System and External Calendar System — which are integrated via included behaviors like syncing and alerts.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The Domain Model defines the core concepts in the MedSync system and their relationships, independent of implementation.</a:t>
            </a:r>
          </a:p>
          <a:p>
            <a:pPr>
              <a:buNone/>
            </a:pPr>
            <a:r>
              <a:rPr lang="en-US" b="0" dirty="0"/>
              <a:t>At the center is the Booking class, which links users to resources and tracks details like time, status, and audit information.</a:t>
            </a:r>
          </a:p>
          <a:p>
            <a:pPr>
              <a:buNone/>
            </a:pPr>
            <a:r>
              <a:rPr lang="en-US" b="0" dirty="0"/>
              <a:t>We designed a User hierarchy with roles like Admin, Nurse, Doctor, and Lab Technician extending a base User class. This structure enables role-specific behavior while maintaining shared attributes.</a:t>
            </a:r>
          </a:p>
          <a:p>
            <a:pPr>
              <a:buNone/>
            </a:pPr>
            <a:r>
              <a:rPr lang="en-US" b="0" dirty="0"/>
              <a:t>Similarly, we abstracted the concept of a Resource into a parent class, extended by </a:t>
            </a:r>
            <a:r>
              <a:rPr lang="en-US" b="0" dirty="0" err="1"/>
              <a:t>ExamRoom</a:t>
            </a:r>
            <a:r>
              <a:rPr lang="en-US" b="0" dirty="0"/>
              <a:t>, </a:t>
            </a:r>
            <a:r>
              <a:rPr lang="en-US" b="0" dirty="0" err="1"/>
              <a:t>MedicalEquipment</a:t>
            </a:r>
            <a:r>
              <a:rPr lang="en-US" b="0" dirty="0"/>
              <a:t>, and Lab, allowing the system to handle all types of schedulable resources in a flexible way.</a:t>
            </a:r>
          </a:p>
          <a:p>
            <a:pPr>
              <a:buNone/>
            </a:pPr>
            <a:r>
              <a:rPr lang="en-US" b="0" dirty="0"/>
              <a:t>We also included entities like Notification, </a:t>
            </a:r>
            <a:r>
              <a:rPr lang="en-US" b="0" dirty="0" err="1"/>
              <a:t>AuditTrail</a:t>
            </a:r>
            <a:r>
              <a:rPr lang="en-US" b="0" dirty="0"/>
              <a:t>, and </a:t>
            </a:r>
            <a:r>
              <a:rPr lang="en-US" b="0" dirty="0" err="1"/>
              <a:t>ExternalCalendarIntegration</a:t>
            </a:r>
            <a:r>
              <a:rPr lang="en-US" b="0" dirty="0"/>
              <a:t>, which are critical for non-functional requirements like traceability, alerts, and interoperability.</a:t>
            </a:r>
          </a:p>
          <a:p>
            <a:r>
              <a:rPr lang="en-US" b="0" dirty="0"/>
              <a:t>This model served as the foundation for both our class diagram and our microservice boundaries.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This class diagram builds on our domain model by refining associations and integrating key design patterns.</a:t>
            </a:r>
          </a:p>
          <a:p>
            <a:pPr>
              <a:buNone/>
            </a:pPr>
            <a:r>
              <a:rPr lang="en-US" b="0" dirty="0"/>
              <a:t>The central class is Booking, which captures scheduling information and connects with multiple services.</a:t>
            </a:r>
          </a:p>
          <a:p>
            <a:pPr>
              <a:buNone/>
            </a:pPr>
            <a:r>
              <a:rPr lang="en-US" b="0" dirty="0"/>
              <a:t>On the left, we implement the Observer pattern for notifications. The </a:t>
            </a:r>
            <a:r>
              <a:rPr lang="en-US" b="0" dirty="0" err="1"/>
              <a:t>NotificationService</a:t>
            </a:r>
            <a:r>
              <a:rPr lang="en-US" b="0" dirty="0"/>
              <a:t> notifies multiple </a:t>
            </a:r>
            <a:r>
              <a:rPr lang="en-US" b="0" dirty="0" err="1"/>
              <a:t>NotificationChannel</a:t>
            </a:r>
            <a:r>
              <a:rPr lang="en-US" b="0" dirty="0"/>
              <a:t> implementations like </a:t>
            </a:r>
            <a:r>
              <a:rPr lang="en-US" b="0" dirty="0" err="1"/>
              <a:t>EmailNotification</a:t>
            </a:r>
            <a:r>
              <a:rPr lang="en-US" b="0" dirty="0"/>
              <a:t>, </a:t>
            </a:r>
            <a:r>
              <a:rPr lang="en-US" b="0" dirty="0" err="1"/>
              <a:t>SMSNotification</a:t>
            </a:r>
            <a:r>
              <a:rPr lang="en-US" b="0" dirty="0"/>
              <a:t>, and </a:t>
            </a:r>
            <a:r>
              <a:rPr lang="en-US" b="0" dirty="0" err="1"/>
              <a:t>InAppNotification</a:t>
            </a:r>
            <a:r>
              <a:rPr lang="en-US" b="0" dirty="0"/>
              <a:t> when a booking is created or modified.</a:t>
            </a:r>
          </a:p>
          <a:p>
            <a:pPr>
              <a:buNone/>
            </a:pPr>
            <a:r>
              <a:rPr lang="en-US" b="0" dirty="0"/>
              <a:t>On the right, we use the Abstract Factory pattern to create Resource objects such as </a:t>
            </a:r>
            <a:r>
              <a:rPr lang="en-US" b="0" dirty="0" err="1"/>
              <a:t>ExamRoom</a:t>
            </a:r>
            <a:r>
              <a:rPr lang="en-US" b="0" dirty="0"/>
              <a:t>, </a:t>
            </a:r>
            <a:r>
              <a:rPr lang="en-US" b="0" dirty="0" err="1"/>
              <a:t>MedicalEquipment</a:t>
            </a:r>
            <a:r>
              <a:rPr lang="en-US" b="0" dirty="0"/>
              <a:t>, and Lab through their respective factories. This allows for consistent and scalable resource instantiation.</a:t>
            </a:r>
          </a:p>
          <a:p>
            <a:pPr>
              <a:buNone/>
            </a:pPr>
            <a:r>
              <a:rPr lang="en-US" b="0" dirty="0"/>
              <a:t>We’ve also added an Adapter pattern for calendar integration — supporting systems like Google and Outlook through interchangeable adapters.</a:t>
            </a:r>
          </a:p>
          <a:p>
            <a:pPr>
              <a:buNone/>
            </a:pPr>
            <a:r>
              <a:rPr lang="en-US" b="0" dirty="0"/>
              <a:t>The </a:t>
            </a:r>
            <a:r>
              <a:rPr lang="en-US" b="0" dirty="0" err="1"/>
              <a:t>MedSyncController</a:t>
            </a:r>
            <a:r>
              <a:rPr lang="en-US" b="0" dirty="0"/>
              <a:t> orchestrates user interactions and relies on services like the </a:t>
            </a:r>
            <a:r>
              <a:rPr lang="en-US" b="0" dirty="0" err="1"/>
              <a:t>DatabaseHandler</a:t>
            </a:r>
            <a:r>
              <a:rPr lang="en-US" b="0" dirty="0"/>
              <a:t> and </a:t>
            </a:r>
            <a:r>
              <a:rPr lang="en-US" b="0" dirty="0" err="1"/>
              <a:t>ConflictDetector</a:t>
            </a:r>
            <a:r>
              <a:rPr lang="en-US" b="0" dirty="0"/>
              <a:t>, promoting separation of concerns and testability.</a:t>
            </a:r>
          </a:p>
          <a:p>
            <a:r>
              <a:rPr lang="en-US" b="0" dirty="0"/>
              <a:t>Together, these classes reflect a clean architecture that enforces modularity, extensibility, and real-world flexibility.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This sequence diagram illustrates the Schedule Resource use case.</a:t>
            </a:r>
          </a:p>
          <a:p>
            <a:pPr>
              <a:buNone/>
            </a:pPr>
            <a:r>
              <a:rPr lang="en-US" b="0" dirty="0"/>
              <a:t>The flow begins when a user, such as a Nurse or Doctor, invokes the </a:t>
            </a:r>
            <a:r>
              <a:rPr lang="en-US" b="0" dirty="0" err="1"/>
              <a:t>scheduleBooking</a:t>
            </a:r>
            <a:r>
              <a:rPr lang="en-US" b="0" dirty="0"/>
              <a:t>() method through the </a:t>
            </a:r>
            <a:r>
              <a:rPr lang="en-US" b="0" dirty="0" err="1"/>
              <a:t>MedSyncController</a:t>
            </a:r>
            <a:r>
              <a:rPr lang="en-US" b="0" dirty="0"/>
              <a:t>.</a:t>
            </a:r>
          </a:p>
          <a:p>
            <a:pPr>
              <a:buNone/>
            </a:pPr>
            <a:r>
              <a:rPr lang="en-US" b="0" dirty="0"/>
              <a:t>Before creating the booking, the system validates conflicts using the </a:t>
            </a:r>
            <a:r>
              <a:rPr lang="en-US" b="0" dirty="0" err="1"/>
              <a:t>ConflictDetector</a:t>
            </a:r>
            <a:r>
              <a:rPr lang="en-US" b="0" dirty="0"/>
              <a:t>, helping prevent overlapping reservations.</a:t>
            </a:r>
          </a:p>
          <a:p>
            <a:pPr>
              <a:buNone/>
            </a:pPr>
            <a:r>
              <a:rPr lang="en-US" b="0" dirty="0"/>
              <a:t>If no conflicts are found, the Booking object is created and associated resources are reserved.</a:t>
            </a:r>
          </a:p>
          <a:p>
            <a:pPr>
              <a:buNone/>
            </a:pPr>
            <a:r>
              <a:rPr lang="en-US" b="0" dirty="0"/>
              <a:t>Afterward, the booking triggers three parallel system operations:</a:t>
            </a:r>
          </a:p>
          <a:p>
            <a:pPr>
              <a:buNone/>
            </a:pPr>
            <a:r>
              <a:rPr lang="en-US" b="0" dirty="0"/>
              <a:t>• It logs the action via the </a:t>
            </a:r>
            <a:r>
              <a:rPr lang="en-US" b="0" dirty="0" err="1"/>
              <a:t>AuditTrail</a:t>
            </a:r>
            <a:r>
              <a:rPr lang="en-US" b="0" dirty="0"/>
              <a:t>,</a:t>
            </a:r>
          </a:p>
          <a:p>
            <a:pPr>
              <a:buNone/>
            </a:pPr>
            <a:r>
              <a:rPr lang="en-US" b="0" dirty="0"/>
              <a:t>• It notifies observers (email, in-app, etc.) via the </a:t>
            </a:r>
            <a:r>
              <a:rPr lang="en-US" b="0" dirty="0" err="1"/>
              <a:t>NotificationService</a:t>
            </a:r>
            <a:r>
              <a:rPr lang="en-US" b="0" dirty="0"/>
              <a:t>,</a:t>
            </a:r>
          </a:p>
          <a:p>
            <a:pPr>
              <a:buNone/>
            </a:pPr>
            <a:r>
              <a:rPr lang="en-US" b="0" dirty="0"/>
              <a:t>• And it synchronizes with external calendars using the </a:t>
            </a:r>
            <a:r>
              <a:rPr lang="en-US" b="0" dirty="0" err="1"/>
              <a:t>CalendarAdapter</a:t>
            </a:r>
            <a:r>
              <a:rPr lang="en-US" b="0" dirty="0"/>
              <a:t>.</a:t>
            </a:r>
          </a:p>
          <a:p>
            <a:r>
              <a:rPr lang="en-US" b="0" dirty="0"/>
              <a:t>This sequence encapsulates core responsibilities, real-time updates, and cross-system integrations, showing the system’s responsiveness and maintainability.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3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This state diagram models the lifecycle of a Booking within the MedSync system.</a:t>
            </a:r>
          </a:p>
          <a:p>
            <a:pPr>
              <a:buNone/>
            </a:pPr>
            <a:r>
              <a:rPr lang="en-US" b="0" dirty="0"/>
              <a:t>A booking begins in the New state, triggered by a user action like scheduling through the </a:t>
            </a:r>
            <a:r>
              <a:rPr lang="en-US" b="0" dirty="0" err="1"/>
              <a:t>createBooking</a:t>
            </a:r>
            <a:r>
              <a:rPr lang="en-US" b="0" dirty="0"/>
              <a:t>() method</a:t>
            </a:r>
          </a:p>
          <a:p>
            <a:pPr>
              <a:buNone/>
            </a:pPr>
            <a:r>
              <a:rPr lang="en-US" b="0" dirty="0"/>
              <a:t>Once the booking is confirmed, it enters the Confirmed state.</a:t>
            </a:r>
          </a:p>
          <a:p>
            <a:pPr>
              <a:buNone/>
            </a:pPr>
            <a:r>
              <a:rPr lang="en-US" b="0" dirty="0"/>
              <a:t>From here, three transitions are possible:</a:t>
            </a:r>
          </a:p>
          <a:p>
            <a:pPr>
              <a:buNone/>
            </a:pPr>
            <a:r>
              <a:rPr lang="en-US" b="0" dirty="0"/>
              <a:t>• Modified: If the user updates the schedule, the system temporarily transitions to Modified, allowing changes to be reviewed and re-confirmed.</a:t>
            </a:r>
          </a:p>
          <a:p>
            <a:pPr>
              <a:buNone/>
            </a:pPr>
            <a:r>
              <a:rPr lang="en-US" b="0" dirty="0"/>
              <a:t>• Canceled: If the user cancels the booking, it transitions to the Canceled state, which is terminal.</a:t>
            </a:r>
          </a:p>
          <a:p>
            <a:pPr>
              <a:buNone/>
            </a:pPr>
            <a:r>
              <a:rPr lang="en-US" b="0" dirty="0"/>
              <a:t>• Completed: Once the appointment or resource usage concludes, the booking transitions to Completed.</a:t>
            </a:r>
          </a:p>
          <a:p>
            <a:pPr>
              <a:buNone/>
            </a:pPr>
            <a:r>
              <a:rPr lang="en-US" b="0" dirty="0"/>
              <a:t>Each terminal state (Canceled or Completed) exits the workflow using a UML exit point.</a:t>
            </a:r>
          </a:p>
          <a:p>
            <a:r>
              <a:rPr lang="en-US" b="0" dirty="0"/>
              <a:t>This diagram emphasizes how MedSync captures the full lifecycle of resource reservations, ensuring traceability and proper state transitions for all bookings.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This component diagram presents a high-level architectural view of the MedSync system, highlighting its modular design through layered components.</a:t>
            </a:r>
          </a:p>
          <a:p>
            <a:pPr>
              <a:buNone/>
            </a:pPr>
            <a:r>
              <a:rPr lang="en-US" b="0" dirty="0"/>
              <a:t>At the Frontend Layer, we have three user-facing interfaces: the Patient Portal, Doctor Dashboard, and Admin Dashboard. These interact with the backend using secure REST APIs.</a:t>
            </a:r>
          </a:p>
          <a:p>
            <a:pPr>
              <a:buNone/>
            </a:pPr>
            <a:r>
              <a:rPr lang="en-US" b="0" dirty="0"/>
              <a:t>The Backend Services Layer is coordinated by the </a:t>
            </a:r>
            <a:r>
              <a:rPr lang="en-US" b="0" dirty="0" err="1"/>
              <a:t>MedSyncController</a:t>
            </a:r>
            <a:r>
              <a:rPr lang="en-US" b="0" dirty="0"/>
              <a:t>, which delegates to four microservices: </a:t>
            </a:r>
            <a:r>
              <a:rPr lang="en-US" b="0" dirty="0" err="1"/>
              <a:t>BookingService</a:t>
            </a:r>
            <a:r>
              <a:rPr lang="en-US" b="0" dirty="0"/>
              <a:t>, </a:t>
            </a:r>
            <a:r>
              <a:rPr lang="en-US" b="0" dirty="0" err="1"/>
              <a:t>ResourceService</a:t>
            </a:r>
            <a:r>
              <a:rPr lang="en-US" b="0" dirty="0"/>
              <a:t>, </a:t>
            </a:r>
            <a:r>
              <a:rPr lang="en-US" b="0" dirty="0" err="1"/>
              <a:t>PatientService</a:t>
            </a:r>
            <a:r>
              <a:rPr lang="en-US" b="0" dirty="0"/>
              <a:t>, and </a:t>
            </a:r>
            <a:r>
              <a:rPr lang="en-US" b="0" dirty="0" err="1"/>
              <a:t>UserService</a:t>
            </a:r>
            <a:r>
              <a:rPr lang="en-US" b="0" dirty="0"/>
              <a:t>.</a:t>
            </a:r>
          </a:p>
          <a:p>
            <a:pPr>
              <a:buNone/>
            </a:pPr>
            <a:r>
              <a:rPr lang="en-US" b="0" dirty="0"/>
              <a:t>Supporting services like the </a:t>
            </a:r>
            <a:r>
              <a:rPr lang="en-US" b="0" dirty="0" err="1"/>
              <a:t>NotificationService</a:t>
            </a:r>
            <a:r>
              <a:rPr lang="en-US" b="0" dirty="0"/>
              <a:t> and </a:t>
            </a:r>
            <a:r>
              <a:rPr lang="en-US" b="0" dirty="0" err="1"/>
              <a:t>ExternalCalendarIntegration</a:t>
            </a:r>
            <a:r>
              <a:rPr lang="en-US" b="0" dirty="0"/>
              <a:t> enable asynchronous communication and third-party calendar synchronization.</a:t>
            </a:r>
          </a:p>
          <a:p>
            <a:pPr>
              <a:buNone/>
            </a:pPr>
            <a:r>
              <a:rPr lang="en-US" b="0" dirty="0"/>
              <a:t>We’ve also included a Supporting Components Layer, which handles technical concerns like conflict detection and database operations via the </a:t>
            </a:r>
            <a:r>
              <a:rPr lang="en-US" b="0" dirty="0" err="1"/>
              <a:t>ConflictDetector</a:t>
            </a:r>
            <a:r>
              <a:rPr lang="en-US" b="0" dirty="0"/>
              <a:t> and </a:t>
            </a:r>
            <a:r>
              <a:rPr lang="en-US" b="0" dirty="0" err="1"/>
              <a:t>DatabaseHandler</a:t>
            </a:r>
            <a:r>
              <a:rPr lang="en-US" b="0" dirty="0"/>
              <a:t> components.</a:t>
            </a:r>
          </a:p>
          <a:p>
            <a:pPr>
              <a:buNone/>
            </a:pPr>
            <a:r>
              <a:rPr lang="en-US" b="0" dirty="0"/>
              <a:t>Finally, the Infrastructure Layer includes core dependencies such as the PostgreSQL database, a message queue for event publishing, and external calendar APIs like Google or Outlook. These are accessed using adapters or JDBC.</a:t>
            </a:r>
          </a:p>
          <a:p>
            <a:r>
              <a:rPr lang="en-US" b="0" dirty="0"/>
              <a:t>This separation of concerns improves maintainability, scalability, and fault tolerance—key goals of the MedSync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8EB39-E8CD-A846-BA6E-35AC196C0B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B5AC-6C1E-3266-B1AF-33097BA72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MedSync – A Centralized Resource Scheduling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A8F45-1848-4BC5-3C69-2EF717755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Project – SWENG 837: Software Design</a:t>
            </a:r>
          </a:p>
          <a:p>
            <a:r>
              <a:rPr lang="en-US" dirty="0"/>
              <a:t>Eli Vazquez</a:t>
            </a:r>
          </a:p>
          <a:p>
            <a:r>
              <a:rPr lang="en-US" dirty="0"/>
              <a:t>4/29/2025</a:t>
            </a:r>
          </a:p>
        </p:txBody>
      </p:sp>
    </p:spTree>
    <p:extLst>
      <p:ext uri="{BB962C8B-B14F-4D97-AF65-F5344CB8AC3E}">
        <p14:creationId xmlns:p14="http://schemas.microsoft.com/office/powerpoint/2010/main" val="111463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2F23-DB54-8B64-E84E-5BAA9BAC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Pattern –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830A-95FB-B227-16F9-2561A8FC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Decentralized Services: Booking, Resource, and User services operate independently.</a:t>
            </a:r>
          </a:p>
          <a:p>
            <a:r>
              <a:rPr lang="en-US" dirty="0"/>
              <a:t>Loose Coupling: Services communicate via REST APIs and a message queue.</a:t>
            </a:r>
          </a:p>
          <a:p>
            <a:r>
              <a:rPr lang="en-US" dirty="0"/>
              <a:t>Scalability: Components can scale based on demand.</a:t>
            </a:r>
          </a:p>
          <a:p>
            <a:r>
              <a:rPr lang="en-US" dirty="0"/>
              <a:t>Resilience: Faults are isolated within service boundaries.</a:t>
            </a:r>
          </a:p>
          <a:p>
            <a:r>
              <a:rPr lang="en-US" dirty="0"/>
              <a:t>Tech Agnosticism: Services can evolve with different tech stacks if needed.</a:t>
            </a:r>
          </a:p>
          <a:p>
            <a:r>
              <a:rPr lang="en-US" dirty="0"/>
              <a:t>Database per Service: Ensures autonomy and reduces contention.</a:t>
            </a:r>
          </a:p>
          <a:p>
            <a:r>
              <a:rPr lang="en-US" dirty="0"/>
              <a:t>Aligned with Domain Boundaries: Mirrors real-world clinic roles and responsibilities.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851A-5D04-DA53-9DF2-66BC1D9C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Design Principles &amp; Patterns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4F849B-16E3-E39C-A2FA-1D217DFF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306" y="336176"/>
            <a:ext cx="6804211" cy="6172200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90000"/>
              </a:lnSpc>
              <a:buFont typeface="Symbol" pitchFamily="2" charset="2"/>
              <a:buChar char=""/>
            </a:pPr>
            <a:r>
              <a:rPr lang="en-US" sz="16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GRASP:</a:t>
            </a:r>
          </a:p>
          <a:p>
            <a:pPr marL="742950" marR="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Controller: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MedSyncController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manages high-level coordination.</a:t>
            </a:r>
          </a:p>
          <a:p>
            <a:pPr marL="742950" marR="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Creator: Booking creates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AuditTrail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triggers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NotificationService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Information Expert: Each service handles its own domain logic.</a:t>
            </a:r>
          </a:p>
          <a:p>
            <a:pPr marL="342900" marR="0" lvl="0" indent="-342900">
              <a:lnSpc>
                <a:spcPct val="90000"/>
              </a:lnSpc>
              <a:buFont typeface="Symbol" pitchFamily="2" charset="2"/>
              <a:buChar char=""/>
            </a:pPr>
            <a:r>
              <a:rPr lang="en-US" sz="16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SOLID:</a:t>
            </a:r>
          </a:p>
          <a:p>
            <a:pPr marL="742950" marR="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 Responsibility: Services like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UserService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BookingService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have focused concerns.</a:t>
            </a:r>
          </a:p>
          <a:p>
            <a:pPr marL="742950" marR="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Open/Closed: New resource types can be added via factories without modifying core logic.</a:t>
            </a:r>
          </a:p>
          <a:p>
            <a:pPr marL="742950" marR="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Dependency Inversion: Services depend on interfaces like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CalendarAdapter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90000"/>
              </a:lnSpc>
              <a:buFont typeface="Symbol" pitchFamily="2" charset="2"/>
              <a:buChar char=""/>
            </a:pPr>
            <a:r>
              <a:rPr lang="en-US" sz="16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GoF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Patterns:</a:t>
            </a:r>
          </a:p>
          <a:p>
            <a:pPr marL="742950" marR="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Observer: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NotificationService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broadcasts updates to channels like SMS, Email, In-App.</a:t>
            </a:r>
          </a:p>
          <a:p>
            <a:pPr marL="742950" marR="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Abstract Factory: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ResourceFactory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pattern used for creating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ExamRoom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Lab, etc.</a:t>
            </a:r>
          </a:p>
          <a:p>
            <a:pPr marL="742950" marR="0" lvl="1" indent="-285750">
              <a:lnSpc>
                <a:spcPct val="9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Adapter: Integrates with external calendars (Google, Outlook) via </a:t>
            </a:r>
            <a:r>
              <a:rPr lang="en-US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CalendarAdapter</a:t>
            </a:r>
            <a:r>
              <a:rPr lang="en-US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132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41DC-64AB-D43F-7797-66D1D7BA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532B-FC3F-9E2E-D261-99CF69C7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Designed MedSync to address resource scheduling fragmentation in clinics.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OOAD principles for maintainable, scalable structure.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Leveraged GRASP, SOLID,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patterns for clear responsibility and modularity.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Adopted Microservices architecture with independent services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DBs.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Ensured real-time sync, RBAC security, and calendar integrations.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 full UML suite: Use Case, Class, Sequence, State, Activity, Component, Deployment.</a:t>
            </a:r>
          </a:p>
        </p:txBody>
      </p:sp>
    </p:spTree>
    <p:extLst>
      <p:ext uri="{BB962C8B-B14F-4D97-AF65-F5344CB8AC3E}">
        <p14:creationId xmlns:p14="http://schemas.microsoft.com/office/powerpoint/2010/main" val="41673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553BAA-9CA0-438B-86B1-A7EBDDAA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FF712-7CED-0954-04DC-E37DB121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676F-B80C-1C44-3A75-7022B03A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Small and medium-sized clinics often rely on manual or disconnected scheduling methods, such as sticky notes, verbal handoffs, or siloed calendars.</a:t>
            </a:r>
          </a:p>
          <a:p>
            <a:r>
              <a:rPr lang="en-US" dirty="0"/>
              <a:t>Double bookings and underutilized resources frequently occur due to lack of coordination.</a:t>
            </a:r>
          </a:p>
          <a:p>
            <a:r>
              <a:rPr lang="en-US" dirty="0"/>
              <a:t>Delays in patient care and staff frustration stem from inefficient communication between nurses, doctors, and admins.</a:t>
            </a:r>
          </a:p>
          <a:p>
            <a:r>
              <a:rPr lang="en-US" dirty="0"/>
              <a:t>There’s no unified view of resource availability, leading to ineffective event coordination.</a:t>
            </a:r>
          </a:p>
          <a:p>
            <a:r>
              <a:rPr lang="en-US" dirty="0"/>
              <a:t>A centralized, secure, and role-aware system is needed to streamline scheduling and improve clinical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7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6E69-A411-93D0-23DB-E030A31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17FA-CAB4-99B7-0C13-03FB152B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Scheduling Platform</a:t>
            </a:r>
          </a:p>
          <a:p>
            <a:r>
              <a:rPr lang="en-US" dirty="0"/>
              <a:t>Role-Based Access Control (RBAC) </a:t>
            </a:r>
          </a:p>
          <a:p>
            <a:r>
              <a:rPr lang="en-US" dirty="0"/>
              <a:t>Real-Time Conflict Detection &amp; Notifications</a:t>
            </a:r>
          </a:p>
          <a:p>
            <a:r>
              <a:rPr lang="en-US" dirty="0"/>
              <a:t>Calendar Synchronization</a:t>
            </a:r>
          </a:p>
          <a:p>
            <a:r>
              <a:rPr lang="en-US" dirty="0"/>
              <a:t>Microservices Architecture</a:t>
            </a:r>
          </a:p>
          <a:p>
            <a:r>
              <a:rPr lang="en-US" dirty="0"/>
              <a:t>Audit Logging &amp; Compliance</a:t>
            </a:r>
          </a:p>
        </p:txBody>
      </p:sp>
    </p:spTree>
    <p:extLst>
      <p:ext uri="{BB962C8B-B14F-4D97-AF65-F5344CB8AC3E}">
        <p14:creationId xmlns:p14="http://schemas.microsoft.com/office/powerpoint/2010/main" val="77821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2288-A377-2457-A3FC-9E4D7729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E78FBF-3BB0-0A5B-9737-4B2F85E9B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8148" y="2307784"/>
            <a:ext cx="6855703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BD9CC-CC76-4B81-395E-D5E8450A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Domain Model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96FE4A-3B23-FA9B-6C5E-587EC1C4D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19" y="1048870"/>
            <a:ext cx="11658411" cy="329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7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F81A-DFD8-0788-BFD0-2ADBB7E9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Class Diagram</a:t>
            </a:r>
            <a:endParaRPr lang="en-US" dirty="0"/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E11F2330-44AD-5314-C2F0-F495C50CD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048" y="205741"/>
            <a:ext cx="9609904" cy="45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8BC0D-71D8-1E98-6F1D-C6E52A1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Sequence Diagram: Schedule resource</a:t>
            </a:r>
            <a:endParaRPr lang="en-US" dirty="0"/>
          </a:p>
        </p:txBody>
      </p:sp>
      <p:pic>
        <p:nvPicPr>
          <p:cNvPr id="4" name="Content Placeholder 3" descr="A screenshot of a project&#10;&#10;AI-generated content may be incorrect.">
            <a:extLst>
              <a:ext uri="{FF2B5EF4-FFF2-40B4-BE49-F238E27FC236}">
                <a16:creationId xmlns:a16="http://schemas.microsoft.com/office/drawing/2014/main" id="{DC6EA585-BC0C-6C14-8FB2-11E4A757F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683" y="2361322"/>
            <a:ext cx="9144634" cy="33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0D4D-9E5A-592D-AB65-58901C32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State Diagram: Booking</a:t>
            </a:r>
          </a:p>
        </p:txBody>
      </p:sp>
      <p:pic>
        <p:nvPicPr>
          <p:cNvPr id="4" name="Content Placeholder 3" descr="A diagram of a business&#10;&#10;AI-generated content may be incorrect.">
            <a:extLst>
              <a:ext uri="{FF2B5EF4-FFF2-40B4-BE49-F238E27FC236}">
                <a16:creationId xmlns:a16="http://schemas.microsoft.com/office/drawing/2014/main" id="{2A8F042A-B935-D3E1-E43A-4D58F6E11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4211" y="640080"/>
            <a:ext cx="5997873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4E52-2D66-C2AB-C2FD-31F35366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/>
              <a:t>Component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07A29-FEF0-4293-B035-77F93A67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B9A22-D3E0-4A7A-8188-5F07F6BDC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45A5556E-4D81-E4AF-2589-8BA75BAC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625" y="1246125"/>
            <a:ext cx="7014799" cy="40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16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73</TotalTime>
  <Words>1983</Words>
  <Application>Microsoft Macintosh PowerPoint</Application>
  <PresentationFormat>Widescreen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Courier New</vt:lpstr>
      <vt:lpstr>Gill Sans MT</vt:lpstr>
      <vt:lpstr>Symbol</vt:lpstr>
      <vt:lpstr>Times New Roman</vt:lpstr>
      <vt:lpstr>Parcel</vt:lpstr>
      <vt:lpstr>MedSync – A Centralized Resource Scheduling Platform</vt:lpstr>
      <vt:lpstr>Problem Statement</vt:lpstr>
      <vt:lpstr>Solution Overview</vt:lpstr>
      <vt:lpstr>Use Case</vt:lpstr>
      <vt:lpstr>Domain Model</vt:lpstr>
      <vt:lpstr>Class Diagram</vt:lpstr>
      <vt:lpstr>Sequence Diagram: Schedule resource</vt:lpstr>
      <vt:lpstr>State Diagram: Booking</vt:lpstr>
      <vt:lpstr>Component Diagram</vt:lpstr>
      <vt:lpstr>Architectural Pattern – Microservices</vt:lpstr>
      <vt:lpstr>Design Principles &amp; Patterns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Vazquez, Eli</dc:creator>
  <cp:lastModifiedBy>Vazquez, Eli</cp:lastModifiedBy>
  <cp:revision>3</cp:revision>
  <dcterms:created xsi:type="dcterms:W3CDTF">2025-04-29T23:47:56Z</dcterms:created>
  <dcterms:modified xsi:type="dcterms:W3CDTF">2025-04-30T01:00:57Z</dcterms:modified>
</cp:coreProperties>
</file>