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7"/>
  </p:notesMasterIdLst>
  <p:sldIdLst>
    <p:sldId id="318" r:id="rId2"/>
    <p:sldId id="333" r:id="rId3"/>
    <p:sldId id="319" r:id="rId4"/>
    <p:sldId id="300" r:id="rId5"/>
    <p:sldId id="321" r:id="rId6"/>
    <p:sldId id="322" r:id="rId7"/>
    <p:sldId id="331" r:id="rId8"/>
    <p:sldId id="335" r:id="rId9"/>
    <p:sldId id="323" r:id="rId10"/>
    <p:sldId id="336" r:id="rId11"/>
    <p:sldId id="326" r:id="rId12"/>
    <p:sldId id="327" r:id="rId13"/>
    <p:sldId id="337" r:id="rId14"/>
    <p:sldId id="334" r:id="rId15"/>
    <p:sldId id="338" r:id="rId16"/>
    <p:sldId id="339" r:id="rId17"/>
    <p:sldId id="340" r:id="rId18"/>
    <p:sldId id="341" r:id="rId19"/>
    <p:sldId id="342" r:id="rId20"/>
    <p:sldId id="325" r:id="rId21"/>
    <p:sldId id="328" r:id="rId22"/>
    <p:sldId id="329" r:id="rId23"/>
    <p:sldId id="330" r:id="rId24"/>
    <p:sldId id="332" r:id="rId25"/>
    <p:sldId id="313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81857" autoAdjust="0"/>
  </p:normalViewPr>
  <p:slideViewPr>
    <p:cSldViewPr snapToGrid="0">
      <p:cViewPr>
        <p:scale>
          <a:sx n="50" d="100"/>
          <a:sy n="50" d="100"/>
        </p:scale>
        <p:origin x="-156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6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BA9CF-3777-4982-A16D-2C1FBFC668B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8B276-7A50-45C3-934E-C7DD904B3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8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2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2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23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Apps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推荐的大规模数据上成功应用。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开源了代码。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memorization</a:t>
            </a:r>
            <a:r>
              <a:rPr lang="en-US" altLang="zh-CN" dirty="0" err="1" smtClean="0"/>
              <a:t>主要是基于历史数据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学习频繁共同出现的item，并且探索他们之间的相关性</a:t>
            </a:r>
            <a:r>
              <a:rPr lang="en-US" altLang="zh-CN" dirty="0" smtClean="0"/>
              <a:t>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generalization</a:t>
            </a:r>
            <a:r>
              <a:rPr lang="en-US" altLang="zh-CN" dirty="0" err="1" smtClean="0"/>
              <a:t>主要是基于相关性之间的传递</a:t>
            </a:r>
            <a:r>
              <a:rPr lang="en-US" altLang="zh-CN" dirty="0" smtClean="0"/>
              <a:t>， </a:t>
            </a:r>
            <a:r>
              <a:rPr lang="en-US" altLang="zh-CN" dirty="0" err="1" smtClean="0"/>
              <a:t>探索历史上没有出现的新的特征的组合</a:t>
            </a:r>
            <a:r>
              <a:rPr lang="en-US" altLang="zh-CN" dirty="0" smtClean="0"/>
              <a:t>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memorization根据历史行为数据，推荐相关的item，generalization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实现了推荐的多样性问题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23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F8B276-7A50-45C3-934E-C7DD904B3B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240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对于一个基于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预估的推荐系统，最重要的是学习到用户点击行为背后隐含的特征组合。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目前最大的挑战是有效的提取到特征组合。有些组合很好被理解，但是有些特征组合很难找到对应的先验知识。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因子分解机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(Factorization Machines, FM)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通过对于每一维特征的隐变量内积来提取特征组合。最终的结果也非常好。但是，理论上来讲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可以对高阶特征组合进行建模，实际上因为计算复杂度的原因一般都只用到了二阶特征组合。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wide&amp;deep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模型混合了宽度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(wide)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模型与深度模型。但是宽度模型的输入依旧依赖于特征工程。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4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针对交叉（高阶）特征学习提出的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DeepFM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end-to-end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模型，不需要像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wide&amp;deep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那样在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端人工构造特征。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是一个简单的三层网络，它的核心部分是第二层的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 layer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 layer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由两部分组成，一部分是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部分，令一部分是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product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图中的红色箭头代表权重为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的连接，是不更新的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在实际的代码实现中不需要管，直接内积或者求和就好，这里只是为了更加直观地从神经网络的角度了解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1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altLang="en-US" dirty="0" smtClean="0"/>
              <a:t>大规模:现有的推荐算法通常在小数据集上有好的表现,对于大规模数据不适用</a:t>
            </a:r>
          </a:p>
          <a:p>
            <a:r>
              <a:rPr lang="x-none" altLang="en-US" dirty="0" smtClean="0"/>
              <a:t>新鲜度:YouTube每秒数以万计的视频上传,推荐系统应该平衡新老视频的综合推荐</a:t>
            </a:r>
          </a:p>
          <a:p>
            <a:r>
              <a:rPr lang="x-none" altLang="en-US" dirty="0" smtClean="0"/>
              <a:t>噪声:用户历史行为的稀疏性及存在隐式反馈,YouTube视频数据本身的非结构化,推荐算法应该具有鲁棒性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F8B276-7A50-45C3-934E-C7DD904B3B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226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（1）用户浏览过的视频，每个做embedding后求平均</a:t>
            </a:r>
          </a:p>
          <a:p>
            <a:r>
              <a:rPr lang="en-US" altLang="zh-CN" dirty="0" smtClean="0"/>
              <a:t>（2）用户的搜索query，每个token做embedding后求平均</a:t>
            </a:r>
          </a:p>
          <a:p>
            <a:r>
              <a:rPr lang="en-US" altLang="zh-CN" dirty="0" smtClean="0"/>
              <a:t>（3）用户画像特征：如地理位置，设备，性别，年龄，登录状态等连续或离散特征都被归一化为[0,1]， </a:t>
            </a:r>
            <a:r>
              <a:rPr lang="en-US" altLang="zh-CN" dirty="0" err="1" smtClean="0"/>
              <a:t>和watch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vector以及search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vector做拼接（concat</a:t>
            </a:r>
            <a:r>
              <a:rPr lang="en-US" altLang="zh-CN" dirty="0" smtClean="0"/>
              <a:t>）</a:t>
            </a:r>
          </a:p>
          <a:p>
            <a:r>
              <a:rPr lang="en-US" altLang="zh-CN" dirty="0" smtClean="0"/>
              <a:t>（4）example age: </a:t>
            </a:r>
            <a:r>
              <a:rPr lang="en-US" altLang="zh-CN" dirty="0" err="1" smtClean="0"/>
              <a:t>视频上传后的时间</a:t>
            </a:r>
            <a:endParaRPr lang="en-US" altLang="zh-CN" dirty="0" smtClean="0"/>
          </a:p>
          <a:p>
            <a:r>
              <a:rPr lang="en-US" altLang="zh-CN" dirty="0" smtClean="0"/>
              <a:t>embedding </a:t>
            </a:r>
            <a:r>
              <a:rPr lang="en-US" altLang="zh-CN" dirty="0" err="1" smtClean="0"/>
              <a:t>离散特征</a:t>
            </a:r>
            <a:endParaRPr lang="en-US" altLang="zh-CN" dirty="0" smtClean="0"/>
          </a:p>
          <a:p>
            <a:r>
              <a:rPr lang="x-none" altLang="en-US" dirty="0" smtClean="0"/>
              <a:t>连续特征归一化 : 除了输入归一化的特征之外，我们还输入归一化特征x~的平方、x~的平方根，特征的超线性和子线性的函数使得网络有更强的表达能力。输入连续特征的幂值，被证明是能提高离线精度的。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F8B276-7A50-45C3-934E-C7DD904B3B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971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2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23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23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23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23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2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2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2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2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2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2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2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2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889000"/>
            <a:ext cx="6858000" cy="2265363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单击此处输入标题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90938"/>
            <a:ext cx="6858000" cy="170656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单击此处输入副标题 </a:t>
            </a:r>
            <a:r>
              <a:rPr lang="en-US" altLang="zh-CN" dirty="0" smtClean="0"/>
              <a:t>/ </a:t>
            </a:r>
            <a:r>
              <a:rPr lang="zh-CN" altLang="en-US" dirty="0" smtClean="0"/>
              <a:t>日期 </a:t>
            </a:r>
            <a:r>
              <a:rPr lang="en-US" altLang="zh-CN" dirty="0" smtClean="0"/>
              <a:t>/ </a:t>
            </a:r>
            <a:r>
              <a:rPr lang="zh-CN" altLang="en-US" dirty="0" smtClean="0"/>
              <a:t>主讲人信息等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DCA2DC-C665-4E98-98E3-6E84F0389F60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99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219201"/>
            <a:ext cx="6812336" cy="1712258"/>
          </a:xfrm>
        </p:spPr>
        <p:txBody>
          <a:bodyPr anchor="b">
            <a:normAutofit/>
          </a:bodyPr>
          <a:lstStyle>
            <a:lvl1pPr>
              <a:lnSpc>
                <a:spcPct val="150000"/>
              </a:lnSpc>
              <a:defRPr sz="32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单击此处输入章节序号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143717"/>
            <a:ext cx="6812336" cy="246968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6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单击此处输入章节标题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7A5B-7C84-4BA7-A0C7-675382A565E1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53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文字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1020" y="140678"/>
            <a:ext cx="6246930" cy="52761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单击此处输入章节标题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3DCF-75EA-40AF-A3B7-B5635A238E7A}" type="datetime1">
              <a:rPr lang="zh-CN" altLang="en-US" smtClean="0"/>
              <a:t>2018/3/23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86" y="1592121"/>
            <a:ext cx="7886661" cy="534863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FontTx/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892" indent="0">
              <a:buFontTx/>
              <a:buNone/>
              <a:defRPr sz="1800"/>
            </a:lvl2pPr>
            <a:lvl3pPr marL="685783" indent="0">
              <a:buFontTx/>
              <a:buNone/>
              <a:defRPr sz="1800"/>
            </a:lvl3pPr>
            <a:lvl4pPr marL="1028675" indent="0">
              <a:buFontTx/>
              <a:buNone/>
              <a:defRPr sz="1800"/>
            </a:lvl4pPr>
            <a:lvl5pPr marL="1371566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单击此处输入标题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387337"/>
            <a:ext cx="7886700" cy="3429263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buClr>
                <a:srgbClr val="E72427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just">
              <a:lnSpc>
                <a:spcPct val="150000"/>
              </a:lnSpc>
              <a:buClr>
                <a:srgbClr val="E72427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just">
              <a:lnSpc>
                <a:spcPct val="150000"/>
              </a:lnSpc>
              <a:buClr>
                <a:srgbClr val="E72427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50000"/>
              </a:lnSpc>
              <a:buClr>
                <a:srgbClr val="E72427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50000"/>
              </a:lnSpc>
              <a:buClr>
                <a:srgbClr val="E72427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单击此处输入正文文本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742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EE6B-8950-49FE-87A2-B06B097DC9AE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2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DBE0-6772-41E7-8CB3-A9F534266F98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7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2243" y="2222698"/>
            <a:ext cx="6390249" cy="816891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单击此处输入结束语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C23B37-D03E-432F-BC40-D7D66CD88DD4}" type="datetime1">
              <a:rPr lang="zh-CN" altLang="en-US" smtClean="0"/>
              <a:t>2018/3/23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314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C215-C64B-48AD-9B38-0DD046D4E31A}" type="datetime1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8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0" r:id="rId2"/>
    <p:sldLayoutId id="2147483740" r:id="rId3"/>
    <p:sldLayoutId id="2147483734" r:id="rId4"/>
    <p:sldLayoutId id="2147483753" r:id="rId5"/>
    <p:sldLayoutId id="214748375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996287"/>
            <a:ext cx="9144000" cy="2552131"/>
          </a:xfrm>
          <a:prstGeom prst="rect">
            <a:avLst/>
          </a:prstGeom>
          <a:solidFill>
            <a:srgbClr val="E72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5911" y="1648181"/>
            <a:ext cx="9921922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推荐相关论文介绍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70447" y="5055900"/>
            <a:ext cx="2871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800" b="1" dirty="0" smtClean="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 dirty="0" smtClean="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b="1" dirty="0" smtClean="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800" b="1" dirty="0" smtClean="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2800" b="1" dirty="0" smtClean="0">
              <a:solidFill>
                <a:srgbClr val="E724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7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Neural Collaborative Filtering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实验比较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7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9768" y="1971936"/>
            <a:ext cx="3561840" cy="3428640"/>
          </a:xfrm>
          <a:prstGeom prst="rect">
            <a:avLst/>
          </a:prstGeom>
          <a:ln>
            <a:noFill/>
          </a:ln>
        </p:spPr>
      </p:pic>
      <p:pic>
        <p:nvPicPr>
          <p:cNvPr id="8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4544568" y="2003256"/>
            <a:ext cx="3580920" cy="3408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76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39" y="2205101"/>
            <a:ext cx="6202045" cy="1361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FM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FFM</a:t>
            </a:r>
            <a:r>
              <a:rPr lang="zh-CN" altLang="en-US" sz="2800" dirty="0" smtClean="0"/>
              <a:t>算法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Factorization Machines(FM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/>
              <a:t>考虑任意2个特征分量之间的关系，得出以下模型</a:t>
            </a:r>
            <a:r>
              <a:rPr lang="x-none" altLang="en-US" sz="2400" dirty="0" smtClean="0"/>
              <a:t>:</a:t>
            </a:r>
            <a:endParaRPr lang="en-US" altLang="en-US" sz="2400" dirty="0" smtClean="0"/>
          </a:p>
          <a:p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endParaRPr lang="x-none" altLang="en-US" sz="2400" dirty="0"/>
          </a:p>
          <a:p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39" y="3926395"/>
            <a:ext cx="6943090" cy="1219200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3709638" y="3206686"/>
            <a:ext cx="535114" cy="71970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09" y="5145595"/>
            <a:ext cx="7094285" cy="110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FM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FFM</a:t>
            </a:r>
            <a:r>
              <a:rPr lang="zh-CN" altLang="en-US" sz="2800" dirty="0" smtClean="0"/>
              <a:t>算法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8272272" cy="5486399"/>
          </a:xfrm>
        </p:spPr>
        <p:txBody>
          <a:bodyPr>
            <a:normAutofit/>
          </a:bodyPr>
          <a:lstStyle/>
          <a:p>
            <a:r>
              <a:rPr lang="x-none" altLang="en-US" sz="2600" dirty="0"/>
              <a:t>Field-aware Factorization Machine(FFM</a:t>
            </a:r>
            <a:r>
              <a:rPr lang="x-none" altLang="en-US" sz="2600" dirty="0" smtClean="0"/>
              <a:t>)</a:t>
            </a:r>
            <a:endParaRPr lang="en-US" altLang="en-US" sz="26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在FM模型中，每一个特征会对应一个隐变量，但在FFM模型中，认为应该将特征分为多个field，每个特征对应每个field</a:t>
            </a:r>
            <a:r>
              <a:rPr lang="en-US" altLang="zh-CN" sz="2000" dirty="0" smtClean="0"/>
              <a:t>分别有一个隐变量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我们的样本有</a:t>
            </a:r>
            <a:r>
              <a:rPr lang="en-US" altLang="zh-CN" sz="2000" dirty="0"/>
              <a:t>3</a:t>
            </a:r>
            <a:r>
              <a:rPr lang="zh-CN" altLang="en-US" sz="2000" dirty="0"/>
              <a:t>种类型的字段：</a:t>
            </a:r>
            <a:r>
              <a:rPr lang="en-US" altLang="zh-CN" sz="2000" dirty="0"/>
              <a:t>publisher, advertiser, gender</a:t>
            </a:r>
            <a:r>
              <a:rPr lang="zh-CN" altLang="en-US" sz="2000" dirty="0"/>
              <a:t>，分别可以代表媒体，广告主或者是具体的商品，性别。其中</a:t>
            </a:r>
            <a:r>
              <a:rPr lang="en-US" altLang="zh-CN" sz="2000" dirty="0"/>
              <a:t>publisher</a:t>
            </a:r>
            <a:r>
              <a:rPr lang="zh-CN" altLang="en-US" sz="2000" dirty="0"/>
              <a:t>有</a:t>
            </a:r>
            <a:r>
              <a:rPr lang="en-US" altLang="zh-CN" sz="2000" dirty="0"/>
              <a:t>5</a:t>
            </a:r>
            <a:r>
              <a:rPr lang="zh-CN" altLang="en-US" sz="2000" dirty="0"/>
              <a:t>种数据，</a:t>
            </a:r>
            <a:r>
              <a:rPr lang="en-US" altLang="zh-CN" sz="2000" dirty="0"/>
              <a:t>advertiser</a:t>
            </a:r>
            <a:r>
              <a:rPr lang="zh-CN" altLang="en-US" sz="2000" dirty="0"/>
              <a:t>有</a:t>
            </a:r>
            <a:r>
              <a:rPr lang="en-US" altLang="zh-CN" sz="2000" dirty="0"/>
              <a:t>10</a:t>
            </a:r>
            <a:r>
              <a:rPr lang="zh-CN" altLang="en-US" sz="2000" dirty="0"/>
              <a:t>种数据，</a:t>
            </a:r>
            <a:r>
              <a:rPr lang="en-US" altLang="zh-CN" sz="2000" dirty="0"/>
              <a:t>gender</a:t>
            </a:r>
            <a:r>
              <a:rPr lang="zh-CN" altLang="en-US" sz="2000" dirty="0"/>
              <a:t>有男女</a:t>
            </a:r>
            <a:r>
              <a:rPr lang="en-US" altLang="zh-CN" sz="2000" dirty="0"/>
              <a:t>2</a:t>
            </a:r>
            <a:r>
              <a:rPr lang="zh-CN" altLang="en-US" sz="2000" dirty="0"/>
              <a:t>种，经过</a:t>
            </a:r>
            <a:r>
              <a:rPr lang="en-US" altLang="zh-CN" sz="2000" dirty="0"/>
              <a:t>one-hot</a:t>
            </a:r>
            <a:r>
              <a:rPr lang="zh-CN" altLang="en-US" sz="2000" dirty="0"/>
              <a:t>编码以后，每个样本有</a:t>
            </a:r>
            <a:r>
              <a:rPr lang="en-US" altLang="zh-CN" sz="2000" dirty="0"/>
              <a:t>17</a:t>
            </a:r>
            <a:r>
              <a:rPr lang="zh-CN" altLang="en-US" sz="2000" dirty="0"/>
              <a:t>个特征，其中只有</a:t>
            </a:r>
            <a:r>
              <a:rPr lang="en-US" altLang="zh-CN" sz="2000" dirty="0"/>
              <a:t>3</a:t>
            </a:r>
            <a:r>
              <a:rPr lang="zh-CN" altLang="en-US" sz="2000" dirty="0"/>
              <a:t>个特征非空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如果使用</a:t>
            </a:r>
            <a:r>
              <a:rPr lang="en-US" altLang="zh-CN" sz="2000" dirty="0"/>
              <a:t>FM</a:t>
            </a:r>
            <a:r>
              <a:rPr lang="zh-CN" altLang="en-US" sz="2000" dirty="0"/>
              <a:t>模型，则</a:t>
            </a:r>
            <a:r>
              <a:rPr lang="en-US" altLang="zh-CN" sz="2000" dirty="0"/>
              <a:t>17</a:t>
            </a:r>
            <a:r>
              <a:rPr lang="zh-CN" altLang="en-US" sz="2000" dirty="0"/>
              <a:t>个特征，每个特征对应一个隐变量。 </a:t>
            </a:r>
          </a:p>
          <a:p>
            <a:pPr>
              <a:lnSpc>
                <a:spcPct val="125000"/>
              </a:lnSpc>
            </a:pPr>
            <a:r>
              <a:rPr lang="zh-CN" altLang="en-US" sz="2000" dirty="0"/>
              <a:t>如果使用</a:t>
            </a:r>
            <a:r>
              <a:rPr lang="en-US" altLang="zh-CN" sz="2000" dirty="0"/>
              <a:t>FFM</a:t>
            </a:r>
            <a:r>
              <a:rPr lang="zh-CN" altLang="en-US" sz="2000" dirty="0"/>
              <a:t>模型，则</a:t>
            </a:r>
            <a:r>
              <a:rPr lang="en-US" altLang="zh-CN" sz="2000" dirty="0"/>
              <a:t>17</a:t>
            </a:r>
            <a:r>
              <a:rPr lang="zh-CN" altLang="en-US" sz="2000" dirty="0"/>
              <a:t>个特征，每个特征对应</a:t>
            </a:r>
            <a:r>
              <a:rPr lang="en-US" altLang="zh-CN" sz="2000" dirty="0"/>
              <a:t>3</a:t>
            </a:r>
            <a:r>
              <a:rPr lang="zh-CN" altLang="en-US" sz="2000" dirty="0"/>
              <a:t>个隐</a:t>
            </a:r>
            <a:r>
              <a:rPr lang="zh-CN" altLang="en-US" sz="2000" dirty="0" smtClean="0"/>
              <a:t>变量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" y="5404453"/>
            <a:ext cx="7006590" cy="126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020" y="140678"/>
            <a:ext cx="7250484" cy="527612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Wide &amp; Deep learning for recommender systems 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Arxiv</a:t>
            </a:r>
            <a:r>
              <a:rPr lang="en-US" altLang="zh-CN" sz="2400" dirty="0" smtClean="0"/>
              <a:t> 2016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Google 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app recommendation</a:t>
            </a:r>
          </a:p>
          <a:p>
            <a:r>
              <a:rPr lang="zh-CN" altLang="en-US" sz="2400" dirty="0" smtClean="0"/>
              <a:t>主要亮点：</a:t>
            </a:r>
            <a:endParaRPr lang="en-US" altLang="zh-CN" sz="2400" dirty="0" smtClean="0"/>
          </a:p>
          <a:p>
            <a:r>
              <a:rPr lang="zh-CN" altLang="en-US" sz="1800" dirty="0"/>
              <a:t>提出了</a:t>
            </a:r>
            <a:r>
              <a:rPr lang="en-US" altLang="zh-CN" sz="1800" dirty="0"/>
              <a:t>Wide &amp; Deep learning</a:t>
            </a:r>
            <a:r>
              <a:rPr lang="zh-CN" altLang="en-US" sz="1800" dirty="0"/>
              <a:t>框架，将</a:t>
            </a:r>
            <a:r>
              <a:rPr lang="en-US" altLang="zh-CN" sz="1800" dirty="0"/>
              <a:t>logistic model</a:t>
            </a:r>
            <a:r>
              <a:rPr lang="zh-CN" altLang="en-US" sz="1800" dirty="0"/>
              <a:t>和</a:t>
            </a:r>
            <a:r>
              <a:rPr lang="en-US" altLang="zh-CN" sz="1800" dirty="0"/>
              <a:t>forward </a:t>
            </a:r>
            <a:r>
              <a:rPr lang="en-US" altLang="zh-CN" sz="1800" dirty="0" err="1"/>
              <a:t>dnn</a:t>
            </a:r>
            <a:r>
              <a:rPr lang="zh-CN" altLang="en-US" sz="1800" dirty="0"/>
              <a:t>网络结合起来，既发挥</a:t>
            </a:r>
            <a:r>
              <a:rPr lang="en-US" altLang="zh-CN" sz="1800" dirty="0"/>
              <a:t>logistic model</a:t>
            </a:r>
            <a:r>
              <a:rPr lang="zh-CN" altLang="en-US" sz="1800" dirty="0"/>
              <a:t>的优势，又利用</a:t>
            </a:r>
            <a:r>
              <a:rPr lang="en-US" altLang="zh-CN" sz="1800" dirty="0" err="1"/>
              <a:t>dnn</a:t>
            </a:r>
            <a:r>
              <a:rPr lang="zh-CN" altLang="en-US" sz="1800" dirty="0"/>
              <a:t>和</a:t>
            </a:r>
            <a:r>
              <a:rPr lang="en-US" altLang="zh-CN" sz="1800" dirty="0"/>
              <a:t>embedding</a:t>
            </a:r>
            <a:r>
              <a:rPr lang="zh-CN" altLang="en-US" sz="1800" dirty="0"/>
              <a:t>的自动特征组合学习和强泛化能力进行补充，而且将模型整体学习，理论上达到最优</a:t>
            </a:r>
            <a:r>
              <a:rPr lang="zh-CN" altLang="en-US" dirty="0"/>
              <a:t>。</a:t>
            </a: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2914" y="4296718"/>
            <a:ext cx="319504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/>
              <a:t>Memorization</a:t>
            </a:r>
          </a:p>
          <a:p>
            <a:pPr algn="ctr"/>
            <a:r>
              <a:rPr lang="en-US" altLang="zh-CN" sz="4000" b="1" dirty="0" smtClean="0"/>
              <a:t>(</a:t>
            </a:r>
            <a:r>
              <a:rPr lang="zh-CN" altLang="en-US" sz="4000" b="1" dirty="0" smtClean="0"/>
              <a:t>记忆</a:t>
            </a:r>
            <a:r>
              <a:rPr lang="en-US" altLang="zh-CN" sz="4000" b="1" dirty="0" smtClean="0"/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4969194" y="4296718"/>
            <a:ext cx="328314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/>
              <a:t>Generalization</a:t>
            </a:r>
          </a:p>
          <a:p>
            <a:pPr algn="ctr"/>
            <a:r>
              <a:rPr lang="en-US" altLang="zh-CN" sz="4000" b="1" dirty="0" smtClean="0"/>
              <a:t>(</a:t>
            </a:r>
            <a:r>
              <a:rPr lang="zh-CN" altLang="en-US" sz="4000" b="1" dirty="0" smtClean="0"/>
              <a:t>泛化</a:t>
            </a:r>
            <a:r>
              <a:rPr lang="en-US" altLang="zh-CN" sz="4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468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020" y="140678"/>
            <a:ext cx="7250484" cy="527612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Wide &amp; Deep learning for recommender systems 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基本框架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825" y="1876414"/>
            <a:ext cx="31051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8849" y="1804976"/>
            <a:ext cx="29908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下箭头 11"/>
          <p:cNvSpPr/>
          <p:nvPr/>
        </p:nvSpPr>
        <p:spPr>
          <a:xfrm>
            <a:off x="3748783" y="3805240"/>
            <a:ext cx="357190" cy="5715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2701" y="4414837"/>
            <a:ext cx="54197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962701" y="1857525"/>
            <a:ext cx="114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wide</a:t>
            </a:r>
            <a:endParaRPr lang="zh-CN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53414" y="1857527"/>
            <a:ext cx="1186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deep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426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020" y="140678"/>
            <a:ext cx="7250484" cy="527612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Wide &amp; Deep learning for recommender systems 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/>
          </a:bodyPr>
          <a:lstStyle/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C7CECE-DE29-40DD-9057-B4251DD933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29354" y="5008850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Wide part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0" y="1865578"/>
            <a:ext cx="6969043" cy="314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5857916" y="2794272"/>
            <a:ext cx="1428760" cy="16430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2786082" y="5151726"/>
            <a:ext cx="285752" cy="4286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6572296" y="4508784"/>
            <a:ext cx="285752" cy="4286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rot="16200000" flipH="1">
            <a:off x="5786478" y="4651660"/>
            <a:ext cx="142876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071702" y="5508916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Deep part</a:t>
            </a:r>
          </a:p>
        </p:txBody>
      </p:sp>
      <p:cxnSp>
        <p:nvCxnSpPr>
          <p:cNvPr id="23" name="直接连接符 22"/>
          <p:cNvCxnSpPr/>
          <p:nvPr/>
        </p:nvCxnSpPr>
        <p:spPr>
          <a:xfrm rot="16200000" flipH="1">
            <a:off x="6000792" y="4865974"/>
            <a:ext cx="928694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929222" y="5618731"/>
            <a:ext cx="4214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cross-product transformation</a:t>
            </a:r>
          </a:p>
        </p:txBody>
      </p:sp>
      <p:sp>
        <p:nvSpPr>
          <p:cNvPr id="25" name="矩形 24"/>
          <p:cNvSpPr/>
          <p:nvPr/>
        </p:nvSpPr>
        <p:spPr>
          <a:xfrm>
            <a:off x="2714644" y="4223032"/>
            <a:ext cx="3429024" cy="5715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4786346" y="4865974"/>
            <a:ext cx="285752" cy="4286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42942" y="2151330"/>
            <a:ext cx="5429288" cy="29289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71966" y="5294602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Model Size </a:t>
            </a:r>
          </a:p>
        </p:txBody>
      </p:sp>
      <p:sp>
        <p:nvSpPr>
          <p:cNvPr id="29" name="上箭头 28"/>
          <p:cNvSpPr/>
          <p:nvPr/>
        </p:nvSpPr>
        <p:spPr>
          <a:xfrm>
            <a:off x="6643734" y="2222768"/>
            <a:ext cx="214314" cy="500066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429288" y="1794140"/>
            <a:ext cx="3214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generalized linear model</a:t>
            </a:r>
          </a:p>
        </p:txBody>
      </p:sp>
      <p:sp>
        <p:nvSpPr>
          <p:cNvPr id="31" name="左大括号 30"/>
          <p:cNvSpPr/>
          <p:nvPr/>
        </p:nvSpPr>
        <p:spPr>
          <a:xfrm>
            <a:off x="428628" y="2365644"/>
            <a:ext cx="402909" cy="1357322"/>
          </a:xfrm>
          <a:prstGeom prst="leftBrace">
            <a:avLst>
              <a:gd name="adj1" fmla="val 8333"/>
              <a:gd name="adj2" fmla="val 47409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2794272"/>
            <a:ext cx="714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NN</a:t>
            </a:r>
          </a:p>
        </p:txBody>
      </p:sp>
      <p:sp>
        <p:nvSpPr>
          <p:cNvPr id="33" name="矩形 32"/>
          <p:cNvSpPr/>
          <p:nvPr/>
        </p:nvSpPr>
        <p:spPr>
          <a:xfrm>
            <a:off x="214282" y="965377"/>
            <a:ext cx="7429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Google’s Example in Google Play (an app store)</a:t>
            </a:r>
          </a:p>
        </p:txBody>
      </p:sp>
    </p:spTree>
    <p:extLst>
      <p:ext uri="{BB962C8B-B14F-4D97-AF65-F5344CB8AC3E}">
        <p14:creationId xmlns:p14="http://schemas.microsoft.com/office/powerpoint/2010/main" val="383498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/>
      <p:bldP spid="22" grpId="1"/>
      <p:bldP spid="24" grpId="0"/>
      <p:bldP spid="24" grpId="1"/>
      <p:bldP spid="25" grpId="0" animBg="1"/>
      <p:bldP spid="26" grpId="0" animBg="1"/>
      <p:bldP spid="27" grpId="0" animBg="1"/>
      <p:bldP spid="27" grpId="1" animBg="1"/>
      <p:bldP spid="28" grpId="0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2" grpId="0"/>
      <p:bldP spid="3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020" y="140678"/>
            <a:ext cx="7327700" cy="527612"/>
          </a:xfrm>
        </p:spPr>
        <p:txBody>
          <a:bodyPr>
            <a:noAutofit/>
          </a:bodyPr>
          <a:lstStyle/>
          <a:p>
            <a:r>
              <a:rPr lang="en-US" altLang="zh-CN" sz="2000" dirty="0" err="1" smtClean="0"/>
              <a:t>DeepFM</a:t>
            </a:r>
            <a:r>
              <a:rPr lang="en-US" altLang="zh-CN" sz="2000" dirty="0"/>
              <a:t>: A Factorization-Machine based Neural Network for CTR Prediction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8618982" cy="548639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Twenty-Sixth International Joint Conference on Artificial Intelligence (IJCAI-17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 smtClean="0"/>
              <a:t>主要亮点：</a:t>
            </a:r>
            <a:endParaRPr lang="en-US" altLang="zh-CN" sz="2400" dirty="0" smtClean="0"/>
          </a:p>
          <a:p>
            <a:r>
              <a:rPr lang="zh-CN" altLang="en-US" sz="1800" dirty="0"/>
              <a:t>本文提出了全新的神经网络模型，命名为</a:t>
            </a:r>
            <a:r>
              <a:rPr lang="en-US" altLang="zh-CN" sz="1800" dirty="0" err="1"/>
              <a:t>DeepFM</a:t>
            </a:r>
            <a:r>
              <a:rPr lang="zh-CN" altLang="en-US" sz="1800" dirty="0"/>
              <a:t>。</a:t>
            </a:r>
            <a:r>
              <a:rPr lang="en-US" altLang="zh-CN" sz="1800" dirty="0" err="1"/>
              <a:t>DeepFM</a:t>
            </a:r>
            <a:r>
              <a:rPr lang="zh-CN" altLang="en-US" sz="1800" dirty="0"/>
              <a:t>的结构中包含了因子分解机部分以及深度神经网络部分，分别负责</a:t>
            </a:r>
            <a:r>
              <a:rPr lang="zh-CN" altLang="en-US" sz="1800" dirty="0">
                <a:solidFill>
                  <a:srgbClr val="FF0000"/>
                </a:solidFill>
              </a:rPr>
              <a:t>低阶特征</a:t>
            </a:r>
            <a:r>
              <a:rPr lang="zh-CN" altLang="en-US" sz="1800" dirty="0"/>
              <a:t>的提取和</a:t>
            </a:r>
            <a:r>
              <a:rPr lang="zh-CN" altLang="en-US" sz="1800" dirty="0">
                <a:solidFill>
                  <a:srgbClr val="FF0000"/>
                </a:solidFill>
              </a:rPr>
              <a:t>高阶特征</a:t>
            </a:r>
            <a:r>
              <a:rPr lang="zh-CN" altLang="en-US" sz="1800" dirty="0"/>
              <a:t>的提取。与</a:t>
            </a:r>
            <a:r>
              <a:rPr lang="en-US" altLang="zh-CN" sz="1800" dirty="0" err="1"/>
              <a:t>Wide&amp;Deep</a:t>
            </a:r>
            <a:r>
              <a:rPr lang="en-US" altLang="zh-CN" sz="1800" dirty="0"/>
              <a:t> Model</a:t>
            </a:r>
            <a:r>
              <a:rPr lang="zh-CN" altLang="en-US" sz="1800" dirty="0"/>
              <a:t>不同，</a:t>
            </a:r>
            <a:r>
              <a:rPr lang="en-US" altLang="zh-CN" sz="1800" dirty="0" err="1"/>
              <a:t>DeepFM</a:t>
            </a:r>
            <a:r>
              <a:rPr lang="zh-CN" altLang="en-US" sz="1800" dirty="0"/>
              <a:t>在训练过程中不需要特征工程。</a:t>
            </a:r>
          </a:p>
          <a:p>
            <a:r>
              <a:rPr lang="en-US" altLang="zh-CN" sz="1800" dirty="0" err="1"/>
              <a:t>DeepFM</a:t>
            </a:r>
            <a:r>
              <a:rPr lang="zh-CN" altLang="en-US" sz="1800" dirty="0"/>
              <a:t>的训练更高效。与</a:t>
            </a:r>
            <a:r>
              <a:rPr lang="en-US" altLang="zh-CN" sz="1800" dirty="0" err="1"/>
              <a:t>Wide&amp;Deep</a:t>
            </a:r>
            <a:r>
              <a:rPr lang="en-US" altLang="zh-CN" sz="1800" dirty="0"/>
              <a:t> Model</a:t>
            </a:r>
            <a:r>
              <a:rPr lang="zh-CN" altLang="en-US" sz="1800" dirty="0"/>
              <a:t>不同，</a:t>
            </a:r>
            <a:r>
              <a:rPr lang="en-US" altLang="zh-CN" sz="1800" dirty="0" err="1"/>
              <a:t>DeepFM</a:t>
            </a:r>
            <a:r>
              <a:rPr lang="zh-CN" altLang="en-US" sz="1800" dirty="0"/>
              <a:t>共享相同的输入与</a:t>
            </a:r>
            <a:r>
              <a:rPr lang="en-US" altLang="zh-CN" sz="1800" dirty="0"/>
              <a:t>embedding</a:t>
            </a:r>
            <a:r>
              <a:rPr lang="zh-CN" altLang="en-US" sz="1800" dirty="0"/>
              <a:t>向量。在</a:t>
            </a:r>
            <a:r>
              <a:rPr lang="en-US" altLang="zh-CN" sz="1800" dirty="0" err="1"/>
              <a:t>Wide&amp;Deep</a:t>
            </a:r>
            <a:r>
              <a:rPr lang="en-US" altLang="zh-CN" sz="1800" dirty="0"/>
              <a:t> Model</a:t>
            </a:r>
            <a:r>
              <a:rPr lang="zh-CN" altLang="en-US" sz="1800" dirty="0"/>
              <a:t>中，因为在</a:t>
            </a:r>
            <a:r>
              <a:rPr lang="en-US" altLang="zh-CN" sz="1800" dirty="0"/>
              <a:t>Wide</a:t>
            </a:r>
            <a:r>
              <a:rPr lang="zh-CN" altLang="en-US" sz="1800" dirty="0"/>
              <a:t>部分包含了人工设计的成对特征组，所以输入向量的长度也会显著增加。这也增加了其复杂性。</a:t>
            </a:r>
          </a:p>
          <a:p>
            <a:r>
              <a:rPr lang="zh-CN" altLang="en-US" sz="1800" dirty="0"/>
              <a:t>在不同的数据集上对</a:t>
            </a:r>
            <a:r>
              <a:rPr lang="en-US" altLang="zh-CN" sz="1800" dirty="0" err="1"/>
              <a:t>DeepFM</a:t>
            </a:r>
            <a:r>
              <a:rPr lang="zh-CN" altLang="en-US" sz="1800" dirty="0"/>
              <a:t>进行了验证。最终结果显示，与用于</a:t>
            </a:r>
            <a:r>
              <a:rPr lang="en-US" altLang="zh-CN" sz="1800" dirty="0"/>
              <a:t>CTR</a:t>
            </a:r>
            <a:r>
              <a:rPr lang="zh-CN" altLang="en-US" sz="1800" dirty="0"/>
              <a:t>预估的已有模型相比，</a:t>
            </a:r>
            <a:r>
              <a:rPr lang="en-US" altLang="zh-CN" sz="1800" dirty="0" err="1"/>
              <a:t>deepFM</a:t>
            </a:r>
            <a:r>
              <a:rPr lang="zh-CN" altLang="en-US" sz="1800" dirty="0"/>
              <a:t>模型均有提升。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07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020" y="140678"/>
            <a:ext cx="7250484" cy="527612"/>
          </a:xfrm>
        </p:spPr>
        <p:txBody>
          <a:bodyPr>
            <a:noAutofit/>
          </a:bodyPr>
          <a:lstStyle/>
          <a:p>
            <a:r>
              <a:rPr lang="en-US" altLang="zh-CN" sz="2000" dirty="0" err="1" smtClean="0"/>
              <a:t>DeepFM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668290"/>
            <a:ext cx="7886700" cy="58605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4606646" y="3332118"/>
            <a:ext cx="204596" cy="3562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1500" y="706384"/>
            <a:ext cx="2295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/>
            </a:lvl1pPr>
          </a:lstStyle>
          <a:p>
            <a:r>
              <a:rPr lang="en-US" altLang="zh-CN" dirty="0"/>
              <a:t>FM Component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7804" y="681727"/>
            <a:ext cx="254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Deep Component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15" y="3738801"/>
            <a:ext cx="6320993" cy="31149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02" y="1110714"/>
            <a:ext cx="4319747" cy="2303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321" y="1156830"/>
            <a:ext cx="4049230" cy="22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020" y="140678"/>
            <a:ext cx="7250484" cy="527612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Deep </a:t>
            </a:r>
            <a:r>
              <a:rPr lang="en-US" altLang="zh-CN" sz="2000" dirty="0"/>
              <a:t>Neural Networks for YouTube Recommendations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Acm</a:t>
            </a:r>
            <a:r>
              <a:rPr lang="en-US" altLang="zh-CN" sz="2400" dirty="0"/>
              <a:t> Conference on Recommender </a:t>
            </a:r>
            <a:r>
              <a:rPr lang="en-US" altLang="zh-CN" sz="2400" dirty="0" smtClean="0"/>
              <a:t>Systems</a:t>
            </a:r>
          </a:p>
          <a:p>
            <a:r>
              <a:rPr lang="zh-CN" altLang="en-US" sz="2400" dirty="0" smtClean="0"/>
              <a:t>主要亮点：</a:t>
            </a:r>
            <a:endParaRPr lang="en-US" altLang="zh-CN" sz="2400" dirty="0" smtClean="0"/>
          </a:p>
          <a:p>
            <a:r>
              <a:rPr lang="en-US" altLang="zh-CN" sz="1800" dirty="0" err="1" smtClean="0"/>
              <a:t>首先，将整个推荐仍然分为召回和排序两个阶段</a:t>
            </a:r>
            <a:r>
              <a:rPr lang="en-US" altLang="zh-CN" sz="1800" dirty="0"/>
              <a:t>。 </a:t>
            </a:r>
          </a:p>
          <a:p>
            <a:r>
              <a:rPr lang="en-US" altLang="zh-CN" sz="1800" dirty="0"/>
              <a:t>其次，作者对特征的处理策略，非常细致，又充满智慧。比如</a:t>
            </a:r>
            <a:r>
              <a:rPr lang="en-US" altLang="zh-CN" sz="1800" dirty="0" smtClean="0"/>
              <a:t>，对exampleage</a:t>
            </a:r>
            <a:r>
              <a:rPr lang="en-US" altLang="zh-CN" sz="1800" dirty="0"/>
              <a:t>特征的加入，对单个用户生成的样本个数进行限制，对CF中held-out方式的优化，类别及连续特征的处理等。 </a:t>
            </a:r>
          </a:p>
          <a:p>
            <a:r>
              <a:rPr lang="en-US" altLang="zh-CN" sz="1800" dirty="0"/>
              <a:t>最后，排序阶段，对评估指标的选择能够结合业务，取期望观看时间进行训练。</a:t>
            </a: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C7CECE-DE29-40DD-9057-B4251DD933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8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020" y="140678"/>
            <a:ext cx="7250484" cy="527612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Deep </a:t>
            </a:r>
            <a:r>
              <a:rPr lang="en-US" altLang="zh-CN" sz="2000" dirty="0"/>
              <a:t>Neural Networks for YouTube Recommendations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/>
          </a:bodyPr>
          <a:lstStyle/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C7CECE-DE29-40DD-9057-B4251DD933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75" y="943810"/>
            <a:ext cx="6637703" cy="5696703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23" y="1138367"/>
            <a:ext cx="8357310" cy="513702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492" y="1481707"/>
            <a:ext cx="5363108" cy="445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5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推荐系统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什么是推荐系统？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214282" y="1500174"/>
            <a:ext cx="8358246" cy="4852846"/>
            <a:chOff x="214282" y="1500174"/>
            <a:chExt cx="8358246" cy="4852846"/>
          </a:xfrm>
        </p:grpSpPr>
        <p:sp>
          <p:nvSpPr>
            <p:cNvPr id="45" name="矩形 44"/>
            <p:cNvSpPr/>
            <p:nvPr/>
          </p:nvSpPr>
          <p:spPr>
            <a:xfrm>
              <a:off x="214282" y="1500174"/>
              <a:ext cx="83582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 recommender system can be viewed as a 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search ranking system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, where the 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input query is a set of user and contextual information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, and the 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output is a ranked list of items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 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下箭头 45"/>
            <p:cNvSpPr/>
            <p:nvPr/>
          </p:nvSpPr>
          <p:spPr>
            <a:xfrm flipH="1">
              <a:off x="1928794" y="2143116"/>
              <a:ext cx="214314" cy="928694"/>
            </a:xfrm>
            <a:prstGeom prst="downArrow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7" name="下箭头 46"/>
            <p:cNvSpPr/>
            <p:nvPr/>
          </p:nvSpPr>
          <p:spPr>
            <a:xfrm flipH="1">
              <a:off x="3286116" y="2214554"/>
              <a:ext cx="285752" cy="1785950"/>
            </a:xfrm>
            <a:prstGeom prst="downArrow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85786" y="3143248"/>
              <a:ext cx="2357454" cy="571504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Age, Gender, Education….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571736" y="4143380"/>
              <a:ext cx="2786082" cy="714380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APP’s key word, APP category, Connection Type..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85918" y="1857364"/>
              <a:ext cx="500066" cy="214314"/>
            </a:xfrm>
            <a:prstGeom prst="rect">
              <a:avLst/>
            </a:prstGeom>
            <a:noFill/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643174" y="1857364"/>
              <a:ext cx="1071570" cy="214314"/>
            </a:xfrm>
            <a:prstGeom prst="rect">
              <a:avLst/>
            </a:prstGeom>
            <a:noFill/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407957" y="1857364"/>
              <a:ext cx="357190" cy="214314"/>
            </a:xfrm>
            <a:prstGeom prst="rect">
              <a:avLst/>
            </a:prstGeom>
            <a:noFill/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53" name="下箭头 52"/>
            <p:cNvSpPr/>
            <p:nvPr/>
          </p:nvSpPr>
          <p:spPr>
            <a:xfrm flipH="1">
              <a:off x="7452063" y="3625798"/>
              <a:ext cx="285752" cy="1000132"/>
            </a:xfrm>
            <a:prstGeom prst="downArrow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876415" y="2493010"/>
              <a:ext cx="1428750" cy="1145540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Item1,item2,…item100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912829" y="4638508"/>
              <a:ext cx="1428760" cy="1714512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1.item23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2.item12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3.item8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…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56" name="下箭头 55"/>
            <p:cNvSpPr/>
            <p:nvPr/>
          </p:nvSpPr>
          <p:spPr>
            <a:xfrm flipH="1">
              <a:off x="7452380" y="2132956"/>
              <a:ext cx="285752" cy="347666"/>
            </a:xfrm>
            <a:prstGeom prst="downArrow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244693" y="5475297"/>
            <a:ext cx="2297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广告点击率预测</a:t>
            </a:r>
            <a:endParaRPr lang="zh-CN" alt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637206" y="5479139"/>
            <a:ext cx="2297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用户评分预测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020" y="140678"/>
            <a:ext cx="7250484" cy="527612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Telepath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Understanding Users from a Human Vision</a:t>
            </a:r>
            <a:br>
              <a:rPr lang="en-US" altLang="zh-CN" sz="2000" dirty="0" smtClean="0"/>
            </a:br>
            <a:r>
              <a:rPr lang="en-US" altLang="zh-CN" sz="2000" dirty="0" smtClean="0"/>
              <a:t>Perspective in Large-Scale Recommender Systems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/>
              <a:t>AAAI 2018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京东，点击率预测</a:t>
            </a:r>
            <a:endParaRPr lang="en-US" altLang="zh-CN" sz="2400" dirty="0" smtClean="0"/>
          </a:p>
          <a:p>
            <a:r>
              <a:rPr lang="zh-CN" altLang="en-US" sz="2400" dirty="0" smtClean="0"/>
              <a:t>主要亮点：</a:t>
            </a:r>
            <a:endParaRPr lang="en-US" altLang="zh-CN" sz="2400" dirty="0" smtClean="0"/>
          </a:p>
          <a:p>
            <a:pPr>
              <a:buFont typeface="Arial"/>
              <a:buChar char="•"/>
            </a:pPr>
            <a:r>
              <a:rPr lang="en-US" altLang="zh-CN" sz="2400" dirty="0">
                <a:solidFill>
                  <a:srgbClr val="000000"/>
                </a:solidFill>
              </a:rPr>
              <a:t>Telepath</a:t>
            </a:r>
            <a:r>
              <a:rPr lang="zh-CN" altLang="en-US" sz="2400" dirty="0">
                <a:solidFill>
                  <a:srgbClr val="000000"/>
                </a:solidFill>
              </a:rPr>
              <a:t>模型是一个基于视觉的仿生学推荐模型，它尝试模拟人类在购物决策中的大脑活动，从人类视觉的角度来理解用户</a:t>
            </a:r>
            <a:endParaRPr lang="zh-CN" altLang="en-US" sz="2400" dirty="0"/>
          </a:p>
          <a:p>
            <a:pPr lvl="1">
              <a:buFont typeface="Arial"/>
              <a:buChar char="•"/>
            </a:pPr>
            <a:r>
              <a:rPr lang="en-US" altLang="zh-CN" sz="2400" dirty="0">
                <a:solidFill>
                  <a:srgbClr val="000000"/>
                </a:solidFill>
              </a:rPr>
              <a:t>CNN</a:t>
            </a:r>
            <a:r>
              <a:rPr lang="zh-CN" altLang="en-US" sz="2400" dirty="0">
                <a:solidFill>
                  <a:srgbClr val="000000"/>
                </a:solidFill>
              </a:rPr>
              <a:t>子网络提取</a:t>
            </a:r>
            <a:r>
              <a:rPr lang="en-US" altLang="zh-CN" sz="2400" dirty="0">
                <a:solidFill>
                  <a:srgbClr val="000000"/>
                </a:solidFill>
              </a:rPr>
              <a:t>item</a:t>
            </a:r>
            <a:r>
              <a:rPr lang="zh-CN" altLang="en-US" sz="2400" dirty="0">
                <a:solidFill>
                  <a:srgbClr val="000000"/>
                </a:solidFill>
              </a:rPr>
              <a:t>对于人眼来说最具吸引力的视觉信号，得到对应的激活值</a:t>
            </a:r>
            <a:endParaRPr lang="zh-CN" altLang="en-US" dirty="0"/>
          </a:p>
          <a:p>
            <a:pPr lvl="1">
              <a:buFont typeface="Arial"/>
              <a:buChar char="•"/>
            </a:pPr>
            <a:r>
              <a:rPr lang="en-US" altLang="zh-CN" sz="2400" dirty="0">
                <a:solidFill>
                  <a:srgbClr val="000000"/>
                </a:solidFill>
              </a:rPr>
              <a:t>RNN</a:t>
            </a:r>
            <a:r>
              <a:rPr lang="zh-CN" altLang="en-US" sz="2400" dirty="0">
                <a:solidFill>
                  <a:srgbClr val="000000"/>
                </a:solidFill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</a:rPr>
              <a:t>DNN</a:t>
            </a:r>
            <a:r>
              <a:rPr lang="zh-CN" altLang="en-US" sz="2400" dirty="0">
                <a:solidFill>
                  <a:srgbClr val="000000"/>
                </a:solidFill>
              </a:rPr>
              <a:t>子网络输入</a:t>
            </a:r>
            <a:r>
              <a:rPr lang="en-US" altLang="zh-CN" sz="2400" dirty="0">
                <a:solidFill>
                  <a:srgbClr val="000000"/>
                </a:solidFill>
              </a:rPr>
              <a:t>CNN</a:t>
            </a:r>
            <a:r>
              <a:rPr lang="zh-CN" altLang="en-US" sz="2400" dirty="0">
                <a:solidFill>
                  <a:srgbClr val="000000"/>
                </a:solidFill>
              </a:rPr>
              <a:t>得到的激活值，模拟大脑皮层理解用户兴趣的过程</a:t>
            </a:r>
            <a:endParaRPr lang="zh-CN" altLang="en-US" dirty="0"/>
          </a:p>
          <a:p>
            <a:pPr>
              <a:buFont typeface="Arial"/>
              <a:buChar char="•"/>
            </a:pPr>
            <a:r>
              <a:rPr lang="zh-CN" altLang="en-US" sz="2400" dirty="0">
                <a:solidFill>
                  <a:srgbClr val="000000"/>
                </a:solidFill>
              </a:rPr>
              <a:t>成果已经在京东推荐和信息流广告这两个最典型的场景</a:t>
            </a:r>
            <a:r>
              <a:rPr lang="zh-CN" altLang="en-US" sz="2400" dirty="0" smtClean="0">
                <a:solidFill>
                  <a:srgbClr val="000000"/>
                </a:solidFill>
              </a:rPr>
              <a:t>落地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8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020" y="140678"/>
            <a:ext cx="7250484" cy="527612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Telepath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Understanding Users from a Human Vision</a:t>
            </a:r>
            <a:br>
              <a:rPr lang="en-US" altLang="zh-CN" sz="2000" dirty="0" smtClean="0"/>
            </a:br>
            <a:r>
              <a:rPr lang="en-US" altLang="zh-CN" sz="2000" dirty="0" smtClean="0"/>
              <a:t>Perspective in Large-Scale Recommender Systems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系统整体框架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7" name="内容占位符 3"/>
          <p:cNvPicPr/>
          <p:nvPr/>
        </p:nvPicPr>
        <p:blipFill>
          <a:blip r:embed="rId3"/>
          <a:stretch>
            <a:fillRect/>
          </a:stretch>
        </p:blipFill>
        <p:spPr>
          <a:xfrm>
            <a:off x="725055" y="1825560"/>
            <a:ext cx="6421320" cy="4350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6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3"/>
          <p:cNvPicPr/>
          <p:nvPr/>
        </p:nvPicPr>
        <p:blipFill>
          <a:blip r:embed="rId3"/>
          <a:stretch>
            <a:fillRect/>
          </a:stretch>
        </p:blipFill>
        <p:spPr>
          <a:xfrm>
            <a:off x="596127" y="1126286"/>
            <a:ext cx="5923440" cy="4929480"/>
          </a:xfrm>
          <a:prstGeom prst="rect">
            <a:avLst/>
          </a:prstGeom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020" y="140678"/>
            <a:ext cx="7250484" cy="527612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Telepath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Understanding Users from a Human Vision</a:t>
            </a:r>
            <a:br>
              <a:rPr lang="en-US" altLang="zh-CN" sz="2000" dirty="0" smtClean="0"/>
            </a:br>
            <a:r>
              <a:rPr lang="en-US" altLang="zh-CN" sz="2000" dirty="0" smtClean="0"/>
              <a:t>Perspective in Large-Scale Recommender Systems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排序部分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30" y="4239497"/>
            <a:ext cx="3313927" cy="183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>
            <a:endCxn id="5122" idx="1"/>
          </p:cNvCxnSpPr>
          <p:nvPr/>
        </p:nvCxnSpPr>
        <p:spPr>
          <a:xfrm>
            <a:off x="3092335" y="4857770"/>
            <a:ext cx="1617495" cy="298178"/>
          </a:xfrm>
          <a:prstGeom prst="straightConnector1">
            <a:avLst/>
          </a:prstGeom>
          <a:ln w="28575">
            <a:solidFill>
              <a:srgbClr val="E7242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2486" y="6155523"/>
            <a:ext cx="270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Inception-v2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Fig5-7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14" name="右弧形箭头 13"/>
          <p:cNvSpPr/>
          <p:nvPr/>
        </p:nvSpPr>
        <p:spPr>
          <a:xfrm>
            <a:off x="8023757" y="5403273"/>
            <a:ext cx="438599" cy="1030004"/>
          </a:xfrm>
          <a:prstGeom prst="curvedLeftArrow">
            <a:avLst/>
          </a:prstGeom>
          <a:solidFill>
            <a:srgbClr val="E7242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96161" y="2501812"/>
            <a:ext cx="270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/>
              <a:t>Wide&amp;Deep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283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020" y="140678"/>
            <a:ext cx="7250484" cy="527612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Telepath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Understanding Users from a Human Vision</a:t>
            </a:r>
            <a:br>
              <a:rPr lang="en-US" altLang="zh-CN" sz="2000" dirty="0" smtClean="0"/>
            </a:br>
            <a:r>
              <a:rPr lang="en-US" altLang="zh-CN" sz="2000" dirty="0" smtClean="0"/>
              <a:t>Perspective in Large-Scale Recommender Systems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对比试验：与</a:t>
            </a:r>
            <a:r>
              <a:rPr lang="en-US" altLang="zh-CN" sz="2400" dirty="0" smtClean="0"/>
              <a:t>wide &amp; deep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2365513"/>
            <a:ext cx="8975725" cy="330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1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推荐相关会议</a:t>
            </a:r>
            <a:r>
              <a:rPr lang="en-US" altLang="zh-CN" sz="2800" dirty="0" smtClean="0"/>
              <a:t>deadline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 fontScale="92500"/>
          </a:bodyPr>
          <a:lstStyle/>
          <a:p>
            <a:r>
              <a:rPr lang="en-US" altLang="zh-CN" sz="2400" dirty="0" smtClean="0"/>
              <a:t>ACM </a:t>
            </a:r>
            <a:r>
              <a:rPr lang="en-US" altLang="zh-CN" sz="2400" dirty="0"/>
              <a:t>Multimedia: </a:t>
            </a:r>
            <a:r>
              <a:rPr lang="en-US" altLang="zh-CN" sz="2400" dirty="0" smtClean="0"/>
              <a:t> 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日</a:t>
            </a:r>
            <a:endParaRPr lang="en-US" altLang="zh-CN" sz="2400" dirty="0"/>
          </a:p>
          <a:p>
            <a:r>
              <a:rPr lang="en-US" altLang="zh-CN" sz="2400" dirty="0"/>
              <a:t>ACM Conference on Recommender Systems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RecSys</a:t>
            </a:r>
            <a:r>
              <a:rPr lang="en-US" altLang="zh-CN" sz="2400" dirty="0"/>
              <a:t>):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摘要</a:t>
            </a:r>
            <a:r>
              <a:rPr lang="en-US" altLang="zh-CN" sz="2400" dirty="0" smtClean="0"/>
              <a:t>: 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日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论文</a:t>
            </a:r>
            <a:r>
              <a:rPr lang="en-US" altLang="zh-CN" sz="2400" dirty="0" smtClean="0"/>
              <a:t>: 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月</a:t>
            </a:r>
            <a:r>
              <a:rPr lang="en-US" altLang="zh-CN" sz="2400" dirty="0" smtClean="0">
                <a:solidFill>
                  <a:srgbClr val="FF0000"/>
                </a:solidFill>
              </a:rPr>
              <a:t>7</a:t>
            </a:r>
            <a:r>
              <a:rPr lang="zh-CN" altLang="en-US" sz="2400" dirty="0" smtClean="0">
                <a:solidFill>
                  <a:srgbClr val="FF0000"/>
                </a:solidFill>
              </a:rPr>
              <a:t>日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SIGIR</a:t>
            </a:r>
            <a:r>
              <a:rPr lang="en-US" altLang="zh-CN" sz="2400" dirty="0" smtClean="0"/>
              <a:t>: </a:t>
            </a:r>
            <a:r>
              <a:rPr lang="zh-CN" altLang="en-US" sz="2400" dirty="0" smtClean="0">
                <a:solidFill>
                  <a:srgbClr val="FF0000"/>
                </a:solidFill>
              </a:rPr>
              <a:t>明年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月左右</a:t>
            </a:r>
          </a:p>
          <a:p>
            <a:r>
              <a:rPr lang="en-US" altLang="zh-CN" sz="2400" dirty="0" smtClean="0"/>
              <a:t>CIKM: </a:t>
            </a:r>
            <a:r>
              <a:rPr lang="zh-CN" altLang="en-US" sz="2400" dirty="0" smtClean="0"/>
              <a:t>摘要：</a:t>
            </a:r>
            <a:r>
              <a:rPr lang="en-US" altLang="zh-CN" sz="2400" dirty="0" smtClean="0"/>
              <a:t>5</a:t>
            </a:r>
            <a:r>
              <a:rPr lang="zh-CN" altLang="en-US" sz="2400" dirty="0"/>
              <a:t>月</a:t>
            </a:r>
            <a:r>
              <a:rPr lang="en-US" altLang="zh-CN" sz="2400" dirty="0"/>
              <a:t>15</a:t>
            </a:r>
            <a:r>
              <a:rPr lang="zh-CN" altLang="en-US" sz="2400" dirty="0"/>
              <a:t>日 </a:t>
            </a:r>
            <a:r>
              <a:rPr lang="zh-CN" altLang="en-US" sz="2400" dirty="0" smtClean="0"/>
              <a:t>论文：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</a:rPr>
              <a:t>22</a:t>
            </a:r>
            <a:r>
              <a:rPr lang="zh-CN" altLang="en-US" sz="2400" dirty="0" smtClean="0">
                <a:solidFill>
                  <a:srgbClr val="FF0000"/>
                </a:solidFill>
              </a:rPr>
              <a:t>日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WSDM</a:t>
            </a:r>
            <a:r>
              <a:rPr lang="en-US" altLang="zh-CN" sz="2400" dirty="0" smtClean="0"/>
              <a:t>: </a:t>
            </a:r>
            <a:r>
              <a:rPr lang="zh-CN" altLang="en-US" sz="2400" dirty="0" smtClean="0">
                <a:solidFill>
                  <a:srgbClr val="FF0000"/>
                </a:solidFill>
              </a:rPr>
              <a:t>大约</a:t>
            </a:r>
            <a:r>
              <a:rPr lang="en-US" altLang="zh-CN" sz="2400" dirty="0" smtClean="0">
                <a:solidFill>
                  <a:srgbClr val="FF0000"/>
                </a:solidFill>
              </a:rPr>
              <a:t>8</a:t>
            </a:r>
            <a:r>
              <a:rPr lang="zh-CN" altLang="en-US" sz="2400" dirty="0" smtClean="0">
                <a:solidFill>
                  <a:srgbClr val="FF0000"/>
                </a:solidFill>
              </a:rPr>
              <a:t>月份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ACM SIGKDD</a:t>
            </a:r>
            <a:r>
              <a:rPr lang="en-US" altLang="zh-CN" sz="2400" dirty="0" smtClean="0"/>
              <a:t>: </a:t>
            </a:r>
            <a:r>
              <a:rPr lang="zh-CN" altLang="en-US" sz="2400" dirty="0" smtClean="0">
                <a:solidFill>
                  <a:srgbClr val="FF0000"/>
                </a:solidFill>
              </a:rPr>
              <a:t>明年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月左右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AAAI</a:t>
            </a:r>
            <a:r>
              <a:rPr lang="en-US" altLang="zh-CN" sz="2400" dirty="0" smtClean="0"/>
              <a:t>: </a:t>
            </a:r>
            <a:r>
              <a:rPr lang="zh-CN" altLang="en-US" sz="2400" dirty="0" smtClean="0">
                <a:solidFill>
                  <a:srgbClr val="FF0000"/>
                </a:solidFill>
              </a:rPr>
              <a:t>大约</a:t>
            </a:r>
            <a:r>
              <a:rPr lang="en-US" altLang="zh-CN" sz="2400" dirty="0" smtClean="0">
                <a:solidFill>
                  <a:srgbClr val="FF0000"/>
                </a:solidFill>
              </a:rPr>
              <a:t>9</a:t>
            </a:r>
            <a:r>
              <a:rPr lang="zh-CN" altLang="en-US" sz="2400" dirty="0" smtClean="0">
                <a:solidFill>
                  <a:srgbClr val="FF0000"/>
                </a:solidFill>
              </a:rPr>
              <a:t>月份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2367" y="2355702"/>
            <a:ext cx="6390249" cy="8168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Thank you very much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0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推荐系统算法概述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500" dirty="0" smtClean="0">
                <a:solidFill>
                  <a:srgbClr val="FF0000"/>
                </a:solidFill>
              </a:rPr>
              <a:t>基于内容的推荐</a:t>
            </a:r>
            <a:endParaRPr lang="en-US" altLang="zh-CN" sz="25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200" dirty="0" smtClean="0"/>
              <a:t>   用户可能会喜欢和他曾经喜欢过的物品相似的物品</a:t>
            </a:r>
            <a:endParaRPr lang="en-US" altLang="zh-CN" sz="2200" dirty="0" smtClean="0"/>
          </a:p>
          <a:p>
            <a:r>
              <a:rPr lang="zh-CN" altLang="en-US" sz="2500" dirty="0" smtClean="0">
                <a:solidFill>
                  <a:srgbClr val="FF0000"/>
                </a:solidFill>
              </a:rPr>
              <a:t>基于协同过滤的推荐</a:t>
            </a:r>
            <a:endParaRPr lang="en-US" altLang="zh-CN" sz="25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 smtClean="0"/>
          </a:p>
          <a:p>
            <a:r>
              <a:rPr lang="zh-CN" altLang="en-US" sz="2500" dirty="0" smtClean="0"/>
              <a:t>基于关联规则的推荐</a:t>
            </a:r>
            <a:endParaRPr lang="en-US" altLang="zh-CN" sz="2500" dirty="0" smtClean="0"/>
          </a:p>
          <a:p>
            <a:r>
              <a:rPr lang="zh-CN" altLang="en-US" sz="2500" dirty="0" smtClean="0"/>
              <a:t>基于效用的推荐</a:t>
            </a:r>
            <a:endParaRPr lang="en-US" altLang="zh-CN" sz="2500" dirty="0" smtClean="0"/>
          </a:p>
          <a:p>
            <a:r>
              <a:rPr lang="zh-CN" altLang="en-US" sz="2500" dirty="0" smtClean="0"/>
              <a:t>基于知识的推荐</a:t>
            </a:r>
            <a:endParaRPr lang="en-US" altLang="zh-CN" sz="2500" dirty="0" smtClean="0"/>
          </a:p>
          <a:p>
            <a:r>
              <a:rPr lang="zh-CN" altLang="en-US" sz="2500" dirty="0" smtClean="0">
                <a:solidFill>
                  <a:srgbClr val="FF0000"/>
                </a:solidFill>
              </a:rPr>
              <a:t>组合推荐</a:t>
            </a:r>
            <a:endParaRPr lang="en-US" altLang="zh-CN" sz="2500" dirty="0" smtClean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576072" y="2487168"/>
            <a:ext cx="7123176" cy="1634490"/>
            <a:chOff x="667512" y="2487168"/>
            <a:chExt cx="7123176" cy="1634490"/>
          </a:xfrm>
        </p:grpSpPr>
        <p:sp>
          <p:nvSpPr>
            <p:cNvPr id="7" name="圆角矩形 6"/>
            <p:cNvSpPr/>
            <p:nvPr/>
          </p:nvSpPr>
          <p:spPr>
            <a:xfrm>
              <a:off x="667512" y="3049524"/>
              <a:ext cx="1335024" cy="822960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协同过滤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468880" y="2857500"/>
              <a:ext cx="2688336" cy="498348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基于近邻的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协同过滤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468880" y="3623310"/>
              <a:ext cx="2688336" cy="498348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基于模型的协同过滤</a:t>
              </a:r>
            </a:p>
          </p:txBody>
        </p:sp>
        <p:cxnSp>
          <p:nvCxnSpPr>
            <p:cNvPr id="12" name="直接连接符 11"/>
            <p:cNvCxnSpPr>
              <a:stCxn id="7" idx="3"/>
              <a:endCxn id="8" idx="1"/>
            </p:cNvCxnSpPr>
            <p:nvPr/>
          </p:nvCxnSpPr>
          <p:spPr>
            <a:xfrm flipV="1">
              <a:off x="2002536" y="3106674"/>
              <a:ext cx="466344" cy="35433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002536" y="3461004"/>
              <a:ext cx="466344" cy="41148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5711952" y="2487168"/>
              <a:ext cx="2078736" cy="498348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基于用户的推荐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711952" y="3348990"/>
              <a:ext cx="2078736" cy="498348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基于物品的推荐</a:t>
              </a:r>
            </a:p>
          </p:txBody>
        </p:sp>
        <p:cxnSp>
          <p:nvCxnSpPr>
            <p:cNvPr id="17" name="直接连接符 16"/>
            <p:cNvCxnSpPr>
              <a:stCxn id="8" idx="3"/>
              <a:endCxn id="15" idx="1"/>
            </p:cNvCxnSpPr>
            <p:nvPr/>
          </p:nvCxnSpPr>
          <p:spPr>
            <a:xfrm flipV="1">
              <a:off x="5157216" y="2736342"/>
              <a:ext cx="554736" cy="37033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16" idx="1"/>
            </p:cNvCxnSpPr>
            <p:nvPr/>
          </p:nvCxnSpPr>
          <p:spPr>
            <a:xfrm>
              <a:off x="5157216" y="3106674"/>
              <a:ext cx="554736" cy="49149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5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协同过滤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矩阵分解</a:t>
            </a:r>
            <a:r>
              <a:rPr lang="en-US" altLang="zh-CN" sz="2800" dirty="0" smtClean="0"/>
              <a:t>(MF)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基本模型及求解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6" y="1705429"/>
            <a:ext cx="5708142" cy="83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" name="组合 1024"/>
          <p:cNvGrpSpPr/>
          <p:nvPr/>
        </p:nvGrpSpPr>
        <p:grpSpPr>
          <a:xfrm>
            <a:off x="1433420" y="2541201"/>
            <a:ext cx="6309360" cy="800515"/>
            <a:chOff x="-1257698" y="1568547"/>
            <a:chExt cx="6309360" cy="800515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851" b="19526"/>
            <a:stretch/>
          </p:blipFill>
          <p:spPr bwMode="auto">
            <a:xfrm>
              <a:off x="1136638" y="1822032"/>
              <a:ext cx="935471" cy="547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" name="TextBox 1023"/>
            <p:cNvSpPr txBox="1"/>
            <p:nvPr/>
          </p:nvSpPr>
          <p:spPr>
            <a:xfrm>
              <a:off x="-1257698" y="1568547"/>
              <a:ext cx="6309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用户</a:t>
              </a:r>
              <a:r>
                <a:rPr lang="en-US" altLang="zh-CN" sz="2000" dirty="0" smtClean="0"/>
                <a:t>-</a:t>
              </a:r>
              <a:r>
                <a:rPr lang="zh-CN" altLang="en-US" sz="2000" dirty="0" smtClean="0"/>
                <a:t>商品矩阵（</a:t>
              </a:r>
              <a:r>
                <a:rPr lang="zh-CN" altLang="en-US" sz="2000" dirty="0"/>
                <a:t>评分</a:t>
              </a:r>
              <a:r>
                <a:rPr lang="zh-CN" altLang="en-US" sz="2000" dirty="0" smtClean="0"/>
                <a:t>矩阵）</a:t>
              </a:r>
              <a:endParaRPr lang="zh-CN" altLang="en-US" sz="2000" dirty="0"/>
            </a:p>
          </p:txBody>
        </p:sp>
      </p:grpSp>
      <p:grpSp>
        <p:nvGrpSpPr>
          <p:cNvPr id="1030" name="组合 1029"/>
          <p:cNvGrpSpPr/>
          <p:nvPr/>
        </p:nvGrpSpPr>
        <p:grpSpPr>
          <a:xfrm>
            <a:off x="-903818" y="4001934"/>
            <a:ext cx="6309360" cy="989838"/>
            <a:chOff x="15056" y="4432734"/>
            <a:chExt cx="6309360" cy="989838"/>
          </a:xfrm>
        </p:grpSpPr>
        <p:sp>
          <p:nvSpPr>
            <p:cNvPr id="40" name="TextBox 39"/>
            <p:cNvSpPr txBox="1"/>
            <p:nvPr/>
          </p:nvSpPr>
          <p:spPr>
            <a:xfrm>
              <a:off x="15056" y="5022462"/>
              <a:ext cx="6309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表示</a:t>
              </a:r>
              <a:r>
                <a:rPr lang="en-US" altLang="zh-CN" sz="2000" dirty="0" smtClean="0"/>
                <a:t>m</a:t>
              </a:r>
              <a:r>
                <a:rPr lang="zh-CN" altLang="en-US" sz="2000" dirty="0" smtClean="0"/>
                <a:t>个用户与</a:t>
              </a:r>
              <a:r>
                <a:rPr lang="en-US" altLang="zh-CN" sz="2000" dirty="0" smtClean="0"/>
                <a:t>k</a:t>
              </a:r>
              <a:r>
                <a:rPr lang="zh-CN" altLang="en-US" sz="2000" dirty="0" smtClean="0"/>
                <a:t>个主题的关系</a:t>
              </a:r>
              <a:endParaRPr lang="zh-CN" altLang="en-US" sz="2000" dirty="0"/>
            </a:p>
          </p:txBody>
        </p:sp>
        <p:pic>
          <p:nvPicPr>
            <p:cNvPr id="42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3" r="51950"/>
            <a:stretch/>
          </p:blipFill>
          <p:spPr bwMode="auto">
            <a:xfrm>
              <a:off x="2755426" y="4432734"/>
              <a:ext cx="956541" cy="688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31" name="组合 1030"/>
          <p:cNvGrpSpPr/>
          <p:nvPr/>
        </p:nvGrpSpPr>
        <p:grpSpPr>
          <a:xfrm>
            <a:off x="3877056" y="3931650"/>
            <a:ext cx="6309360" cy="977313"/>
            <a:chOff x="-73152" y="4777119"/>
            <a:chExt cx="6309360" cy="977313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84" r="28274"/>
            <a:stretch/>
          </p:blipFill>
          <p:spPr bwMode="auto">
            <a:xfrm>
              <a:off x="2313856" y="4777119"/>
              <a:ext cx="835828" cy="66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-73152" y="5354322"/>
              <a:ext cx="6309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表示</a:t>
              </a:r>
              <a:r>
                <a:rPr lang="en-US" altLang="zh-CN" sz="2000" dirty="0" smtClean="0"/>
                <a:t>k</a:t>
              </a:r>
              <a:r>
                <a:rPr lang="zh-CN" altLang="en-US" sz="2000" dirty="0" smtClean="0"/>
                <a:t>个主题与</a:t>
              </a:r>
              <a:r>
                <a:rPr lang="en-US" altLang="zh-CN" sz="2000" dirty="0" smtClean="0"/>
                <a:t>n</a:t>
              </a:r>
              <a:r>
                <a:rPr lang="zh-CN" altLang="en-US" sz="2000" dirty="0" smtClean="0"/>
                <a:t>个物品的关系</a:t>
              </a:r>
              <a:endParaRPr lang="zh-CN" altLang="en-US" sz="2000" dirty="0"/>
            </a:p>
          </p:txBody>
        </p:sp>
      </p:grpSp>
      <p:cxnSp>
        <p:nvCxnSpPr>
          <p:cNvPr id="1033" name="直接箭头连接符 1032"/>
          <p:cNvCxnSpPr>
            <a:stCxn id="37" idx="2"/>
          </p:cNvCxnSpPr>
          <p:nvPr/>
        </p:nvCxnSpPr>
        <p:spPr>
          <a:xfrm flipH="1">
            <a:off x="2793096" y="3341716"/>
            <a:ext cx="1502396" cy="919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直接箭头连接符 1034"/>
          <p:cNvCxnSpPr>
            <a:stCxn id="37" idx="2"/>
          </p:cNvCxnSpPr>
          <p:nvPr/>
        </p:nvCxnSpPr>
        <p:spPr>
          <a:xfrm>
            <a:off x="4295492" y="3341716"/>
            <a:ext cx="1812700" cy="791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9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5" b="9346"/>
          <a:stretch/>
        </p:blipFill>
        <p:spPr bwMode="auto">
          <a:xfrm>
            <a:off x="344273" y="5262366"/>
            <a:ext cx="4839281" cy="9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542" y="5461565"/>
            <a:ext cx="2505456" cy="81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587857" y="6233663"/>
            <a:ext cx="1554480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损失函数</a:t>
            </a:r>
            <a:endParaRPr lang="zh-CN" altLang="en-US" sz="2000" dirty="0"/>
          </a:p>
        </p:txBody>
      </p:sp>
      <p:sp>
        <p:nvSpPr>
          <p:cNvPr id="1041" name="矩形 1040"/>
          <p:cNvSpPr/>
          <p:nvPr/>
        </p:nvSpPr>
        <p:spPr>
          <a:xfrm>
            <a:off x="6238416" y="623314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/>
              <a:t>求解</a:t>
            </a:r>
          </a:p>
        </p:txBody>
      </p:sp>
    </p:spTree>
    <p:extLst>
      <p:ext uri="{BB962C8B-B14F-4D97-AF65-F5344CB8AC3E}">
        <p14:creationId xmlns:p14="http://schemas.microsoft.com/office/powerpoint/2010/main" val="10131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Neural Collaborative Filtering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WWW2017</a:t>
            </a:r>
            <a:r>
              <a:rPr lang="zh-CN" altLang="en-US" sz="2400" dirty="0" smtClean="0"/>
              <a:t>，</a:t>
            </a:r>
            <a:r>
              <a:rPr lang="en-US" altLang="zh-CN" sz="2400" dirty="0" err="1"/>
              <a:t>Xiangnan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He</a:t>
            </a:r>
            <a:r>
              <a:rPr lang="zh-CN" altLang="en-US" sz="2400" dirty="0" smtClean="0"/>
              <a:t>，新加坡国立大学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06" y="1861707"/>
            <a:ext cx="5286374" cy="91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219320" y="3485160"/>
            <a:ext cx="2104560" cy="637200"/>
          </a:xfrm>
          <a:prstGeom prst="rect">
            <a:avLst/>
          </a:prstGeom>
          <a:ln>
            <a:noFill/>
          </a:ln>
        </p:spPr>
      </p:pic>
      <p:sp>
        <p:nvSpPr>
          <p:cNvPr id="9" name="CustomShape 5"/>
          <p:cNvSpPr/>
          <p:nvPr/>
        </p:nvSpPr>
        <p:spPr>
          <a:xfrm flipV="1">
            <a:off x="6296760" y="3352680"/>
            <a:ext cx="708120" cy="11354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type="triangle" w="lg" len="lg"/>
          </a:ln>
        </p:spPr>
      </p:sp>
      <p:pic>
        <p:nvPicPr>
          <p:cNvPr id="10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1219320" y="4172400"/>
            <a:ext cx="2104560" cy="39924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>
          <a:xfrm>
            <a:off x="3321360" y="3781080"/>
            <a:ext cx="24048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sim(u1, u2) = 0.5</a:t>
            </a:r>
            <a:endParaRPr/>
          </a:p>
        </p:txBody>
      </p:sp>
      <p:pic>
        <p:nvPicPr>
          <p:cNvPr id="12" name="图片 12"/>
          <p:cNvPicPr/>
          <p:nvPr/>
        </p:nvPicPr>
        <p:blipFill>
          <a:blip r:embed="rId6"/>
          <a:stretch>
            <a:fillRect/>
          </a:stretch>
        </p:blipFill>
        <p:spPr>
          <a:xfrm>
            <a:off x="1216800" y="4625640"/>
            <a:ext cx="2107080" cy="403200"/>
          </a:xfrm>
          <a:prstGeom prst="rect">
            <a:avLst/>
          </a:prstGeom>
          <a:ln>
            <a:noFill/>
          </a:ln>
        </p:spPr>
      </p:pic>
      <p:sp>
        <p:nvSpPr>
          <p:cNvPr id="13" name="CustomShape 7"/>
          <p:cNvSpPr/>
          <p:nvPr/>
        </p:nvSpPr>
        <p:spPr>
          <a:xfrm>
            <a:off x="3300480" y="4267080"/>
            <a:ext cx="25632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sim(u3, u1) = 0.4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sim(u3, u2) = 0.66</a:t>
            </a:r>
            <a:endParaRPr/>
          </a:p>
        </p:txBody>
      </p:sp>
      <p:pic>
        <p:nvPicPr>
          <p:cNvPr id="14" name="图片 15"/>
          <p:cNvPicPr/>
          <p:nvPr/>
        </p:nvPicPr>
        <p:blipFill>
          <a:blip r:embed="rId7"/>
          <a:stretch>
            <a:fillRect/>
          </a:stretch>
        </p:blipFill>
        <p:spPr>
          <a:xfrm>
            <a:off x="1066680" y="5082840"/>
            <a:ext cx="2365200" cy="527040"/>
          </a:xfrm>
          <a:prstGeom prst="rect">
            <a:avLst/>
          </a:prstGeom>
          <a:ln>
            <a:noFill/>
          </a:ln>
        </p:spPr>
      </p:pic>
      <p:sp>
        <p:nvSpPr>
          <p:cNvPr id="15" name="CustomShape 9"/>
          <p:cNvSpPr/>
          <p:nvPr/>
        </p:nvSpPr>
        <p:spPr>
          <a:xfrm flipV="1">
            <a:off x="6314400" y="4266000"/>
            <a:ext cx="1381320" cy="1990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type="triangle" w="lg" len="lg"/>
          </a:ln>
        </p:spPr>
      </p:sp>
      <p:sp>
        <p:nvSpPr>
          <p:cNvPr id="16" name="CustomShape 10"/>
          <p:cNvSpPr/>
          <p:nvPr/>
        </p:nvSpPr>
        <p:spPr>
          <a:xfrm>
            <a:off x="6302520" y="4474440"/>
            <a:ext cx="1381320" cy="3034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type="triangle" w="lg" len="lg"/>
          </a:ln>
        </p:spPr>
      </p:sp>
      <p:sp>
        <p:nvSpPr>
          <p:cNvPr id="17" name="CustomShape 11"/>
          <p:cNvSpPr/>
          <p:nvPr/>
        </p:nvSpPr>
        <p:spPr>
          <a:xfrm>
            <a:off x="6950520" y="3043440"/>
            <a:ext cx="5378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u1</a:t>
            </a:r>
            <a:endParaRPr/>
          </a:p>
        </p:txBody>
      </p:sp>
      <p:sp>
        <p:nvSpPr>
          <p:cNvPr id="18" name="CustomShape 12"/>
          <p:cNvSpPr/>
          <p:nvPr/>
        </p:nvSpPr>
        <p:spPr>
          <a:xfrm>
            <a:off x="7673760" y="3972240"/>
            <a:ext cx="5378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u2</a:t>
            </a:r>
            <a:endParaRPr/>
          </a:p>
        </p:txBody>
      </p:sp>
      <p:sp>
        <p:nvSpPr>
          <p:cNvPr id="19" name="CustomShape 13"/>
          <p:cNvSpPr/>
          <p:nvPr/>
        </p:nvSpPr>
        <p:spPr>
          <a:xfrm>
            <a:off x="7673760" y="4560840"/>
            <a:ext cx="5378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u3</a:t>
            </a:r>
            <a:endParaRPr/>
          </a:p>
        </p:txBody>
      </p:sp>
      <p:sp>
        <p:nvSpPr>
          <p:cNvPr id="20" name="CustomShape 14"/>
          <p:cNvSpPr/>
          <p:nvPr/>
        </p:nvSpPr>
        <p:spPr>
          <a:xfrm>
            <a:off x="3287880" y="5020200"/>
            <a:ext cx="323676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70C0"/>
                </a:solidFill>
                <a:latin typeface="Calibri"/>
              </a:rPr>
              <a:t>sim(u4, u1) = 0.6   *****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70C0"/>
                </a:solidFill>
                <a:latin typeface="Calibri"/>
              </a:rPr>
              <a:t>sim(u4, u2) = 0.2       *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70C0"/>
                </a:solidFill>
                <a:latin typeface="Calibri"/>
              </a:rPr>
              <a:t>sim(u4, u3) = 0.4     ***</a:t>
            </a:r>
            <a:endParaRPr/>
          </a:p>
        </p:txBody>
      </p:sp>
      <p:sp>
        <p:nvSpPr>
          <p:cNvPr id="21" name="CustomShape 16"/>
          <p:cNvSpPr/>
          <p:nvPr/>
        </p:nvSpPr>
        <p:spPr>
          <a:xfrm>
            <a:off x="5658840" y="2772000"/>
            <a:ext cx="1674720" cy="43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FF0000"/>
                </a:solidFill>
                <a:latin typeface="Calibri"/>
              </a:rPr>
              <a:t>S</a:t>
            </a:r>
            <a:r>
              <a:rPr lang="en-US" sz="2000" baseline="-25000">
                <a:solidFill>
                  <a:srgbClr val="FF0000"/>
                </a:solidFill>
                <a:latin typeface="Calibri"/>
              </a:rPr>
              <a:t>42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 &gt; S</a:t>
            </a:r>
            <a:r>
              <a:rPr lang="en-US" sz="2000" baseline="-25000">
                <a:solidFill>
                  <a:srgbClr val="FF0000"/>
                </a:solidFill>
                <a:latin typeface="Calibri"/>
              </a:rPr>
              <a:t>43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(X)</a:t>
            </a:r>
            <a:endParaRPr/>
          </a:p>
        </p:txBody>
      </p:sp>
      <p:sp>
        <p:nvSpPr>
          <p:cNvPr id="22" name="CustomShape 17"/>
          <p:cNvSpPr/>
          <p:nvPr/>
        </p:nvSpPr>
        <p:spPr>
          <a:xfrm flipV="1">
            <a:off x="6314400" y="3664080"/>
            <a:ext cx="1181520" cy="802080"/>
          </a:xfrm>
          <a:prstGeom prst="straightConnector1">
            <a:avLst/>
          </a:prstGeom>
          <a:noFill/>
          <a:ln w="19080">
            <a:solidFill>
              <a:srgbClr val="245794"/>
            </a:solidFill>
            <a:custDash>
              <a:ds d="212000" sp="159000"/>
            </a:custDash>
            <a:round/>
            <a:tailEnd type="triangle" w="lg" len="lg"/>
          </a:ln>
        </p:spPr>
      </p:sp>
      <p:sp>
        <p:nvSpPr>
          <p:cNvPr id="23" name="CustomShape 18"/>
          <p:cNvSpPr/>
          <p:nvPr/>
        </p:nvSpPr>
        <p:spPr>
          <a:xfrm>
            <a:off x="7358760" y="3381120"/>
            <a:ext cx="1674720" cy="43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FF0000"/>
                </a:solidFill>
                <a:latin typeface="Calibri"/>
              </a:rPr>
              <a:t>S</a:t>
            </a:r>
            <a:r>
              <a:rPr lang="en-US" sz="2000" baseline="-25000">
                <a:solidFill>
                  <a:srgbClr val="FF0000"/>
                </a:solidFill>
                <a:latin typeface="Calibri"/>
              </a:rPr>
              <a:t>42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 &gt; S</a:t>
            </a:r>
            <a:r>
              <a:rPr lang="en-US" sz="2000" baseline="-25000">
                <a:solidFill>
                  <a:srgbClr val="FF0000"/>
                </a:solidFill>
                <a:latin typeface="Calibri"/>
              </a:rPr>
              <a:t>43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(X)</a:t>
            </a:r>
            <a:endParaRPr/>
          </a:p>
        </p:txBody>
      </p:sp>
      <p:sp>
        <p:nvSpPr>
          <p:cNvPr id="24" name="CustomShape 15"/>
          <p:cNvSpPr/>
          <p:nvPr/>
        </p:nvSpPr>
        <p:spPr>
          <a:xfrm flipV="1">
            <a:off x="6294960" y="3220560"/>
            <a:ext cx="205920" cy="1267200"/>
          </a:xfrm>
          <a:prstGeom prst="straightConnector1">
            <a:avLst/>
          </a:prstGeom>
          <a:noFill/>
          <a:ln w="19080">
            <a:solidFill>
              <a:srgbClr val="245794"/>
            </a:solidFill>
            <a:custDash>
              <a:ds d="212000" sp="159000"/>
            </a:custDash>
            <a:round/>
            <a:tailEnd type="triangle" w="lg" len="lg"/>
          </a:ln>
        </p:spPr>
      </p:sp>
    </p:spTree>
    <p:extLst>
      <p:ext uri="{BB962C8B-B14F-4D97-AF65-F5344CB8AC3E}">
        <p14:creationId xmlns:p14="http://schemas.microsoft.com/office/powerpoint/2010/main" val="13942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Neural Collaborative Filtering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框架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60" y="1914144"/>
            <a:ext cx="6940879" cy="419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2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Neural Collaborative Filtering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生成矩阵分解模型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5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58884" y="2334044"/>
            <a:ext cx="3902760" cy="648720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4420080" y="2069555"/>
            <a:ext cx="4723920" cy="3007800"/>
          </a:xfrm>
          <a:prstGeom prst="rect">
            <a:avLst/>
          </a:prstGeom>
          <a:ln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28600" y="3381618"/>
            <a:ext cx="4419360" cy="1673640"/>
            <a:chOff x="228600" y="3162960"/>
            <a:chExt cx="4419360" cy="1673640"/>
          </a:xfrm>
        </p:grpSpPr>
        <p:sp>
          <p:nvSpPr>
            <p:cNvPr id="8" name="CustomShape 4"/>
            <p:cNvSpPr/>
            <p:nvPr/>
          </p:nvSpPr>
          <p:spPr>
            <a:xfrm>
              <a:off x="228600" y="3162960"/>
              <a:ext cx="4419360" cy="16736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rgbClr val="245794"/>
                  </a:solidFill>
                  <a:latin typeface="Calibri"/>
                </a:rPr>
                <a:t>Let we define </a:t>
              </a:r>
              <a:r>
                <a:rPr lang="en-US" i="1" dirty="0">
                  <a:solidFill>
                    <a:srgbClr val="245794"/>
                  </a:solidFill>
                  <a:latin typeface="Calibri"/>
                </a:rPr>
                <a:t>Layer 1</a:t>
              </a:r>
              <a:r>
                <a:rPr lang="en-US" dirty="0">
                  <a:solidFill>
                    <a:srgbClr val="245794"/>
                  </a:solidFill>
                  <a:latin typeface="Calibri"/>
                </a:rPr>
                <a:t> as an 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element-wise product</a:t>
              </a:r>
              <a:r>
                <a:rPr lang="en-US" dirty="0">
                  <a:solidFill>
                    <a:srgbClr val="245794"/>
                  </a:solidFill>
                  <a:latin typeface="Calibri"/>
                </a:rPr>
                <a:t>, and </a:t>
              </a:r>
              <a:r>
                <a:rPr lang="en-US" i="1" dirty="0">
                  <a:solidFill>
                    <a:srgbClr val="245794"/>
                  </a:solidFill>
                  <a:latin typeface="Calibri"/>
                </a:rPr>
                <a:t>Output Layer </a:t>
              </a:r>
              <a:r>
                <a:rPr lang="en-US" dirty="0">
                  <a:solidFill>
                    <a:srgbClr val="245794"/>
                  </a:solidFill>
                  <a:latin typeface="Calibri"/>
                </a:rPr>
                <a:t>as a 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fully connected layer without bias</a:t>
              </a:r>
              <a:r>
                <a:rPr lang="en-US" dirty="0">
                  <a:solidFill>
                    <a:srgbClr val="245794"/>
                  </a:solidFill>
                  <a:latin typeface="Calibri"/>
                </a:rPr>
                <a:t>, we have</a:t>
              </a:r>
              <a:r>
                <a:rPr lang="en-US" dirty="0" smtClean="0">
                  <a:solidFill>
                    <a:srgbClr val="245794"/>
                  </a:solidFill>
                  <a:latin typeface="Calibri"/>
                </a:rPr>
                <a:t>:</a:t>
              </a:r>
              <a:endParaRPr dirty="0"/>
            </a:p>
          </p:txBody>
        </p:sp>
        <p:pic>
          <p:nvPicPr>
            <p:cNvPr id="9" name="图片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86900" y="4158422"/>
              <a:ext cx="3275640" cy="4158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620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Neural Collaborative Filtering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MF vs. MLP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alibri"/>
              </a:rPr>
              <a:t>MF uses an inner product as the interaction function:</a:t>
            </a:r>
            <a:endParaRPr lang="en-US" altLang="zh-CN" dirty="0"/>
          </a:p>
          <a:p>
            <a:pPr>
              <a:lnSpc>
                <a:spcPct val="100000"/>
              </a:lnSpc>
              <a:buFont typeface="Arial"/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alibri"/>
              </a:rPr>
              <a:t>Latent factors are </a:t>
            </a:r>
            <a:r>
              <a:rPr lang="en-US" altLang="zh-CN" sz="2400" dirty="0">
                <a:solidFill>
                  <a:srgbClr val="245794"/>
                </a:solidFill>
                <a:latin typeface="Calibri"/>
              </a:rPr>
              <a:t>independent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</a:rPr>
              <a:t>with each other;</a:t>
            </a:r>
            <a:endParaRPr lang="en-US" altLang="zh-CN" dirty="0"/>
          </a:p>
          <a:p>
            <a:pPr>
              <a:lnSpc>
                <a:spcPct val="100000"/>
              </a:lnSpc>
              <a:buFont typeface="Arial"/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alibri"/>
              </a:rPr>
              <a:t>It empirically has good </a:t>
            </a:r>
            <a:r>
              <a:rPr lang="en-US" altLang="zh-CN" sz="2400" dirty="0">
                <a:solidFill>
                  <a:srgbClr val="245794"/>
                </a:solidFill>
                <a:latin typeface="Calibri"/>
              </a:rPr>
              <a:t>generalization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</a:rPr>
              <a:t>ability for CF </a:t>
            </a:r>
            <a:r>
              <a:rPr lang="en-US" altLang="zh-CN" sz="2400" dirty="0" smtClean="0">
                <a:solidFill>
                  <a:srgbClr val="000000"/>
                </a:solidFill>
                <a:latin typeface="Calibri"/>
              </a:rPr>
              <a:t>modelling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alibri"/>
              </a:rPr>
              <a:t>MLP uses nonlinear functions to learn the interaction function:</a:t>
            </a:r>
            <a:endParaRPr lang="en-US" altLang="zh-CN" dirty="0"/>
          </a:p>
          <a:p>
            <a:pPr>
              <a:lnSpc>
                <a:spcPct val="100000"/>
              </a:lnSpc>
              <a:buFont typeface="Arial"/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alibri"/>
              </a:rPr>
              <a:t>Latent factors are </a:t>
            </a:r>
            <a:r>
              <a:rPr lang="en-US" altLang="zh-CN" sz="2400" dirty="0">
                <a:solidFill>
                  <a:srgbClr val="245794"/>
                </a:solidFill>
                <a:latin typeface="Calibri"/>
              </a:rPr>
              <a:t>not independent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</a:rPr>
              <a:t>with each other;</a:t>
            </a:r>
            <a:endParaRPr lang="en-US" altLang="zh-CN" dirty="0"/>
          </a:p>
          <a:p>
            <a:pPr>
              <a:lnSpc>
                <a:spcPct val="100000"/>
              </a:lnSpc>
              <a:buFont typeface="Arial"/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alibri"/>
              </a:rPr>
              <a:t>The interaction function is learnt from data, which  conceptually has a better </a:t>
            </a:r>
            <a:r>
              <a:rPr lang="en-US" altLang="zh-CN" sz="2400" dirty="0">
                <a:solidFill>
                  <a:srgbClr val="245794"/>
                </a:solidFill>
                <a:latin typeface="Calibri"/>
              </a:rPr>
              <a:t>representation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</a:rPr>
              <a:t>ability. </a:t>
            </a:r>
            <a:endParaRPr lang="en-US" altLang="zh-CN" dirty="0"/>
          </a:p>
          <a:p>
            <a:pPr>
              <a:lnSpc>
                <a:spcPct val="100000"/>
              </a:lnSpc>
              <a:buFont typeface="Arial"/>
              <a:buChar char="–"/>
            </a:pPr>
            <a:r>
              <a:rPr lang="en-US" altLang="zh-CN" sz="2400" dirty="0">
                <a:solidFill>
                  <a:srgbClr val="000000"/>
                </a:solidFill>
                <a:latin typeface="Calibri"/>
              </a:rPr>
              <a:t>However, its generalization ability is unknown as it is seldom explored in recommender literature/challenge.</a:t>
            </a:r>
            <a:endParaRPr lang="en-US" altLang="zh-CN" dirty="0"/>
          </a:p>
          <a:p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16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Neural Collaborative Filtering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178" y="1042416"/>
            <a:ext cx="7886700" cy="548639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MF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MLP</a:t>
            </a:r>
            <a:r>
              <a:rPr lang="zh-CN" altLang="en-US" sz="2400" dirty="0" smtClean="0"/>
              <a:t>结合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82" y="1709531"/>
            <a:ext cx="6924123" cy="426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2093</TotalTime>
  <Words>1518</Words>
  <Application>Microsoft Office PowerPoint</Application>
  <PresentationFormat>全屏显示(4:3)</PresentationFormat>
  <Paragraphs>210</Paragraphs>
  <Slides>25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推荐系统</vt:lpstr>
      <vt:lpstr>推荐系统算法概述</vt:lpstr>
      <vt:lpstr>协同过滤—矩阵分解(MF)</vt:lpstr>
      <vt:lpstr>Neural Collaborative Filtering</vt:lpstr>
      <vt:lpstr>Neural Collaborative Filtering</vt:lpstr>
      <vt:lpstr>Neural Collaborative Filtering</vt:lpstr>
      <vt:lpstr>Neural Collaborative Filtering</vt:lpstr>
      <vt:lpstr>Neural Collaborative Filtering</vt:lpstr>
      <vt:lpstr>Neural Collaborative Filtering</vt:lpstr>
      <vt:lpstr>FM与FFM算法</vt:lpstr>
      <vt:lpstr>FM与FFM算法</vt:lpstr>
      <vt:lpstr>Wide &amp; Deep learning for recommender systems </vt:lpstr>
      <vt:lpstr>Wide &amp; Deep learning for recommender systems </vt:lpstr>
      <vt:lpstr>Wide &amp; Deep learning for recommender systems </vt:lpstr>
      <vt:lpstr>DeepFM: A Factorization-Machine based Neural Network for CTR Prediction</vt:lpstr>
      <vt:lpstr>DeepFM</vt:lpstr>
      <vt:lpstr>Deep Neural Networks for YouTube Recommendations</vt:lpstr>
      <vt:lpstr>Deep Neural Networks for YouTube Recommendations</vt:lpstr>
      <vt:lpstr>Telepath：Understanding Users from a Human Vision Perspective in Large-Scale Recommender Systems</vt:lpstr>
      <vt:lpstr>Telepath：Understanding Users from a Human Vision Perspective in Large-Scale Recommender Systems</vt:lpstr>
      <vt:lpstr>Telepath：Understanding Users from a Human Vision Perspective in Large-Scale Recommender Systems</vt:lpstr>
      <vt:lpstr>Telepath：Understanding Users from a Human Vision Perspective in Large-Scale Recommender Systems</vt:lpstr>
      <vt:lpstr>推荐相关会议deadline</vt:lpstr>
      <vt:lpstr>Thank you very much！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sensetime</dc:creator>
  <cp:lastModifiedBy>lenovo</cp:lastModifiedBy>
  <cp:revision>184</cp:revision>
  <dcterms:created xsi:type="dcterms:W3CDTF">2017-10-31T02:30:34Z</dcterms:created>
  <dcterms:modified xsi:type="dcterms:W3CDTF">2018-03-23T05:44:38Z</dcterms:modified>
</cp:coreProperties>
</file>