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 sz="quarter"/>
          </p:nvPr>
        </p:nvSpPr>
        <p:spPr>
          <a:xfrm>
            <a:off x="1563370" y="1655445"/>
            <a:ext cx="9144000" cy="918210"/>
          </a:xfrm>
        </p:spPr>
        <p:txBody>
          <a:bodyPr/>
          <a:p>
            <a:r>
              <a:rPr lang="en-US" sz="2400"/>
              <a:t>A Clustering Approach for Personalizing Diversity in</a:t>
            </a:r>
            <a:br>
              <a:rPr lang="en-US" sz="2400"/>
            </a:br>
            <a:r>
              <a:rPr lang="en-US" sz="2400"/>
              <a:t>Collaborative Recommender Systems</a:t>
            </a:r>
            <a:endParaRPr lang="en-US" sz="2400"/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53845" y="3128963"/>
            <a:ext cx="9144000" cy="1655762"/>
          </a:xfrm>
        </p:spPr>
        <p:txBody>
          <a:bodyPr/>
          <a:p>
            <a:r>
              <a:rPr lang="en-US" sz="1600"/>
              <a:t>Farzad Eskandanian, Bamshad Mobasher, Robin Burke</a:t>
            </a:r>
            <a:endParaRPr lang="en-US" sz="1600"/>
          </a:p>
          <a:p>
            <a:r>
              <a:rPr lang="en-US" sz="1600"/>
              <a:t>Center for Web Intelligence</a:t>
            </a:r>
            <a:endParaRPr lang="en-US" sz="1600"/>
          </a:p>
          <a:p>
            <a:r>
              <a:rPr lang="en-US" sz="1600"/>
              <a:t>DePaul University</a:t>
            </a:r>
            <a:endParaRPr lang="en-US" sz="1600"/>
          </a:p>
          <a:p>
            <a:r>
              <a:rPr lang="en-US" sz="1600"/>
              <a:t>feskanda@depaul.edu, mobasher@cs.depaul.edu, rburke@cs.depaul.edu</a:t>
            </a:r>
            <a:endParaRPr 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4 </a:t>
            </a:r>
            <a:r>
              <a:rPr lang="en-US">
                <a:sym typeface="+mn-ea"/>
              </a:rPr>
              <a:t>Evaluation</a:t>
            </a:r>
            <a:endParaRPr 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US" sz="2000">
              <a:sym typeface="+mn-ea"/>
            </a:endParaRPr>
          </a:p>
          <a:p>
            <a:r>
              <a:rPr lang="x-none" altLang="en-US" sz="2400">
                <a:sym typeface="+mn-ea"/>
              </a:rPr>
              <a:t>First, the </a:t>
            </a:r>
            <a:r>
              <a:rPr lang="x-none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standard NDCG</a:t>
            </a:r>
            <a:r>
              <a:rPr lang="x-none" altLang="en-US" sz="2400">
                <a:sym typeface="+mn-ea"/>
              </a:rPr>
              <a:t> metric is used to measure</a:t>
            </a:r>
            <a:r>
              <a:rPr lang="x-none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only the accuracy of recommendation list</a:t>
            </a:r>
            <a:r>
              <a:rPr lang="x-none" altLang="en-US" sz="2400">
                <a:sym typeface="+mn-ea"/>
              </a:rPr>
              <a:t> in terms of user’s preferences on recommended items.</a:t>
            </a:r>
            <a:endParaRPr lang="x-none" altLang="en-US" sz="2400">
              <a:sym typeface="+mn-ea"/>
            </a:endParaRPr>
          </a:p>
          <a:p>
            <a:endParaRPr lang="x-none" altLang="en-US" sz="2400">
              <a:sym typeface="+mn-ea"/>
            </a:endParaRPr>
          </a:p>
          <a:p>
            <a:endParaRPr lang="x-none" alt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680" y="2735580"/>
            <a:ext cx="505079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4 </a:t>
            </a:r>
            <a:r>
              <a:rPr lang="en-US">
                <a:sym typeface="+mn-ea"/>
              </a:rPr>
              <a:t>Evaluation</a:t>
            </a:r>
            <a:endParaRPr 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en-US" sz="2000">
              <a:sym typeface="+mn-ea"/>
            </a:endParaRPr>
          </a:p>
          <a:p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NDCG IA</a:t>
            </a:r>
            <a:r>
              <a:rPr lang="x-none" altLang="en-US" sz="2000">
                <a:sym typeface="+mn-ea"/>
              </a:rPr>
              <a:t>, captures the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degree of personalization</a:t>
            </a:r>
            <a:r>
              <a:rPr lang="x-none" altLang="en-US" sz="2000">
                <a:sym typeface="+mn-ea"/>
              </a:rPr>
              <a:t> of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diversity </a:t>
            </a:r>
            <a:r>
              <a:rPr lang="x-none" altLang="en-US" sz="2000">
                <a:sym typeface="+mn-ea"/>
              </a:rPr>
              <a:t>in the recommendation list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based on the user’s past tolerance for diversity</a:t>
            </a:r>
            <a:r>
              <a:rPr lang="x-none" altLang="en-US" sz="2000">
                <a:sym typeface="+mn-ea"/>
              </a:rPr>
              <a:t>.it also captures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relevance of the results</a:t>
            </a:r>
            <a:r>
              <a:rPr lang="x-none" altLang="en-US" sz="2000">
                <a:sym typeface="+mn-ea"/>
              </a:rPr>
              <a:t> in terms of test items ranked in each category for each user.</a:t>
            </a:r>
            <a:endParaRPr lang="x-none" altLang="en-US" sz="2000">
              <a:sym typeface="+mn-ea"/>
            </a:endParaRPr>
          </a:p>
          <a:p>
            <a:endParaRPr lang="x-none" altLang="en-US" sz="2000">
              <a:sym typeface="+mn-ea"/>
            </a:endParaRPr>
          </a:p>
          <a:p>
            <a:pPr marL="0" indent="0">
              <a:buNone/>
            </a:pPr>
            <a:endParaRPr lang="x-none" altLang="en-US" sz="20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9815" y="3652520"/>
            <a:ext cx="695261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4 </a:t>
            </a:r>
            <a:r>
              <a:rPr lang="en-US">
                <a:sym typeface="+mn-ea"/>
              </a:rPr>
              <a:t>Evaluation</a:t>
            </a:r>
            <a:endParaRPr 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en-US" sz="2000">
              <a:sym typeface="+mn-ea"/>
            </a:endParaRPr>
          </a:p>
          <a:p>
            <a:r>
              <a:rPr lang="x-none" altLang="en-US" sz="2000">
                <a:sym typeface="+mn-ea"/>
              </a:rPr>
              <a:t>The third metric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α-NDCG</a:t>
            </a:r>
            <a:r>
              <a:rPr lang="x-none" altLang="en-US" sz="2000">
                <a:sym typeface="+mn-ea"/>
              </a:rPr>
              <a:t> is used only for the purpose of measuring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personalization in diversity</a:t>
            </a:r>
            <a:r>
              <a:rPr lang="x-none" altLang="en-US" sz="2000">
                <a:sym typeface="+mn-ea"/>
              </a:rPr>
              <a:t>, but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not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relevance of the results</a:t>
            </a:r>
            <a:r>
              <a:rPr lang="x-none" altLang="en-US" sz="2000">
                <a:sym typeface="+mn-ea"/>
              </a:rPr>
              <a:t>.</a:t>
            </a:r>
            <a:endParaRPr lang="x-none" alt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0365" y="3241040"/>
            <a:ext cx="7593330" cy="2079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br>
              <a:rPr lang="x-none" altLang="en-US">
                <a:sym typeface="+mn-ea"/>
              </a:rPr>
            </a:br>
            <a:r>
              <a:rPr lang="x-none" altLang="en-US">
                <a:sym typeface="+mn-ea"/>
              </a:rPr>
              <a:t>4 </a:t>
            </a:r>
            <a:r>
              <a:rPr lang="en-US">
                <a:sym typeface="+mn-ea"/>
              </a:rPr>
              <a:t>Evaluation</a:t>
            </a:r>
            <a:endParaRPr lang="en-US">
              <a:sym typeface="+mn-ea"/>
            </a:endParaRPr>
          </a:p>
          <a:p>
            <a:pPr algn="l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8485" y="1250315"/>
            <a:ext cx="6406515" cy="51822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br>
              <a:rPr lang="x-none" altLang="en-US">
                <a:sym typeface="+mn-ea"/>
              </a:rPr>
            </a:br>
            <a:r>
              <a:rPr lang="x-none" altLang="en-US">
                <a:sym typeface="+mn-ea"/>
              </a:rPr>
              <a:t>4 </a:t>
            </a:r>
            <a:r>
              <a:rPr lang="en-US">
                <a:sym typeface="+mn-ea"/>
              </a:rPr>
              <a:t>Evaluation</a:t>
            </a:r>
            <a:endParaRPr lang="en-US">
              <a:sym typeface="+mn-ea"/>
            </a:endParaRPr>
          </a:p>
          <a:p>
            <a:pPr algn="l"/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0240" y="1198880"/>
            <a:ext cx="6097905" cy="5215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/>
              <a:t>1 </a:t>
            </a:r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1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beginning</a:t>
            </a:r>
            <a:r>
              <a:rPr lang="en-US" sz="2000"/>
              <a:t>, much of the attention in recommender systems research has been devoted to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generating accurate recommendations</a:t>
            </a:r>
            <a:r>
              <a:rPr lang="en-US" sz="2000"/>
              <a:t>.</a:t>
            </a:r>
            <a:endParaRPr lang="en-US" sz="2000"/>
          </a:p>
          <a:p>
            <a:endParaRPr lang="en-US" altLang="en-US" sz="2400"/>
          </a:p>
          <a:p>
            <a:r>
              <a:rPr lang="x-none" altLang="en-US" sz="2000"/>
              <a:t>But, focusing only on accuracy as an objective may prevent recommender systems from taking the risk of recommending items that are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different from those seen by user</a:t>
            </a:r>
            <a:r>
              <a:rPr lang="x-none" altLang="en-US" sz="2000"/>
              <a:t> in the past——May lead to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monotony</a:t>
            </a:r>
            <a:r>
              <a:rPr lang="x-none" altLang="en-US" sz="2000"/>
              <a:t>.</a:t>
            </a:r>
            <a:endParaRPr lang="x-none" altLang="en-US" sz="2000"/>
          </a:p>
          <a:p>
            <a:endParaRPr lang="x-none" altLang="en-US" sz="2000"/>
          </a:p>
          <a:p>
            <a:endParaRPr lang="x-none" altLang="en-US" sz="1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x-none" altLang="en-US" sz="1800"/>
          </a:p>
          <a:p>
            <a:endParaRPr lang="x-none" altLang="en-US" sz="1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1 </a:t>
            </a:r>
            <a:r>
              <a:rPr lang="en-US">
                <a:sym typeface="+mn-ea"/>
              </a:rPr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US" sz="2000">
              <a:sym typeface="+mn-ea"/>
            </a:endParaRPr>
          </a:p>
          <a:p>
            <a:r>
              <a:rPr lang="x-none" altLang="en-US" sz="2000">
                <a:sym typeface="+mn-ea"/>
              </a:rPr>
              <a:t>recommending too many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similar or redundant items</a:t>
            </a:r>
            <a:r>
              <a:rPr lang="x-none" altLang="en-US" sz="2000">
                <a:sym typeface="+mn-ea"/>
              </a:rPr>
              <a:t> are well-known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drawbacks </a:t>
            </a:r>
            <a:r>
              <a:rPr lang="x-none" altLang="en-US" sz="2000">
                <a:sym typeface="+mn-ea"/>
              </a:rPr>
              <a:t>of many of the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traditional recommendation algorithms</a:t>
            </a:r>
            <a:r>
              <a:rPr lang="x-none" altLang="en-US" sz="1800">
                <a:sym typeface="+mn-ea"/>
              </a:rPr>
              <a:t>.</a:t>
            </a:r>
            <a:endParaRPr lang="x-none" altLang="en-US" sz="1800">
              <a:sym typeface="+mn-ea"/>
            </a:endParaRPr>
          </a:p>
          <a:p>
            <a:endParaRPr lang="x-none" altLang="en-US" sz="2000">
              <a:sym typeface="+mn-ea"/>
            </a:endParaRPr>
          </a:p>
          <a:p>
            <a:r>
              <a:rPr lang="x-none" altLang="en-US" sz="2000">
                <a:sym typeface="+mn-ea"/>
              </a:rPr>
              <a:t>In recent years other criteria beyond accuracy, such as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diversity </a:t>
            </a:r>
            <a:r>
              <a:rPr lang="x-none" altLang="en-US" sz="2000">
                <a:sym typeface="+mn-ea"/>
              </a:rPr>
              <a:t>and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novelty </a:t>
            </a:r>
            <a:r>
              <a:rPr lang="x-none" altLang="en-US" sz="2000">
                <a:sym typeface="+mn-ea"/>
              </a:rPr>
              <a:t>of recommendations, have been studied as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important factors.</a:t>
            </a:r>
            <a:endParaRPr lang="x-none" altLang="en-US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x-none" altLang="en-US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r>
              <a:rPr lang="x-none" altLang="en-US" sz="2000">
                <a:sym typeface="+mn-ea"/>
              </a:rPr>
              <a:t>In our context, diversity refers to the distribution of </a:t>
            </a:r>
            <a:r>
              <a:rPr lang="x-none" altLang="en-US" sz="2000">
                <a:solidFill>
                  <a:srgbClr val="FF0000"/>
                </a:solidFill>
                <a:sym typeface="+mn-ea"/>
              </a:rPr>
              <a:t>categories</a:t>
            </a:r>
            <a:r>
              <a:rPr lang="x-none" altLang="en-US" sz="2000">
                <a:sym typeface="+mn-ea"/>
              </a:rPr>
              <a:t>, </a:t>
            </a:r>
            <a:r>
              <a:rPr lang="x-none" altLang="en-US" sz="2000">
                <a:solidFill>
                  <a:srgbClr val="FF0000"/>
                </a:solidFill>
                <a:sym typeface="+mn-ea"/>
              </a:rPr>
              <a:t>genres</a:t>
            </a:r>
            <a:r>
              <a:rPr lang="x-none" altLang="en-US" sz="2000">
                <a:sym typeface="+mn-ea"/>
              </a:rPr>
              <a:t>, or </a:t>
            </a:r>
            <a:r>
              <a:rPr lang="x-none" altLang="en-US" sz="2000">
                <a:solidFill>
                  <a:srgbClr val="FF0000"/>
                </a:solidFill>
                <a:sym typeface="+mn-ea"/>
              </a:rPr>
              <a:t>topical areas</a:t>
            </a:r>
            <a:r>
              <a:rPr lang="x-none" altLang="en-US" sz="2000">
                <a:sym typeface="+mn-ea"/>
              </a:rPr>
              <a:t> with a recommended list of items.</a:t>
            </a:r>
            <a:endParaRPr lang="x-none" altLang="en-US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1 </a:t>
            </a:r>
            <a:r>
              <a:rPr lang="en-US">
                <a:sym typeface="+mn-ea"/>
              </a:rPr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US" sz="2000">
              <a:sym typeface="+mn-ea"/>
            </a:endParaRPr>
          </a:p>
          <a:p>
            <a:endParaRPr lang="x-none" altLang="en-US" sz="2000">
              <a:sym typeface="+mn-ea"/>
            </a:endParaRPr>
          </a:p>
          <a:p>
            <a:r>
              <a:rPr lang="x-none" altLang="en-US" sz="2000">
                <a:sym typeface="+mn-ea"/>
              </a:rPr>
              <a:t>Early work in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information retrieval</a:t>
            </a:r>
            <a:r>
              <a:rPr lang="x-none" altLang="en-US" sz="2000">
                <a:sym typeface="+mn-ea"/>
              </a:rPr>
              <a:t>, for instance, has involved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re-ranking the search results</a:t>
            </a:r>
            <a:r>
              <a:rPr lang="x-none" altLang="en-US" sz="2000">
                <a:sym typeface="+mn-ea"/>
              </a:rPr>
              <a:t> in a way that would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increase the topic diversity</a:t>
            </a:r>
            <a:r>
              <a:rPr lang="x-none" altLang="en-US" sz="2000">
                <a:sym typeface="+mn-ea"/>
              </a:rPr>
              <a:t> of the top results.</a:t>
            </a:r>
            <a:endParaRPr lang="x-none" altLang="en-US" sz="2000">
              <a:sym typeface="+mn-ea"/>
            </a:endParaRPr>
          </a:p>
          <a:p>
            <a:endParaRPr lang="x-none" altLang="en-US" sz="2000">
              <a:sym typeface="+mn-ea"/>
            </a:endParaRPr>
          </a:p>
          <a:p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Marginal relevance</a:t>
            </a:r>
            <a:r>
              <a:rPr lang="x-none" altLang="en-US" sz="2000">
                <a:sym typeface="+mn-ea"/>
              </a:rPr>
              <a:t> is defined as a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linear combination</a:t>
            </a:r>
            <a:r>
              <a:rPr lang="x-none" altLang="en-US" sz="2000">
                <a:sym typeface="+mn-ea"/>
              </a:rPr>
              <a:t> of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relevance </a:t>
            </a:r>
            <a:r>
              <a:rPr lang="x-none" altLang="en-US" sz="2000">
                <a:sym typeface="+mn-ea"/>
              </a:rPr>
              <a:t>(to the query) and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dissimilarity </a:t>
            </a:r>
            <a:r>
              <a:rPr lang="x-none" altLang="en-US" sz="2000">
                <a:sym typeface="+mn-ea"/>
              </a:rPr>
              <a:t>of retrieved documents in the search results.</a:t>
            </a:r>
            <a:endParaRPr lang="x-none" altLang="en-US" sz="2000">
              <a:sym typeface="+mn-ea"/>
            </a:endParaRPr>
          </a:p>
          <a:p>
            <a:endParaRPr lang="x-none" altLang="en-US" sz="2000">
              <a:sym typeface="+mn-ea"/>
            </a:endParaRPr>
          </a:p>
          <a:p>
            <a:r>
              <a:rPr lang="x-none" altLang="en-US" sz="2000">
                <a:sym typeface="+mn-ea"/>
              </a:rPr>
              <a:t>Other approaches have tried to incorporate the notion of diversity into the </a:t>
            </a:r>
            <a:r>
              <a:rPr lang="x-none" altLang="en-US" sz="2000">
                <a:solidFill>
                  <a:srgbClr val="FF0000"/>
                </a:solidFill>
                <a:sym typeface="+mn-ea"/>
              </a:rPr>
              <a:t>learning to rank process</a:t>
            </a:r>
            <a:endParaRPr lang="x-none" altLang="en-US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1 </a:t>
            </a:r>
            <a:r>
              <a:rPr lang="en-US">
                <a:sym typeface="+mn-ea"/>
              </a:rPr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US" sz="2000">
              <a:sym typeface="+mn-ea"/>
            </a:endParaRPr>
          </a:p>
          <a:p>
            <a:endParaRPr lang="x-none" altLang="en-US" sz="2000">
              <a:solidFill>
                <a:srgbClr val="FF0000"/>
              </a:solidFill>
              <a:sym typeface="+mn-ea"/>
            </a:endParaRPr>
          </a:p>
          <a:p>
            <a:r>
              <a:rPr lang="x-none" altLang="en-US" sz="2000">
                <a:solidFill>
                  <a:schemeClr val="tx1"/>
                </a:solidFill>
                <a:effectLst/>
                <a:sym typeface="+mn-ea"/>
              </a:rPr>
              <a:t>However, many of these methods generally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assume that the user’s preference or tolerance for diversity</a:t>
            </a:r>
            <a:r>
              <a:rPr lang="x-none" altLang="en-US" sz="2000">
                <a:solidFill>
                  <a:schemeClr val="tx1"/>
                </a:solidFill>
                <a:effectLst/>
                <a:sym typeface="+mn-ea"/>
              </a:rPr>
              <a:t> is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constant </a:t>
            </a:r>
            <a:r>
              <a:rPr lang="x-none" altLang="en-US" sz="2000">
                <a:solidFill>
                  <a:schemeClr val="tx1"/>
                </a:solidFill>
                <a:effectLst/>
                <a:sym typeface="+mn-ea"/>
              </a:rPr>
              <a:t>across all users.</a:t>
            </a:r>
            <a:endParaRPr lang="x-none" altLang="en-US" sz="2000">
              <a:solidFill>
                <a:schemeClr val="tx1"/>
              </a:solidFill>
              <a:effectLst/>
              <a:sym typeface="+mn-ea"/>
            </a:endParaRPr>
          </a:p>
          <a:p>
            <a:endParaRPr lang="x-none" altLang="en-US" sz="2000">
              <a:solidFill>
                <a:schemeClr val="tx1"/>
              </a:solidFill>
              <a:effectLst/>
              <a:sym typeface="+mn-ea"/>
            </a:endParaRPr>
          </a:p>
          <a:p>
            <a:r>
              <a:rPr lang="x-none" altLang="en-US" sz="2000">
                <a:solidFill>
                  <a:schemeClr val="tx1"/>
                </a:solidFill>
                <a:effectLst/>
                <a:sym typeface="+mn-ea"/>
              </a:rPr>
              <a:t>Any attempt to increase the diversity of recommendations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in a uniform way</a:t>
            </a:r>
            <a:r>
              <a:rPr lang="x-none" altLang="en-US" sz="2000">
                <a:solidFill>
                  <a:schemeClr val="tx1"/>
                </a:solidFill>
                <a:effectLst/>
                <a:sym typeface="+mn-ea"/>
              </a:rPr>
              <a:t> for all users will result in poor recommendations for the first user.</a:t>
            </a:r>
            <a:endParaRPr lang="x-none" altLang="en-US" sz="2000">
              <a:solidFill>
                <a:schemeClr val="tx1"/>
              </a:solidFill>
              <a:effectLst/>
              <a:sym typeface="+mn-ea"/>
            </a:endParaRPr>
          </a:p>
          <a:p>
            <a:endParaRPr lang="x-none" altLang="en-US" sz="2000">
              <a:solidFill>
                <a:schemeClr val="tx1"/>
              </a:solidFill>
              <a:effectLst/>
              <a:sym typeface="+mn-ea"/>
            </a:endParaRPr>
          </a:p>
          <a:p>
            <a:r>
              <a:rPr lang="x-none" altLang="en-US" sz="2000">
                <a:solidFill>
                  <a:schemeClr val="tx1"/>
                </a:solidFill>
                <a:effectLst/>
                <a:sym typeface="+mn-ea"/>
              </a:rPr>
              <a:t>In other words, recommender systems need not only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personalize the recommendation lists</a:t>
            </a:r>
            <a:r>
              <a:rPr lang="x-none" altLang="en-US" sz="2000">
                <a:solidFill>
                  <a:schemeClr val="tx1"/>
                </a:solidFill>
                <a:effectLst/>
                <a:sym typeface="+mn-ea"/>
              </a:rPr>
              <a:t> based on users’ preferences or tastes, but also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personalize the degree of diversity</a:t>
            </a:r>
            <a:r>
              <a:rPr lang="x-none" altLang="en-US" sz="2000">
                <a:solidFill>
                  <a:schemeClr val="tx1"/>
                </a:solidFill>
                <a:effectLst/>
                <a:sym typeface="+mn-ea"/>
              </a:rPr>
              <a:t> in the recommendation lists.</a:t>
            </a:r>
            <a:endParaRPr lang="x-none" altLang="en-US" sz="2000">
              <a:solidFill>
                <a:schemeClr val="tx1"/>
              </a:solidFill>
              <a:effectLst/>
              <a:sym typeface="+mn-ea"/>
            </a:endParaRPr>
          </a:p>
          <a:p>
            <a:endParaRPr lang="x-none" altLang="en-US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endParaRPr lang="x-none" altLang="en-US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1 </a:t>
            </a:r>
            <a:r>
              <a:rPr lang="en-US">
                <a:sym typeface="+mn-ea"/>
              </a:rPr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US" sz="2000">
              <a:sym typeface="+mn-ea"/>
            </a:endParaRPr>
          </a:p>
          <a:p>
            <a:endParaRPr lang="x-none" altLang="en-US" sz="2000">
              <a:solidFill>
                <a:srgbClr val="FF0000"/>
              </a:solidFill>
              <a:sym typeface="+mn-ea"/>
            </a:endParaRPr>
          </a:p>
          <a:p>
            <a:r>
              <a:rPr lang="x-none" altLang="en-US" sz="2000">
                <a:sym typeface="+mn-ea"/>
              </a:rPr>
              <a:t>We are proposing a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pre-filtering</a:t>
            </a:r>
            <a:r>
              <a:rPr lang="x-none" altLang="en-US" sz="2000">
                <a:sym typeface="+mn-ea"/>
              </a:rPr>
              <a:t> approach to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personalize diversity </a:t>
            </a:r>
            <a:r>
              <a:rPr lang="x-none" altLang="en-US" sz="2000">
                <a:sym typeface="+mn-ea"/>
              </a:rPr>
              <a:t>by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automatically segmenting</a:t>
            </a:r>
            <a:r>
              <a:rPr lang="x-none" altLang="en-US" sz="2000">
                <a:sym typeface="+mn-ea"/>
              </a:rPr>
              <a:t> the users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based on their preferences on the predefined categories</a:t>
            </a:r>
            <a:r>
              <a:rPr lang="x-none" altLang="en-US" sz="2000">
                <a:sym typeface="+mn-ea"/>
              </a:rPr>
              <a:t> (topics, genres, etc.) associated with items.</a:t>
            </a:r>
            <a:endParaRPr lang="x-none" altLang="en-US" sz="2000">
              <a:sym typeface="+mn-ea"/>
            </a:endParaRPr>
          </a:p>
          <a:p>
            <a:pPr marL="0" indent="0">
              <a:buNone/>
            </a:pPr>
            <a:endParaRPr lang="x-none" altLang="en-US" sz="2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r>
              <a:rPr lang="x-none" altLang="en-US" sz="2000">
                <a:sym typeface="+mn-ea"/>
              </a:rPr>
              <a:t>We then employ a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user-based collaborative filtering</a:t>
            </a:r>
            <a:r>
              <a:rPr lang="x-none" altLang="en-US" sz="2000">
                <a:sym typeface="+mn-ea"/>
              </a:rPr>
              <a:t> approach to compare the recommendations in the general population (without diversity-based segmentation) with those obtained for each segment separately.</a:t>
            </a:r>
            <a:endParaRPr lang="x-none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2 Measuring Diversity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US" sz="2000">
              <a:sym typeface="+mn-ea"/>
            </a:endParaRPr>
          </a:p>
          <a:p>
            <a:endParaRPr lang="x-none" altLang="en-US" sz="2000">
              <a:solidFill>
                <a:srgbClr val="FF0000"/>
              </a:solidFill>
              <a:sym typeface="+mn-ea"/>
            </a:endParaRPr>
          </a:p>
          <a:p>
            <a:r>
              <a:rPr lang="x-none" altLang="en-US" sz="2000">
                <a:sym typeface="+mn-ea"/>
              </a:rPr>
              <a:t>Using ratings in user profile I u , we can define the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likelihood of the interest </a:t>
            </a:r>
            <a:r>
              <a:rPr lang="x-none" altLang="en-US" sz="2000">
                <a:sym typeface="+mn-ea"/>
              </a:rPr>
              <a:t>of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user u</a:t>
            </a:r>
            <a:r>
              <a:rPr lang="x-none" altLang="en-US" sz="2000">
                <a:sym typeface="+mn-ea"/>
              </a:rPr>
              <a:t> in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category c</a:t>
            </a:r>
            <a:r>
              <a:rPr lang="x-none" altLang="en-US" sz="2000">
                <a:sym typeface="+mn-ea"/>
              </a:rPr>
              <a:t> k by:</a:t>
            </a:r>
            <a:endParaRPr lang="x-none" altLang="en-US" sz="2000">
              <a:sym typeface="+mn-ea"/>
            </a:endParaRPr>
          </a:p>
          <a:p>
            <a:endParaRPr lang="x-none" altLang="en-US" sz="2000">
              <a:sym typeface="+mn-ea"/>
            </a:endParaRPr>
          </a:p>
          <a:p>
            <a:endParaRPr lang="x-none" altLang="en-US" sz="2000">
              <a:sym typeface="+mn-ea"/>
            </a:endParaRPr>
          </a:p>
          <a:p>
            <a:endParaRPr lang="x-none" altLang="en-US" sz="2000">
              <a:sym typeface="+mn-ea"/>
            </a:endParaRPr>
          </a:p>
          <a:p>
            <a:r>
              <a:rPr lang="x-none" altLang="en-US" sz="2000">
                <a:sym typeface="+mn-ea"/>
              </a:rPr>
              <a:t>To measure the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degree of tolerance</a:t>
            </a:r>
            <a:r>
              <a:rPr lang="x-none" altLang="en-US" sz="2000">
                <a:sym typeface="+mn-ea"/>
              </a:rPr>
              <a:t> for diversity for a user u we use the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Shannon entropy</a:t>
            </a:r>
            <a:r>
              <a:rPr lang="x-none" altLang="en-US" sz="2000">
                <a:sym typeface="+mn-ea"/>
              </a:rPr>
              <a:t>:</a:t>
            </a:r>
            <a:endParaRPr lang="x-none" alt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4681220"/>
            <a:ext cx="519049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635" y="2757170"/>
            <a:ext cx="613346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3 Clustering user profiles</a:t>
            </a:r>
            <a:endParaRPr lang="x-none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US" sz="2000">
              <a:sym typeface="+mn-ea"/>
            </a:endParaRPr>
          </a:p>
          <a:p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K-Medoids</a:t>
            </a:r>
            <a:r>
              <a:rPr lang="x-none" altLang="en-US" sz="2000">
                <a:sym typeface="+mn-ea"/>
              </a:rPr>
              <a:t> is a partition-based clustering that uses the pair-wise distance of data points like K-Means but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instead of computing the mean centroids</a:t>
            </a:r>
            <a:r>
              <a:rPr lang="x-none" altLang="en-US" sz="2000">
                <a:sym typeface="+mn-ea"/>
              </a:rPr>
              <a:t> to minimize the within-cluster sum of distances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it uses the data points themselves as centroids</a:t>
            </a:r>
            <a:r>
              <a:rPr lang="x-none" altLang="en-US" sz="2000">
                <a:sym typeface="+mn-ea"/>
              </a:rPr>
              <a:t>.</a:t>
            </a:r>
            <a:endParaRPr lang="x-none" altLang="en-US" sz="2000">
              <a:sym typeface="+mn-ea"/>
            </a:endParaRPr>
          </a:p>
          <a:p>
            <a:r>
              <a:rPr lang="x-none" altLang="en-US" sz="2000">
                <a:sym typeface="+mn-ea"/>
              </a:rPr>
              <a:t>Therefore, in order to define the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distributional similarities</a:t>
            </a:r>
            <a:r>
              <a:rPr lang="x-none" altLang="en-US" sz="2000">
                <a:sym typeface="+mn-ea"/>
              </a:rPr>
              <a:t> between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categorical distributions of user profiles</a:t>
            </a:r>
            <a:r>
              <a:rPr lang="x-none" altLang="en-US" sz="2000">
                <a:sym typeface="+mn-ea"/>
              </a:rPr>
              <a:t>, we use Jensen-Shannon (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symmetry </a:t>
            </a:r>
            <a:r>
              <a:rPr lang="x-none" altLang="en-US" sz="2000">
                <a:sym typeface="+mn-ea"/>
              </a:rPr>
              <a:t>and </a:t>
            </a:r>
            <a:r>
              <a:rPr lang="x-none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triangle inequality</a:t>
            </a:r>
            <a:r>
              <a:rPr lang="x-none" altLang="en-US" sz="2000">
                <a:sym typeface="+mn-ea"/>
              </a:rPr>
              <a:t>) divergence.</a:t>
            </a:r>
            <a:endParaRPr lang="x-none" altLang="en-US" sz="20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170" y="4083685"/>
            <a:ext cx="8173720" cy="2401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3 Clustering user profiles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US" sz="2000">
              <a:sym typeface="+mn-ea"/>
            </a:endParaRPr>
          </a:p>
          <a:p>
            <a:endParaRPr lang="x-none" altLang="en-US" sz="20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x-none" altLang="en-US" sz="20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794510"/>
            <a:ext cx="643763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90" y="1967865"/>
            <a:ext cx="5471795" cy="3628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3607</Words>
  <Application>Kingsoft Office WPP</Application>
  <PresentationFormat>Widescreen</PresentationFormat>
  <Paragraphs>94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Default Design</vt:lpstr>
      <vt:lpstr>PowerPoint 演示文稿</vt:lpstr>
      <vt:lpstr>PowerPoint 演示文稿</vt:lpstr>
      <vt:lpstr>PowerPoint 演示文稿</vt:lpstr>
      <vt:lpstr>1 Introduction</vt:lpstr>
      <vt:lpstr>1 Introduction</vt:lpstr>
      <vt:lpstr>1 Introduction</vt:lpstr>
      <vt:lpstr>1 Introduction</vt:lpstr>
      <vt:lpstr>2 Measuring Diversity</vt:lpstr>
      <vt:lpstr>1 Introduction</vt:lpstr>
      <vt:lpstr>1 Introduction</vt:lpstr>
      <vt:lpstr>4 Evaluation</vt:lpstr>
      <vt:lpstr>4 Evaluation</vt:lpstr>
      <vt:lpstr>PowerPoint 演示文稿</vt:lpstr>
      <vt:lpstr> 4 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Clustering Approach for Personalizing Diversity in Collaborative Recommender Systems</dc:title>
  <dc:creator>sensetime</dc:creator>
  <cp:lastModifiedBy>sensetime</cp:lastModifiedBy>
  <cp:revision>1</cp:revision>
  <dcterms:created xsi:type="dcterms:W3CDTF">2018-03-15T08:47:02Z</dcterms:created>
  <dcterms:modified xsi:type="dcterms:W3CDTF">2018-03-15T08:47:02Z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