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6700"/>
            <a:ext cx="9144000" cy="1036955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Controlling Popularity Bias in Learning-to-Rank</a:t>
            </a:r>
            <a:endParaRPr lang="en-US" sz="2800">
              <a:solidFill>
                <a:srgbClr val="000000"/>
              </a:solidFill>
              <a:latin typeface="Calibri Light" charset="0"/>
              <a:ea typeface="DejaVu Sans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Recommendation</a:t>
            </a:r>
            <a:endParaRPr lang="en-US" sz="2800">
              <a:solidFill>
                <a:srgbClr val="000000"/>
              </a:solidFill>
              <a:latin typeface="Calibri Light" charset="0"/>
              <a:ea typeface="DejaVu Sans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5000"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Calibri" charset="0"/>
                <a:ea typeface="DejaVu Sans" charset="0"/>
                <a:sym typeface="+mn-ea"/>
              </a:rPr>
              <a:t>Himan Abdollahpouri  DePaul University  habdolla@depaul.edu </a:t>
            </a:r>
            <a:endParaRPr lang="en-US" sz="6000">
              <a:solidFill>
                <a:srgbClr val="000000"/>
              </a:solidFill>
              <a:latin typeface="Calibri" charset="0"/>
              <a:ea typeface="DejaVu Sans" charset="0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Calibri" charset="0"/>
                <a:ea typeface="DejaVu Sans" charset="0"/>
                <a:sym typeface="+mn-ea"/>
              </a:rPr>
              <a:t> Robin Burke  DePaul University  rburke@cs.depaul.edu</a:t>
            </a:r>
            <a:endParaRPr lang="en-US" sz="6000">
              <a:solidFill>
                <a:srgbClr val="000000"/>
              </a:solidFill>
              <a:latin typeface="Calibri" charset="0"/>
              <a:ea typeface="DejaVu Sans" charset="0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Calibri" charset="0"/>
                <a:ea typeface="DejaVu Sans" charset="0"/>
                <a:sym typeface="+mn-ea"/>
              </a:rPr>
              <a:t> Bamshad Mobasher  DePaul University  mobasher@depaul.edu</a:t>
            </a:r>
            <a:endParaRPr lang="en-US" sz="5400">
              <a:solidFill>
                <a:srgbClr val="000000"/>
              </a:solidFill>
              <a:latin typeface="Calibri" charset="0"/>
              <a:ea typeface="DejaVu Sans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</a:rPr>
              <a:t>1 Introduction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推荐流行物品通常是一种好的推荐，但是它们也更有可能是</a:t>
            </a:r>
            <a:r>
              <a:rPr lang="en-US" sz="2400">
                <a:solidFill>
                  <a:srgbClr val="FF0000"/>
                </a:solidFill>
                <a:latin typeface="Calibri" charset="0"/>
                <a:ea typeface="DejaVu Sans" charset="0"/>
              </a:rPr>
              <a:t>用户已知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的物品，因此需要平衡流行和非流行物品。</a:t>
            </a: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</p:txBody>
      </p:sp>
      <p:pic>
        <p:nvPicPr>
          <p:cNvPr id="7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76640" y="3429000"/>
            <a:ext cx="7179480" cy="343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</a:rPr>
              <a:t>1 Introduction：相关工作</a:t>
            </a: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100000"/>
              </a:lnSpc>
            </a:pP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100000"/>
              </a:lnSpc>
            </a:pP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•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DejaVu Sans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Brynjolfsson提出亚马逊出售的30-40%的书籍都是线下书店找不到的。</a:t>
            </a: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 </a:t>
            </a: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• 长尾物品可以更好的刻画出用户画像。</a:t>
            </a:r>
            <a:endParaRPr lang="en-US" sz="28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100000"/>
              </a:lnSpc>
            </a:pPr>
            <a:endParaRPr lang="en-US" sz="32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• 推荐长尾物品是一种社会公益（防止大品牌厂商垄断市场）。</a:t>
            </a: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DejaVu Sans" charset="0"/>
              </a:rPr>
              <a:t> </a:t>
            </a:r>
            <a:endParaRPr lang="en-US" sz="20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</a:rPr>
              <a:t>2 Learning to Rank</a:t>
            </a: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r>
              <a:rPr lang="en-US" sz="2400">
                <a:solidFill>
                  <a:srgbClr val="000000"/>
                </a:solidFill>
                <a:latin typeface="Arial" panose="02080604020202020204" charset="0"/>
                <a:ea typeface="DejaVu Sans" charset="0"/>
              </a:rPr>
              <a:t>      的作用是选择所有</a:t>
            </a:r>
            <a:r>
              <a:rPr lang="en-US" sz="2400">
                <a:solidFill>
                  <a:srgbClr val="FF0000"/>
                </a:solidFill>
                <a:latin typeface="Arial" panose="02080604020202020204" charset="0"/>
                <a:ea typeface="DejaVu Sans" charset="0"/>
              </a:rPr>
              <a:t>正反馈</a:t>
            </a:r>
            <a:r>
              <a:rPr lang="en-US" sz="2400">
                <a:solidFill>
                  <a:srgbClr val="000000"/>
                </a:solidFill>
                <a:latin typeface="Arial" panose="02080604020202020204" charset="0"/>
                <a:ea typeface="DejaVu Sans" charset="0"/>
              </a:rPr>
              <a:t>的用户-物品，sj在表示物品j的重要程度，论文中使用常数1。</a:t>
            </a:r>
            <a:r>
              <a:rPr lang="en-US" sz="2000">
                <a:solidFill>
                  <a:srgbClr val="000000"/>
                </a:solidFill>
                <a:latin typeface="Arial" panose="02080604020202020204" charset="0"/>
                <a:ea typeface="DejaVu Sans" charset="0"/>
              </a:rPr>
              <a:t>           </a:t>
            </a:r>
          </a:p>
        </p:txBody>
      </p:sp>
      <p:pic>
        <p:nvPicPr>
          <p:cNvPr id="81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771140" y="3241430"/>
            <a:ext cx="6580800" cy="112356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555" y="1831550"/>
            <a:ext cx="428400" cy="3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3</a:t>
            </a: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 </a:t>
            </a: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Fairness-aware Regularization</a:t>
            </a: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r>
              <a:rPr lang="x-none" sz="2000">
                <a:solidFill>
                  <a:srgbClr val="000000"/>
                </a:solidFill>
                <a:latin typeface="Arial" panose="02080604020202020204" charset="0"/>
                <a:ea typeface="DejaVu Sans" charset="0"/>
              </a:rPr>
              <a:t> </a:t>
            </a:r>
            <a:r>
              <a:rPr lang="x-none" sz="2400">
                <a:solidFill>
                  <a:srgbClr val="000000"/>
                </a:solidFill>
                <a:latin typeface="Arial" panose="02080604020202020204" charset="0"/>
                <a:ea typeface="DejaVu Sans" charset="0"/>
              </a:rPr>
              <a:t>目标函数可以表示为准确率目标和正则项之和。</a:t>
            </a:r>
            <a:endParaRPr lang="x-none" sz="2400">
              <a:solidFill>
                <a:srgbClr val="000000"/>
              </a:solidFill>
              <a:latin typeface="Arial" panose="02080604020202020204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 sz="2400">
              <a:solidFill>
                <a:srgbClr val="000000"/>
              </a:solidFill>
              <a:latin typeface="Arial" panose="02080604020202020204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/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/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/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/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r>
              <a:rPr lang="x-none"/>
              <a:t>  </a:t>
            </a:r>
            <a:r>
              <a:rPr lang="x-none" sz="2400"/>
              <a:t>定义一个公平的推荐列表包含</a:t>
            </a:r>
            <a:r>
              <a:rPr lang="x-none" sz="2400">
                <a:solidFill>
                  <a:srgbClr val="FF0000"/>
                </a:solidFill>
              </a:rPr>
              <a:t>50</a:t>
            </a:r>
            <a:r>
              <a:rPr lang="x-none" sz="2400"/>
              <a:t>/</a:t>
            </a:r>
            <a:r>
              <a:rPr lang="x-none" sz="2400">
                <a:solidFill>
                  <a:srgbClr val="FF0000"/>
                </a:solidFill>
              </a:rPr>
              <a:t>50</a:t>
            </a:r>
            <a:r>
              <a:rPr lang="x-none" sz="2400"/>
              <a:t>的</a:t>
            </a:r>
            <a:r>
              <a:rPr lang="x-none" sz="2400">
                <a:solidFill>
                  <a:srgbClr val="FF0000"/>
                </a:solidFill>
              </a:rPr>
              <a:t>medium-tail</a:t>
            </a:r>
            <a:r>
              <a:rPr lang="x-none" sz="2400"/>
              <a:t>物品和</a:t>
            </a:r>
            <a:r>
              <a:rPr lang="x-none" sz="2400">
                <a:solidFill>
                  <a:srgbClr val="FF0000"/>
                </a:solidFill>
              </a:rPr>
              <a:t>short-head</a:t>
            </a:r>
            <a:r>
              <a:rPr lang="x-none" sz="2400"/>
              <a:t>物品；定义     和        两个物品集合分别表示</a:t>
            </a:r>
            <a:r>
              <a:rPr lang="x-none" sz="2400">
                <a:sym typeface="+mn-ea"/>
              </a:rPr>
              <a:t>medium-tail和short-head物品；</a:t>
            </a:r>
            <a:endParaRPr lang="x-none" sz="2400">
              <a:sym typeface="+mn-ea"/>
            </a:endParaR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r>
              <a:rPr lang="x-none" sz="2400">
                <a:sym typeface="+mn-ea"/>
              </a:rPr>
              <a:t>定义              当i, j属于同一集合，否则为0，则          构成矩阵D；对于一个用户的推荐列表Lu，定义列表的</a:t>
            </a:r>
            <a:r>
              <a:rPr lang="x-none" sz="2400">
                <a:solidFill>
                  <a:srgbClr val="FF0000"/>
                </a:solidFill>
                <a:sym typeface="+mn-ea"/>
              </a:rPr>
              <a:t>不公平程度</a:t>
            </a:r>
            <a:r>
              <a:rPr lang="x-none" sz="2400">
                <a:solidFill>
                  <a:schemeClr val="accent1">
                    <a:lumMod val="75000"/>
                  </a:schemeClr>
                </a:solidFill>
                <a:sym typeface="+mn-ea"/>
              </a:rPr>
              <a:t>ILBU</a:t>
            </a:r>
            <a:endParaRPr lang="x-none" sz="24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r>
              <a:rPr lang="x-none" sz="2400">
                <a:sym typeface="+mn-ea"/>
              </a:rPr>
              <a:t>如下：</a:t>
            </a:r>
            <a:endParaRPr lang="x-none" sz="24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9655" y="2382520"/>
            <a:ext cx="4399915" cy="7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40" y="3816985"/>
            <a:ext cx="333375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60" y="3780155"/>
            <a:ext cx="50482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480" y="4213225"/>
            <a:ext cx="647700" cy="276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280" y="5245735"/>
            <a:ext cx="5542915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570" y="4168140"/>
            <a:ext cx="1152525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3</a:t>
            </a: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 </a:t>
            </a: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Fairness-aware Regularization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90000"/>
              </a:lnSpc>
            </a:p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r>
              <a:rPr lang="x-none" alt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  由以上定义，选择正则项为</a:t>
            </a:r>
            <a:r>
              <a:rPr lang="x-none" altLang="en-US" sz="2400">
                <a:solidFill>
                  <a:srgbClr val="FF0000"/>
                </a:solidFill>
                <a:latin typeface="Calibri" charset="0"/>
                <a:ea typeface="DejaVu Sans" charset="0"/>
              </a:rPr>
              <a:t>LapDQ</a:t>
            </a:r>
            <a:r>
              <a:rPr lang="x-none" alt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；基于矩阵D的拉普拉斯算子      得到式子                  ，Q为物品向量矩阵，tr表示矩阵的迹。</a:t>
            </a: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r>
              <a:rPr lang="x-none" alt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 </a:t>
            </a: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r>
              <a:rPr lang="x-none" alt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  这个正则项仅</a:t>
            </a:r>
            <a:r>
              <a:rPr lang="x-none" altLang="en-US" sz="2400">
                <a:solidFill>
                  <a:srgbClr val="FF0000"/>
                </a:solidFill>
                <a:latin typeface="Calibri" charset="0"/>
                <a:ea typeface="DejaVu Sans" charset="0"/>
              </a:rPr>
              <a:t>影响物品向量</a:t>
            </a:r>
            <a:r>
              <a:rPr lang="x-none" alt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，不影响用户向量。</a:t>
            </a: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4730" y="2386965"/>
            <a:ext cx="476250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5" y="2764155"/>
            <a:ext cx="1666875" cy="46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3</a:t>
            </a: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 </a:t>
            </a: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Fairness-aware Regularization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90000"/>
              </a:lnSpc>
            </a:p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r>
              <a:rPr lang="x-none" alt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  </a:t>
            </a:r>
            <a:r>
              <a:rPr lang="x-none" altLang="en-US" sz="2800">
                <a:solidFill>
                  <a:srgbClr val="000000"/>
                </a:solidFill>
                <a:latin typeface="Calibri" charset="0"/>
                <a:ea typeface="DejaVu Sans" charset="0"/>
              </a:rPr>
              <a:t>定义相关指标</a:t>
            </a:r>
            <a:r>
              <a:rPr lang="x-none" altLang="en-US" sz="2800">
                <a:solidFill>
                  <a:srgbClr val="FF0000"/>
                </a:solidFill>
                <a:latin typeface="Calibri" charset="0"/>
                <a:ea typeface="DejaVu Sans" charset="0"/>
              </a:rPr>
              <a:t>APT</a:t>
            </a:r>
            <a:r>
              <a:rPr lang="x-none" altLang="en-US" sz="2800">
                <a:solidFill>
                  <a:srgbClr val="000000"/>
                </a:solidFill>
                <a:latin typeface="Calibri" charset="0"/>
                <a:ea typeface="DejaVu Sans" charset="0"/>
              </a:rPr>
              <a:t>(Average Percentage of Tail items)用来衡量推荐列表是否包含足够的长尾物品。</a:t>
            </a:r>
            <a:endParaRPr lang="x-none" altLang="en-US" sz="28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r>
              <a:rPr lang="x-none" altLang="en-US" sz="2400">
                <a:solidFill>
                  <a:srgbClr val="000000"/>
                </a:solidFill>
                <a:latin typeface="Calibri" charset="0"/>
                <a:ea typeface="DejaVu Sans" charset="0"/>
              </a:rPr>
              <a:t> </a:t>
            </a: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  <a:buFont typeface="Arial" panose="02080604020202020204" charset="0"/>
              <a:buChar char="•"/>
            </a:pP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endParaRPr lang="x-none" alt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9745" y="3937000"/>
            <a:ext cx="5952490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4</a:t>
            </a: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 </a:t>
            </a: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Experiments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90000"/>
              </a:lnSpc>
            </a:p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1981835"/>
            <a:ext cx="9549765" cy="3836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p>
            <a:pPr>
              <a:lnSpc>
                <a:spcPct val="90000"/>
              </a:lnSpc>
            </a:pP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4</a:t>
            </a:r>
            <a:r>
              <a:rPr 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 </a:t>
            </a:r>
            <a:r>
              <a:rPr lang="x-none" altLang="en-US" sz="4400">
                <a:solidFill>
                  <a:srgbClr val="000000"/>
                </a:solidFill>
                <a:latin typeface="Calibri Light" charset="0"/>
                <a:ea typeface="DejaVu Sans" charset="0"/>
                <a:sym typeface="+mn-ea"/>
              </a:rPr>
              <a:t>Experiments</a:t>
            </a: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>
              <a:lnSpc>
                <a:spcPct val="90000"/>
              </a:lnSpc>
            </a:p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  <a:endParaRPr lang="en-US" sz="2400">
              <a:solidFill>
                <a:srgbClr val="000000"/>
              </a:solidFill>
              <a:latin typeface="Calibri" charset="0"/>
              <a:ea typeface="DejaVu Sans" charset="0"/>
            </a:endParaRPr>
          </a:p>
          <a:p>
            <a:pPr indent="0">
              <a:lnSpc>
                <a:spcPct val="90000"/>
              </a:lnSpc>
              <a:buFont typeface="Arial" panose="02080604020202020204" charset="0"/>
              <a:buNone/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100000"/>
              </a:lnSpc>
            </a:pP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155" y="1958975"/>
            <a:ext cx="9220835" cy="38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Kingsoft Office WPP</Application>
  <PresentationFormat>Widescreen</PresentationFormat>
  <Paragraphs>97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Popularity Bias in Learning-to-RankRecommendation</dc:title>
  <dc:creator>sensetime</dc:creator>
  <cp:lastModifiedBy>sensetime</cp:lastModifiedBy>
  <cp:revision>1</cp:revision>
  <dcterms:created xsi:type="dcterms:W3CDTF">2018-04-19T09:13:35Z</dcterms:created>
  <dcterms:modified xsi:type="dcterms:W3CDTF">2018-04-19T09:13:35Z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