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3"/>
    <p:sldId id="256" r:id="rId4"/>
    <p:sldId id="300" r:id="rId5"/>
    <p:sldId id="295" r:id="rId6"/>
    <p:sldId id="258" r:id="rId7"/>
    <p:sldId id="328" r:id="rId8"/>
    <p:sldId id="262" r:id="rId9"/>
    <p:sldId id="299" r:id="rId10"/>
    <p:sldId id="296" r:id="rId11"/>
    <p:sldId id="316" r:id="rId12"/>
    <p:sldId id="317" r:id="rId13"/>
    <p:sldId id="318" r:id="rId14"/>
    <p:sldId id="329" r:id="rId15"/>
    <p:sldId id="266" r:id="rId16"/>
    <p:sldId id="294" r:id="rId17"/>
    <p:sldId id="264" r:id="rId18"/>
    <p:sldId id="273" r:id="rId19"/>
    <p:sldId id="263" r:id="rId20"/>
    <p:sldId id="292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2.png"/><Relationship Id="rId16" Type="http://schemas.openxmlformats.org/officeDocument/2006/relationships/image" Target="../media/image41.png"/><Relationship Id="rId15" Type="http://schemas.openxmlformats.org/officeDocument/2006/relationships/image" Target="../media/image40.png"/><Relationship Id="rId14" Type="http://schemas.openxmlformats.org/officeDocument/2006/relationships/image" Target="../media/image39.png"/><Relationship Id="rId13" Type="http://schemas.openxmlformats.org/officeDocument/2006/relationships/image" Target="../media/image38.png"/><Relationship Id="rId12" Type="http://schemas.openxmlformats.org/officeDocument/2006/relationships/image" Target="../media/image37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685" y="1237298"/>
            <a:ext cx="9144000" cy="2387600"/>
          </a:xfrm>
        </p:spPr>
        <p:txBody>
          <a:bodyPr/>
          <a:p>
            <a:r>
              <a:rPr lang="x-none" altLang="en-US"/>
              <a:t>GNN</a:t>
            </a:r>
            <a:br>
              <a:rPr lang="x-none" altLang="en-US"/>
            </a:br>
            <a:r>
              <a:rPr lang="x-none" altLang="en-US"/>
              <a:t>Graph Neural Network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574530" y="5833745"/>
            <a:ext cx="1610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by wujunyan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Text Box 25"/>
          <p:cNvSpPr txBox="1"/>
          <p:nvPr/>
        </p:nvSpPr>
        <p:spPr>
          <a:xfrm>
            <a:off x="3965575" y="1552575"/>
            <a:ext cx="561467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若满足contraction map(如GNN)，</a:t>
            </a:r>
            <a:r>
              <a:rPr lang="x-none" altLang="en-US" sz="2000">
                <a:solidFill>
                  <a:srgbClr val="FF0000"/>
                </a:solidFill>
              </a:rPr>
              <a:t>过去时刻的节点信息h会随逐渐衰减</a:t>
            </a:r>
            <a:r>
              <a:rPr lang="x-none" altLang="en-US" sz="2000"/>
              <a:t>，最后逼近0</a:t>
            </a:r>
            <a:endParaRPr lang="x-none" altLang="en-US" sz="2000"/>
          </a:p>
          <a:p>
            <a:endParaRPr lang="x-none" altLang="en-US" sz="2400"/>
          </a:p>
          <a:p>
            <a:r>
              <a:rPr lang="x-none" altLang="en-US" sz="2000"/>
              <a:t>而在GG-NNs中，由于</a:t>
            </a:r>
            <a:r>
              <a:rPr lang="x-none" altLang="en-US" sz="2000">
                <a:solidFill>
                  <a:srgbClr val="FF0000"/>
                </a:solidFill>
              </a:rPr>
              <a:t>没有对系数进行约束</a:t>
            </a:r>
            <a:r>
              <a:rPr lang="x-none" altLang="en-US" sz="2000"/>
              <a:t>，并且增加了GRU，所以得以保留过去时刻的节点信息，但是不满足contraction map，导致模型在update的时候</a:t>
            </a:r>
            <a:r>
              <a:rPr lang="x-none" altLang="en-US" sz="2000">
                <a:solidFill>
                  <a:srgbClr val="FF0000"/>
                </a:solidFill>
              </a:rPr>
              <a:t>不一定收敛</a:t>
            </a:r>
            <a:endParaRPr lang="x-none" altLang="en-US" sz="2000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55140" y="1581150"/>
            <a:ext cx="1793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先给出结论：</a:t>
            </a:r>
            <a:endParaRPr lang="x-none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299085"/>
            <a:ext cx="5781040" cy="533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787525" y="4922520"/>
            <a:ext cx="8257540" cy="701040"/>
            <a:chOff x="2815" y="7752"/>
            <a:chExt cx="13004" cy="1104"/>
          </a:xfrm>
        </p:grpSpPr>
        <p:sp>
          <p:nvSpPr>
            <p:cNvPr id="2" name="Text Box 1"/>
            <p:cNvSpPr txBox="1"/>
            <p:nvPr/>
          </p:nvSpPr>
          <p:spPr>
            <a:xfrm>
              <a:off x="6020" y="7752"/>
              <a:ext cx="9799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>
                  <a:sym typeface="+mn-ea"/>
                </a:rPr>
                <a:t>若满足contraction map(如GNN)，</a:t>
              </a:r>
              <a:r>
                <a:rPr lang="x-none" altLang="en-US" sz="2000">
                  <a:solidFill>
                    <a:schemeClr val="tx1"/>
                  </a:solidFill>
                  <a:sym typeface="+mn-ea"/>
                </a:rPr>
                <a:t>过去时刻的节点信息h会随逐渐衰减</a:t>
              </a:r>
              <a:r>
                <a:rPr lang="x-none" altLang="en-US" sz="2000">
                  <a:sym typeface="+mn-ea"/>
                </a:rPr>
                <a:t>，最后逼近0</a:t>
              </a:r>
              <a:endParaRPr lang="x-none" altLang="en-US" sz="2000">
                <a:sym typeface="+mn-ea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2815" y="7763"/>
              <a:ext cx="282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>
                  <a:sym typeface="+mn-ea"/>
                </a:rPr>
                <a:t>下面来</a:t>
              </a:r>
              <a:r>
                <a:rPr lang="x-none" altLang="en-US">
                  <a:solidFill>
                    <a:srgbClr val="FF0000"/>
                  </a:solidFill>
                  <a:sym typeface="+mn-ea"/>
                </a:rPr>
                <a:t>证明</a:t>
              </a:r>
              <a:r>
                <a:rPr lang="x-none" altLang="en-US">
                  <a:sym typeface="+mn-ea"/>
                </a:rPr>
                <a:t>：</a:t>
              </a:r>
              <a:endParaRPr lang="x-none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299085"/>
            <a:ext cx="578104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5" y="1244600"/>
            <a:ext cx="2804795" cy="27178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212850" y="2097405"/>
            <a:ext cx="3314065" cy="3768725"/>
            <a:chOff x="1845" y="3087"/>
            <a:chExt cx="5219" cy="59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3" y="5352"/>
              <a:ext cx="3794" cy="163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8" y="7324"/>
              <a:ext cx="2550" cy="40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5" y="8450"/>
              <a:ext cx="4513" cy="57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2" y="3087"/>
              <a:ext cx="3210" cy="630"/>
            </a:xfrm>
            <a:prstGeom prst="rect">
              <a:avLst/>
            </a:prstGeom>
          </p:spPr>
        </p:pic>
        <p:sp>
          <p:nvSpPr>
            <p:cNvPr id="13" name="Text Box 12"/>
            <p:cNvSpPr txBox="1"/>
            <p:nvPr/>
          </p:nvSpPr>
          <p:spPr>
            <a:xfrm>
              <a:off x="5930" y="3182"/>
              <a:ext cx="1134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400"/>
                <a:t>（1）</a:t>
              </a:r>
              <a:endParaRPr lang="x-none" altLang="en-US" sz="14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45" y="4552"/>
              <a:ext cx="3816" cy="516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3945" y="7875"/>
              <a:ext cx="0" cy="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150" y="3658"/>
              <a:ext cx="1094" cy="696"/>
              <a:chOff x="3183" y="3625"/>
              <a:chExt cx="1094" cy="696"/>
            </a:xfrm>
          </p:grpSpPr>
          <p:sp>
            <p:nvSpPr>
              <p:cNvPr id="2" name="Text Box 1"/>
              <p:cNvSpPr txBox="1"/>
              <p:nvPr/>
            </p:nvSpPr>
            <p:spPr>
              <a:xfrm>
                <a:off x="3183" y="3841"/>
                <a:ext cx="1095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 sz="1400">
                    <a:solidFill>
                      <a:srgbClr val="FF0000"/>
                    </a:solidFill>
                  </a:rPr>
                  <a:t>系数</a:t>
                </a:r>
                <a:endParaRPr lang="x-none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" name="Straight Arrow Connector 2"/>
              <p:cNvCxnSpPr>
                <a:stCxn id="2" idx="0"/>
              </p:cNvCxnSpPr>
              <p:nvPr/>
            </p:nvCxnSpPr>
            <p:spPr>
              <a:xfrm flipV="1">
                <a:off x="3731" y="3625"/>
                <a:ext cx="65" cy="21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325" y="1624965"/>
            <a:ext cx="4855845" cy="255270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6341110" y="1177925"/>
            <a:ext cx="8255" cy="508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371080" y="992505"/>
            <a:ext cx="3989070" cy="1154430"/>
            <a:chOff x="11608" y="1563"/>
            <a:chExt cx="6282" cy="1818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08" y="1563"/>
              <a:ext cx="5773" cy="31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511" y="2377"/>
              <a:ext cx="3654" cy="434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457" y="2935"/>
              <a:ext cx="3820" cy="4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904" y="2434"/>
              <a:ext cx="817" cy="349"/>
            </a:xfrm>
            <a:prstGeom prst="rect">
              <a:avLst/>
            </a:prstGeom>
          </p:spPr>
        </p:pic>
        <p:sp>
          <p:nvSpPr>
            <p:cNvPr id="51" name="Text Box 50"/>
            <p:cNvSpPr txBox="1"/>
            <p:nvPr/>
          </p:nvSpPr>
          <p:spPr>
            <a:xfrm>
              <a:off x="16756" y="2901"/>
              <a:ext cx="1134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400"/>
                <a:t>（2）</a:t>
              </a:r>
              <a:endParaRPr lang="x-none" altLang="en-US" sz="14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943725" y="2450465"/>
            <a:ext cx="5144135" cy="3806190"/>
            <a:chOff x="10935" y="3859"/>
            <a:chExt cx="8101" cy="599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935" y="5070"/>
              <a:ext cx="3794" cy="1634"/>
            </a:xfrm>
            <a:prstGeom prst="rect">
              <a:avLst/>
            </a:prstGeom>
          </p:spPr>
        </p:pic>
        <p:sp>
          <p:nvSpPr>
            <p:cNvPr id="48" name="Text Box 47"/>
            <p:cNvSpPr txBox="1"/>
            <p:nvPr/>
          </p:nvSpPr>
          <p:spPr>
            <a:xfrm>
              <a:off x="11143" y="3859"/>
              <a:ext cx="6813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/>
                <a:t>由于上式对所有h成立，我们构造一个特例：</a:t>
              </a:r>
              <a:endParaRPr lang="x-none" altLang="en-US" sz="160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290" y="4678"/>
              <a:ext cx="1240" cy="2282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164" y="4689"/>
              <a:ext cx="1287" cy="2266"/>
            </a:xfrm>
            <a:prstGeom prst="rect">
              <a:avLst/>
            </a:prstGeom>
          </p:spPr>
        </p:pic>
        <p:sp>
          <p:nvSpPr>
            <p:cNvPr id="52" name="Text Box 51"/>
            <p:cNvSpPr txBox="1"/>
            <p:nvPr/>
          </p:nvSpPr>
          <p:spPr>
            <a:xfrm>
              <a:off x="11538" y="7156"/>
              <a:ext cx="4030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400"/>
                <a:t>代入（2）式得：</a:t>
              </a:r>
              <a:endParaRPr lang="x-none" altLang="en-US" sz="140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998" y="7754"/>
              <a:ext cx="1516" cy="647"/>
            </a:xfrm>
            <a:prstGeom prst="rect">
              <a:avLst/>
            </a:prstGeom>
          </p:spPr>
        </p:pic>
        <p:sp>
          <p:nvSpPr>
            <p:cNvPr id="54" name="Text Box 53"/>
            <p:cNvSpPr txBox="1"/>
            <p:nvPr/>
          </p:nvSpPr>
          <p:spPr>
            <a:xfrm>
              <a:off x="11012" y="8549"/>
              <a:ext cx="8025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/>
                <a:t>令h第二个元素为1，得到|m</a:t>
              </a:r>
              <a:r>
                <a:rPr lang="x-none" altLang="en-US" sz="1600" baseline="-25000"/>
                <a:t>3</a:t>
              </a:r>
              <a:r>
                <a:rPr lang="x-none" altLang="en-US" sz="1600"/>
                <a:t>|&lt;p，如此类推，即有：</a:t>
              </a:r>
              <a:endParaRPr lang="x-none" altLang="en-US" sz="160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106" y="9405"/>
              <a:ext cx="1566" cy="4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299085"/>
            <a:ext cx="578104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5" y="1244600"/>
            <a:ext cx="2804795" cy="27178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212850" y="2097405"/>
            <a:ext cx="3314065" cy="3768725"/>
            <a:chOff x="1845" y="3087"/>
            <a:chExt cx="5219" cy="59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3" y="5352"/>
              <a:ext cx="3794" cy="163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8" y="7324"/>
              <a:ext cx="2550" cy="40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5" y="8450"/>
              <a:ext cx="4513" cy="57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2" y="3087"/>
              <a:ext cx="3210" cy="630"/>
            </a:xfrm>
            <a:prstGeom prst="rect">
              <a:avLst/>
            </a:prstGeom>
          </p:spPr>
        </p:pic>
        <p:sp>
          <p:nvSpPr>
            <p:cNvPr id="13" name="Text Box 12"/>
            <p:cNvSpPr txBox="1"/>
            <p:nvPr/>
          </p:nvSpPr>
          <p:spPr>
            <a:xfrm>
              <a:off x="5930" y="3182"/>
              <a:ext cx="1134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400"/>
                <a:t>（1）</a:t>
              </a:r>
              <a:endParaRPr lang="x-none" altLang="en-US" sz="14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45" y="4552"/>
              <a:ext cx="3816" cy="516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3945" y="7875"/>
              <a:ext cx="0" cy="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150" y="3658"/>
              <a:ext cx="1094" cy="696"/>
              <a:chOff x="3183" y="3625"/>
              <a:chExt cx="1094" cy="696"/>
            </a:xfrm>
          </p:grpSpPr>
          <p:sp>
            <p:nvSpPr>
              <p:cNvPr id="2" name="Text Box 1"/>
              <p:cNvSpPr txBox="1"/>
              <p:nvPr/>
            </p:nvSpPr>
            <p:spPr>
              <a:xfrm>
                <a:off x="3183" y="3841"/>
                <a:ext cx="1095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 sz="1400">
                    <a:solidFill>
                      <a:srgbClr val="FF0000"/>
                    </a:solidFill>
                  </a:rPr>
                  <a:t>系数</a:t>
                </a:r>
                <a:endParaRPr lang="x-none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" name="Straight Arrow Connector 2"/>
              <p:cNvCxnSpPr>
                <a:stCxn id="2" idx="0"/>
              </p:cNvCxnSpPr>
              <p:nvPr/>
            </p:nvCxnSpPr>
            <p:spPr>
              <a:xfrm flipV="1">
                <a:off x="3731" y="3625"/>
                <a:ext cx="65" cy="21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325" y="1624965"/>
            <a:ext cx="4855845" cy="255270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5919470" y="1062355"/>
            <a:ext cx="8255" cy="508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0215" y="1043940"/>
            <a:ext cx="5231130" cy="156908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208395" y="3403600"/>
            <a:ext cx="5605780" cy="2593340"/>
            <a:chOff x="8666" y="7813"/>
            <a:chExt cx="8828" cy="4084"/>
          </a:xfrm>
        </p:grpSpPr>
        <p:sp>
          <p:nvSpPr>
            <p:cNvPr id="26" name="Text Box 25"/>
            <p:cNvSpPr txBox="1"/>
            <p:nvPr/>
          </p:nvSpPr>
          <p:spPr>
            <a:xfrm>
              <a:off x="9065" y="8681"/>
              <a:ext cx="8429" cy="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由于</a:t>
              </a:r>
              <a:r>
                <a:rPr lang="x-none" altLang="en-US" b="1">
                  <a:solidFill>
                    <a:srgbClr val="FF0000"/>
                  </a:solidFill>
                </a:rPr>
                <a:t>m&lt;1</a:t>
              </a:r>
              <a:r>
                <a:rPr lang="x-none" altLang="en-US" b="1"/>
                <a:t>，所以若满足contraction map(如GNN)，过去时刻的节点信息h会随逐渐衰减，最后逼近0</a:t>
              </a:r>
              <a:endParaRPr lang="x-none" altLang="en-US" b="1"/>
            </a:p>
            <a:p>
              <a:endParaRPr lang="x-none" altLang="en-US" sz="2000" b="1"/>
            </a:p>
            <a:p>
              <a:r>
                <a:rPr lang="x-none" altLang="en-US" b="1"/>
                <a:t>而在GG-NNs中，由于没有对M进行限制，并且增加了GRU，所以得以保留过去时刻的节点信息，但是不满足contraction map，导致模型在update的时候不一定收敛</a:t>
              </a:r>
              <a:endParaRPr lang="x-none" altLang="en-US" b="1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8666" y="7813"/>
              <a:ext cx="217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/>
                <a:t>由上可知：</a:t>
              </a:r>
              <a:endParaRPr lang="x-none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Group 28"/>
          <p:cNvGrpSpPr/>
          <p:nvPr/>
        </p:nvGrpSpPr>
        <p:grpSpPr>
          <a:xfrm>
            <a:off x="2233295" y="871220"/>
            <a:ext cx="7171690" cy="1279525"/>
            <a:chOff x="3517" y="1372"/>
            <a:chExt cx="11294" cy="2015"/>
          </a:xfrm>
        </p:grpSpPr>
        <p:sp>
          <p:nvSpPr>
            <p:cNvPr id="4" name="Text Box 3"/>
            <p:cNvSpPr txBox="1"/>
            <p:nvPr/>
          </p:nvSpPr>
          <p:spPr>
            <a:xfrm>
              <a:off x="8040" y="1404"/>
              <a:ext cx="2358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4000"/>
                <a:t>GNN</a:t>
              </a:r>
              <a:endParaRPr lang="x-none" altLang="en-US" sz="36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638" y="2862"/>
              <a:ext cx="564" cy="498"/>
              <a:chOff x="13561" y="1503"/>
              <a:chExt cx="1193" cy="116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3561" y="2300"/>
                <a:ext cx="299" cy="3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13860" y="1503"/>
                <a:ext cx="895" cy="114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2119" y="2811"/>
              <a:ext cx="297" cy="516"/>
              <a:chOff x="11506" y="3160"/>
              <a:chExt cx="1010" cy="147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11506" y="3194"/>
                <a:ext cx="1011" cy="139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589" y="3160"/>
                <a:ext cx="795" cy="14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 Box 12"/>
            <p:cNvSpPr txBox="1"/>
            <p:nvPr/>
          </p:nvSpPr>
          <p:spPr>
            <a:xfrm>
              <a:off x="10961" y="1372"/>
              <a:ext cx="3851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4000"/>
                <a:t>GG-NNs</a:t>
              </a:r>
              <a:endParaRPr lang="x-none" altLang="en-US" sz="36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3517" y="2763"/>
              <a:ext cx="37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/>
                <a:t>constraction map</a:t>
              </a:r>
              <a:endParaRPr lang="x-none" altLang="en-US" sz="20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62505" y="2333625"/>
            <a:ext cx="7506970" cy="725805"/>
            <a:chOff x="3563" y="3675"/>
            <a:chExt cx="11822" cy="114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563" y="3675"/>
              <a:ext cx="118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9781" y="3890"/>
              <a:ext cx="0" cy="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1690" y="3965575"/>
            <a:ext cx="3568700" cy="1567815"/>
            <a:chOff x="7294" y="6245"/>
            <a:chExt cx="5620" cy="2469"/>
          </a:xfrm>
        </p:grpSpPr>
        <p:sp>
          <p:nvSpPr>
            <p:cNvPr id="18" name="Text Box 17"/>
            <p:cNvSpPr txBox="1"/>
            <p:nvPr/>
          </p:nvSpPr>
          <p:spPr>
            <a:xfrm>
              <a:off x="7294" y="7274"/>
              <a:ext cx="5621" cy="1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初始值： node annotation</a:t>
              </a:r>
              <a:endParaRPr lang="x-none" altLang="en-US"/>
            </a:p>
            <a:p>
              <a:endParaRPr lang="x-none" altLang="en-US"/>
            </a:p>
            <a:p>
              <a:r>
                <a:rPr lang="x-none" altLang="en-US"/>
                <a:t>收敛： 固定的step</a:t>
              </a:r>
              <a:endParaRPr lang="x-none" alt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815" y="6245"/>
              <a:ext cx="0" cy="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401185" y="3126105"/>
            <a:ext cx="4293870" cy="701040"/>
            <a:chOff x="6931" y="4923"/>
            <a:chExt cx="6762" cy="1104"/>
          </a:xfrm>
        </p:grpSpPr>
        <p:sp>
          <p:nvSpPr>
            <p:cNvPr id="16" name="Text Box 15"/>
            <p:cNvSpPr txBox="1"/>
            <p:nvPr/>
          </p:nvSpPr>
          <p:spPr>
            <a:xfrm>
              <a:off x="6931" y="4923"/>
              <a:ext cx="6762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/>
                <a:t>满足contration map，保证了收敛，</a:t>
              </a:r>
              <a:r>
                <a:rPr lang="x-none" altLang="en-US" sz="2000">
                  <a:sym typeface="+mn-ea"/>
                </a:rPr>
                <a:t>收敛值与</a:t>
              </a:r>
              <a:r>
                <a:rPr lang="x-none" altLang="en-US" sz="2000"/>
                <a:t>节点的初始值无关</a:t>
              </a:r>
              <a:endParaRPr lang="x-none" altLang="en-US" sz="200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361" y="4934"/>
              <a:ext cx="297" cy="516"/>
              <a:chOff x="11506" y="3160"/>
              <a:chExt cx="1010" cy="147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11506" y="3194"/>
                <a:ext cx="1011" cy="139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1589" y="3160"/>
                <a:ext cx="795" cy="14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1178560"/>
            <a:ext cx="6629400" cy="32512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03250" y="304165"/>
            <a:ext cx="41973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/>
              <a:t>node annotation</a:t>
            </a:r>
            <a:endParaRPr lang="x-none" altLang="en-US" sz="28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0" y="2570480"/>
            <a:ext cx="2013585" cy="2084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25" y="3399155"/>
            <a:ext cx="4486275" cy="1551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870" y="4735830"/>
            <a:ext cx="2014855" cy="1979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Group 23"/>
          <p:cNvGrpSpPr/>
          <p:nvPr/>
        </p:nvGrpSpPr>
        <p:grpSpPr>
          <a:xfrm>
            <a:off x="2000885" y="1860550"/>
            <a:ext cx="2887980" cy="3261995"/>
            <a:chOff x="1677" y="4976"/>
            <a:chExt cx="4548" cy="5137"/>
          </a:xfrm>
        </p:grpSpPr>
        <p:grpSp>
          <p:nvGrpSpPr>
            <p:cNvPr id="19" name="Group 18"/>
            <p:cNvGrpSpPr/>
            <p:nvPr/>
          </p:nvGrpSpPr>
          <p:grpSpPr>
            <a:xfrm>
              <a:off x="1683" y="4976"/>
              <a:ext cx="4542" cy="4411"/>
              <a:chOff x="2498" y="5006"/>
              <a:chExt cx="4542" cy="4411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498" y="5827"/>
                <a:ext cx="4542" cy="2816"/>
              </a:xfrm>
              <a:prstGeom prst="rect">
                <a:avLst/>
              </a:prstGeom>
            </p:spPr>
          </p:pic>
          <p:sp>
            <p:nvSpPr>
              <p:cNvPr id="15" name="Text Box 14"/>
              <p:cNvSpPr txBox="1"/>
              <p:nvPr/>
            </p:nvSpPr>
            <p:spPr>
              <a:xfrm>
                <a:off x="3154" y="5006"/>
                <a:ext cx="1750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 sz="1600">
                    <a:solidFill>
                      <a:srgbClr val="FF0000"/>
                    </a:solidFill>
                  </a:rPr>
                  <a:t>更新门</a:t>
                </a:r>
                <a:endParaRPr lang="x-none" altLang="en-US" sz="16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3682" y="5550"/>
                <a:ext cx="91" cy="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6"/>
              <p:cNvSpPr txBox="1"/>
              <p:nvPr/>
            </p:nvSpPr>
            <p:spPr>
              <a:xfrm>
                <a:off x="3519" y="8889"/>
                <a:ext cx="1750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 sz="1600">
                    <a:solidFill>
                      <a:srgbClr val="FF0000"/>
                    </a:solidFill>
                  </a:rPr>
                  <a:t>重置门</a:t>
                </a:r>
                <a:endParaRPr lang="x-none" altLang="en-US" sz="16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4029" y="8025"/>
                <a:ext cx="91" cy="7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19"/>
            <p:cNvSpPr txBox="1"/>
            <p:nvPr/>
          </p:nvSpPr>
          <p:spPr>
            <a:xfrm>
              <a:off x="1677" y="9489"/>
              <a:ext cx="396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/>
                <a:t>GRU 门控循环单元</a:t>
              </a:r>
              <a:endParaRPr lang="x-none" altLang="en-US" sz="2000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1129665" y="610870"/>
            <a:ext cx="41973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/>
              <a:t>GRU</a:t>
            </a:r>
            <a:endParaRPr lang="x-none" altLang="en-US" sz="2800" b="1"/>
          </a:p>
        </p:txBody>
      </p:sp>
      <p:sp>
        <p:nvSpPr>
          <p:cNvPr id="4" name="Text Box 3"/>
          <p:cNvSpPr txBox="1"/>
          <p:nvPr/>
        </p:nvSpPr>
        <p:spPr>
          <a:xfrm>
            <a:off x="2298700" y="665480"/>
            <a:ext cx="336867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/>
              <a:t>Gated Recurrent Unit</a:t>
            </a:r>
            <a:endParaRPr lang="x-none" altLang="en-US" sz="20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05" y="2035175"/>
            <a:ext cx="23717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15" y="3174365"/>
            <a:ext cx="2390775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920" y="4119880"/>
            <a:ext cx="3247390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770" y="5187950"/>
            <a:ext cx="2933065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580" y="1618615"/>
            <a:ext cx="6419215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005" y="2811145"/>
            <a:ext cx="7028815" cy="2667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353685" y="3642995"/>
            <a:ext cx="324612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/>
              <a:t>candidate output</a:t>
            </a:r>
            <a:endParaRPr lang="x-none" altLang="en-US" sz="2000" b="1"/>
          </a:p>
        </p:txBody>
      </p:sp>
      <p:sp>
        <p:nvSpPr>
          <p:cNvPr id="14" name="Text Box 13"/>
          <p:cNvSpPr txBox="1"/>
          <p:nvPr/>
        </p:nvSpPr>
        <p:spPr>
          <a:xfrm>
            <a:off x="5567680" y="4631055"/>
            <a:ext cx="324612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/>
              <a:t>output</a:t>
            </a:r>
            <a:endParaRPr lang="x-none" altLang="en-US"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Group 22"/>
          <p:cNvGrpSpPr/>
          <p:nvPr/>
        </p:nvGrpSpPr>
        <p:grpSpPr>
          <a:xfrm>
            <a:off x="645795" y="1085850"/>
            <a:ext cx="10589260" cy="2209800"/>
            <a:chOff x="594" y="578"/>
            <a:chExt cx="16676" cy="34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37" y="578"/>
              <a:ext cx="15133" cy="3480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594" y="1738"/>
              <a:ext cx="1973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400" b="1"/>
                <a:t>节点的状态</a:t>
              </a:r>
              <a:endParaRPr lang="x-none" altLang="en-US" sz="1400" b="1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854" y="3282"/>
              <a:ext cx="1566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400" b="1"/>
                <a:t>更新门</a:t>
              </a:r>
              <a:endParaRPr lang="x-none" altLang="en-US" sz="1400" b="1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10062" y="1184"/>
              <a:ext cx="1973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400" b="1"/>
                <a:t>重置门</a:t>
              </a:r>
              <a:endParaRPr lang="x-none" altLang="en-US" sz="1400" b="1"/>
            </a:p>
          </p:txBody>
        </p:sp>
      </p:grpSp>
      <p:sp>
        <p:nvSpPr>
          <p:cNvPr id="25" name="Text Box 24"/>
          <p:cNvSpPr txBox="1"/>
          <p:nvPr/>
        </p:nvSpPr>
        <p:spPr>
          <a:xfrm>
            <a:off x="632460" y="189230"/>
            <a:ext cx="22136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/>
              <a:t>Propagation</a:t>
            </a:r>
            <a:endParaRPr lang="x-none" altLang="en-US" sz="2400" b="1"/>
          </a:p>
        </p:txBody>
      </p:sp>
      <p:sp>
        <p:nvSpPr>
          <p:cNvPr id="2" name="Text Box 1"/>
          <p:cNvSpPr txBox="1"/>
          <p:nvPr/>
        </p:nvSpPr>
        <p:spPr>
          <a:xfrm>
            <a:off x="24765" y="2244090"/>
            <a:ext cx="2095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200" b="1"/>
              <a:t>contains activations from edges in both directions</a:t>
            </a:r>
            <a:endParaRPr lang="x-none" altLang="en-US" sz="1200" b="1"/>
          </a:p>
        </p:txBody>
      </p:sp>
      <p:sp>
        <p:nvSpPr>
          <p:cNvPr id="7" name="Text Box 6"/>
          <p:cNvSpPr txBox="1"/>
          <p:nvPr/>
        </p:nvSpPr>
        <p:spPr>
          <a:xfrm>
            <a:off x="7522210" y="1355725"/>
            <a:ext cx="125285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 b="1"/>
              <a:t>sigmoid</a:t>
            </a:r>
            <a:endParaRPr lang="x-none" altLang="en-US" sz="1400" b="1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69200" y="1649095"/>
            <a:ext cx="105410" cy="22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6750" y="2196465"/>
            <a:ext cx="515620" cy="46355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32000" y="2702560"/>
            <a:ext cx="515620" cy="46355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27190" y="1744345"/>
            <a:ext cx="515620" cy="46355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37985" y="2239645"/>
            <a:ext cx="515620" cy="46355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7985" y="2765425"/>
            <a:ext cx="515620" cy="4635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20" y="3409315"/>
            <a:ext cx="4808855" cy="3256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91450" y="6133465"/>
            <a:ext cx="515620" cy="46355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17965" y="4838700"/>
            <a:ext cx="515620" cy="46355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60435" y="4838065"/>
            <a:ext cx="515620" cy="46355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770745" y="4923155"/>
            <a:ext cx="515620" cy="46355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983980" y="3829050"/>
            <a:ext cx="1420495" cy="9258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52930" y="3334385"/>
            <a:ext cx="2887980" cy="3261995"/>
            <a:chOff x="1677" y="4976"/>
            <a:chExt cx="4548" cy="5137"/>
          </a:xfrm>
        </p:grpSpPr>
        <p:grpSp>
          <p:nvGrpSpPr>
            <p:cNvPr id="19" name="Group 18"/>
            <p:cNvGrpSpPr/>
            <p:nvPr/>
          </p:nvGrpSpPr>
          <p:grpSpPr>
            <a:xfrm>
              <a:off x="1683" y="4976"/>
              <a:ext cx="4542" cy="4411"/>
              <a:chOff x="2498" y="5006"/>
              <a:chExt cx="4542" cy="4411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" y="5827"/>
                <a:ext cx="4542" cy="2816"/>
              </a:xfrm>
              <a:prstGeom prst="rect">
                <a:avLst/>
              </a:prstGeom>
            </p:spPr>
          </p:pic>
          <p:sp>
            <p:nvSpPr>
              <p:cNvPr id="15" name="Text Box 14"/>
              <p:cNvSpPr txBox="1"/>
              <p:nvPr/>
            </p:nvSpPr>
            <p:spPr>
              <a:xfrm>
                <a:off x="3154" y="5006"/>
                <a:ext cx="1750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 sz="1600">
                    <a:solidFill>
                      <a:srgbClr val="FF0000"/>
                    </a:solidFill>
                  </a:rPr>
                  <a:t>更新门</a:t>
                </a:r>
                <a:endParaRPr lang="x-none" altLang="en-US" sz="16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3682" y="5550"/>
                <a:ext cx="91" cy="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6"/>
              <p:cNvSpPr txBox="1"/>
              <p:nvPr/>
            </p:nvSpPr>
            <p:spPr>
              <a:xfrm>
                <a:off x="3519" y="8889"/>
                <a:ext cx="1750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 sz="1600">
                    <a:solidFill>
                      <a:srgbClr val="FF0000"/>
                    </a:solidFill>
                  </a:rPr>
                  <a:t>重置门</a:t>
                </a:r>
                <a:endParaRPr lang="x-none" altLang="en-US" sz="16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4029" y="8025"/>
                <a:ext cx="91" cy="7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19"/>
            <p:cNvSpPr txBox="1"/>
            <p:nvPr/>
          </p:nvSpPr>
          <p:spPr>
            <a:xfrm>
              <a:off x="1677" y="9489"/>
              <a:ext cx="396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000"/>
                <a:t>GRU 门控循环单元</a:t>
              </a:r>
              <a:endParaRPr lang="x-none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animBg="1"/>
      <p:bldP spid="6" grpId="0" animBg="1"/>
      <p:bldP spid="10" grpId="0" bldLvl="0" animBg="1"/>
      <p:bldP spid="11" grpId="0" animBg="1"/>
      <p:bldP spid="12" grpId="0" bldLvl="0" animBg="1"/>
      <p:bldP spid="26" grpId="0" animBg="1"/>
      <p:bldP spid="27" grpId="0" bldLvl="0" animBg="1"/>
      <p:bldP spid="28" grpId="0" animBg="1"/>
      <p:bldP spid="2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1518920"/>
            <a:ext cx="9874250" cy="3654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15" y="292735"/>
            <a:ext cx="4930775" cy="597535"/>
          </a:xfrm>
        </p:spPr>
        <p:txBody>
          <a:bodyPr>
            <a:noAutofit/>
          </a:bodyPr>
          <a:p>
            <a:r>
              <a:rPr lang="x-none" altLang="en-US" sz="2800"/>
              <a:t>OUTPUT MODLES</a:t>
            </a:r>
            <a:endParaRPr lang="x-none" alt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6149340" y="5372735"/>
            <a:ext cx="297751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>
                <a:solidFill>
                  <a:srgbClr val="FF0000"/>
                </a:solidFill>
              </a:rPr>
              <a:t>neural network</a:t>
            </a:r>
            <a:endParaRPr lang="x-none" altLang="en-US" sz="200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684260" y="3181350"/>
            <a:ext cx="26682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element-wise multiplication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55005" y="2633345"/>
            <a:ext cx="39077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decide which nodes are relevant to the current graph-level task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958965" y="3239135"/>
            <a:ext cx="31750" cy="68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327265" y="4333875"/>
            <a:ext cx="42545" cy="110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001125" y="3565525"/>
            <a:ext cx="63500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090" y="1209675"/>
            <a:ext cx="9996805" cy="2837815"/>
          </a:xfrm>
        </p:spPr>
        <p:txBody>
          <a:bodyPr>
            <a:normAutofit/>
          </a:bodyPr>
          <a:p>
            <a:r>
              <a:rPr lang="x-none" altLang="en-US"/>
              <a:t>GGS-NNs</a:t>
            </a:r>
            <a:br>
              <a:rPr lang="x-none" altLang="en-US"/>
            </a:br>
            <a:r>
              <a:rPr lang="x-none" altLang="en-US"/>
              <a:t>Gated Graph Sequence Neural Networks</a:t>
            </a:r>
            <a:endParaRPr lang="x-non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90" y="346075"/>
            <a:ext cx="10305415" cy="789940"/>
          </a:xfrm>
        </p:spPr>
        <p:txBody>
          <a:bodyPr/>
          <a:p>
            <a:r>
              <a:rPr lang="x-none" altLang="en-US"/>
              <a:t>Why GGS-NNs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246120" y="1975485"/>
            <a:ext cx="570992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/>
              <a:t>在实际应用中，有时需要基于多个GG-NNs输出序列，所以提出GGS-NNs</a:t>
            </a:r>
            <a:endParaRPr lang="x-none" altLang="en-US" sz="2000" b="1"/>
          </a:p>
        </p:txBody>
      </p:sp>
      <p:grpSp>
        <p:nvGrpSpPr>
          <p:cNvPr id="15" name="Group 14"/>
          <p:cNvGrpSpPr/>
          <p:nvPr/>
        </p:nvGrpSpPr>
        <p:grpSpPr>
          <a:xfrm>
            <a:off x="2731770" y="3736340"/>
            <a:ext cx="6408420" cy="972185"/>
            <a:chOff x="5529" y="9068"/>
            <a:chExt cx="10092" cy="1531"/>
          </a:xfrm>
        </p:grpSpPr>
        <p:sp>
          <p:nvSpPr>
            <p:cNvPr id="12" name="Text Box 11"/>
            <p:cNvSpPr txBox="1"/>
            <p:nvPr/>
          </p:nvSpPr>
          <p:spPr>
            <a:xfrm>
              <a:off x="5529" y="9783"/>
              <a:ext cx="10092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sz="2800" b="1"/>
                <a:t>GG-NNs * </a:t>
              </a:r>
              <a:r>
                <a:rPr lang="x-none" altLang="en-US" sz="2800" b="1">
                  <a:solidFill>
                    <a:srgbClr val="FF0000"/>
                  </a:solidFill>
                </a:rPr>
                <a:t>2</a:t>
              </a:r>
              <a:r>
                <a:rPr lang="x-none" altLang="en-US" sz="2800" b="1"/>
                <a:t> = GG</a:t>
              </a:r>
              <a:r>
                <a:rPr lang="x-none" altLang="en-US" sz="2800" b="1">
                  <a:solidFill>
                    <a:schemeClr val="tx1"/>
                  </a:solidFill>
                </a:rPr>
                <a:t>S</a:t>
              </a:r>
              <a:r>
                <a:rPr lang="x-none" altLang="en-US" sz="2800" b="1"/>
                <a:t>-NNs</a:t>
              </a:r>
              <a:endParaRPr lang="x-none" altLang="en-US" sz="2800" b="1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7625" y="9068"/>
              <a:ext cx="5721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sz="2400" b="1"/>
                <a:t>Simply regard as:</a:t>
              </a:r>
              <a:endParaRPr lang="x-none" alt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" y="747395"/>
            <a:ext cx="6142990" cy="605028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596505" y="1191895"/>
            <a:ext cx="3907155" cy="5081905"/>
            <a:chOff x="12008" y="896"/>
            <a:chExt cx="6153" cy="80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85" y="919"/>
              <a:ext cx="479" cy="534"/>
            </a:xfrm>
            <a:prstGeom prst="rect">
              <a:avLst/>
            </a:prstGeom>
          </p:spPr>
        </p:pic>
        <p:sp>
          <p:nvSpPr>
            <p:cNvPr id="9" name="Text Box 8"/>
            <p:cNvSpPr txBox="1"/>
            <p:nvPr/>
          </p:nvSpPr>
          <p:spPr>
            <a:xfrm>
              <a:off x="13216" y="896"/>
              <a:ext cx="28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节点1的</a:t>
              </a:r>
              <a:r>
                <a:rPr lang="x-none" altLang="en-US">
                  <a:solidFill>
                    <a:srgbClr val="C00000"/>
                  </a:solidFill>
                </a:rPr>
                <a:t>label</a:t>
              </a:r>
              <a:endParaRPr lang="x-none" altLang="en-US">
                <a:solidFill>
                  <a:srgbClr val="C00000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45" y="2113"/>
              <a:ext cx="616" cy="501"/>
            </a:xfrm>
            <a:prstGeom prst="rect">
              <a:avLst/>
            </a:prstGeom>
          </p:spPr>
        </p:pic>
        <p:sp>
          <p:nvSpPr>
            <p:cNvPr id="11" name="Text Box 10"/>
            <p:cNvSpPr txBox="1"/>
            <p:nvPr/>
          </p:nvSpPr>
          <p:spPr>
            <a:xfrm>
              <a:off x="13236" y="2095"/>
              <a:ext cx="342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节点x1的</a:t>
              </a:r>
              <a:r>
                <a:rPr lang="x-none" altLang="en-US">
                  <a:solidFill>
                    <a:srgbClr val="C00000"/>
                  </a:solidFill>
                </a:rPr>
                <a:t>state</a:t>
              </a:r>
              <a:endParaRPr lang="x-none" altLang="en-US">
                <a:solidFill>
                  <a:srgbClr val="C00000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10" y="3268"/>
              <a:ext cx="995" cy="490"/>
            </a:xfrm>
            <a:prstGeom prst="rect">
              <a:avLst/>
            </a:prstGeom>
          </p:spPr>
        </p:pic>
        <p:sp>
          <p:nvSpPr>
            <p:cNvPr id="13" name="Text Box 12"/>
            <p:cNvSpPr txBox="1"/>
            <p:nvPr/>
          </p:nvSpPr>
          <p:spPr>
            <a:xfrm>
              <a:off x="13271" y="3244"/>
              <a:ext cx="456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从节点3指向节点1的边的</a:t>
              </a:r>
              <a:r>
                <a:rPr lang="x-none" altLang="en-US">
                  <a:solidFill>
                    <a:srgbClr val="C00000"/>
                  </a:solidFill>
                </a:rPr>
                <a:t>label</a:t>
              </a:r>
              <a:endParaRPr lang="x-none" altLang="en-US">
                <a:solidFill>
                  <a:srgbClr val="C00000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07" y="4709"/>
              <a:ext cx="600" cy="585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13368" y="4662"/>
              <a:ext cx="456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>
                  <a:solidFill>
                    <a:srgbClr val="C00000"/>
                  </a:solidFill>
                </a:rPr>
                <a:t>transition function</a:t>
              </a:r>
              <a:endParaRPr lang="x-none" altLang="en-US">
                <a:solidFill>
                  <a:srgbClr val="C00000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08" y="5821"/>
              <a:ext cx="1365" cy="645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13453" y="5875"/>
              <a:ext cx="456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跟节点1相连的</a:t>
              </a:r>
              <a:r>
                <a:rPr lang="x-none" altLang="en-US">
                  <a:solidFill>
                    <a:srgbClr val="C00000"/>
                  </a:solidFill>
                </a:rPr>
                <a:t>所有边</a:t>
              </a:r>
              <a:endParaRPr lang="x-none" altLang="en-US">
                <a:solidFill>
                  <a:srgbClr val="C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68" y="6838"/>
              <a:ext cx="1425" cy="585"/>
            </a:xfrm>
            <a:prstGeom prst="rect">
              <a:avLst/>
            </a:prstGeom>
          </p:spPr>
        </p:pic>
        <p:sp>
          <p:nvSpPr>
            <p:cNvPr id="20" name="Text Box 19"/>
            <p:cNvSpPr txBox="1"/>
            <p:nvPr/>
          </p:nvSpPr>
          <p:spPr>
            <a:xfrm>
              <a:off x="13538" y="6896"/>
              <a:ext cx="4564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节点1的</a:t>
              </a:r>
              <a:r>
                <a:rPr lang="x-none" altLang="en-US">
                  <a:solidFill>
                    <a:srgbClr val="C00000"/>
                  </a:solidFill>
                </a:rPr>
                <a:t>所有邻节点</a:t>
              </a:r>
              <a:endParaRPr lang="x-none" altLang="en-US">
                <a:solidFill>
                  <a:srgbClr val="C00000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206" y="7856"/>
              <a:ext cx="1305" cy="630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13597" y="7891"/>
              <a:ext cx="456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节点1的</a:t>
              </a:r>
              <a:r>
                <a:rPr lang="x-none" altLang="en-US">
                  <a:solidFill>
                    <a:srgbClr val="C00000"/>
                  </a:solidFill>
                </a:rPr>
                <a:t>所有邻节点的label</a:t>
              </a:r>
              <a:endParaRPr lang="x-none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421640" y="198120"/>
            <a:ext cx="543496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>
                <a:latin typeface="+mn-ea"/>
              </a:rPr>
              <a:t>需要处理的数据是这样的：</a:t>
            </a:r>
            <a:endParaRPr lang="x-none" altLang="en-US" sz="2000">
              <a:latin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6300" y="5290820"/>
            <a:ext cx="5276850" cy="361950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74980" y="1261110"/>
            <a:ext cx="7666355" cy="4512310"/>
            <a:chOff x="3881" y="1606"/>
            <a:chExt cx="12073" cy="7106"/>
          </a:xfrm>
        </p:grpSpPr>
        <p:grpSp>
          <p:nvGrpSpPr>
            <p:cNvPr id="9" name="Group 8"/>
            <p:cNvGrpSpPr/>
            <p:nvPr/>
          </p:nvGrpSpPr>
          <p:grpSpPr>
            <a:xfrm>
              <a:off x="3881" y="1606"/>
              <a:ext cx="12073" cy="3954"/>
              <a:chOff x="3911" y="2742"/>
              <a:chExt cx="12073" cy="395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911" y="3416"/>
                <a:ext cx="12073" cy="2610"/>
              </a:xfrm>
              <a:prstGeom prst="rect">
                <a:avLst/>
              </a:prstGeom>
            </p:spPr>
          </p:pic>
          <p:sp>
            <p:nvSpPr>
              <p:cNvPr id="5" name="Text Box 4"/>
              <p:cNvSpPr txBox="1"/>
              <p:nvPr/>
            </p:nvSpPr>
            <p:spPr>
              <a:xfrm>
                <a:off x="4079" y="2742"/>
                <a:ext cx="4869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 sz="1400">
                    <a:solidFill>
                      <a:srgbClr val="FF0000"/>
                    </a:solidFill>
                  </a:rPr>
                  <a:t>GG-NNs，用于产生输出O</a:t>
                </a:r>
                <a:endParaRPr lang="x-none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5070" y="6216"/>
                <a:ext cx="4934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 sz="1400">
                    <a:solidFill>
                      <a:srgbClr val="FF0000"/>
                    </a:solidFill>
                  </a:rPr>
                  <a:t>GG-NNs，用于预测下一步的X</a:t>
                </a:r>
                <a:endParaRPr lang="x-none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5" idx="2"/>
              </p:cNvCxnSpPr>
              <p:nvPr/>
            </p:nvCxnSpPr>
            <p:spPr>
              <a:xfrm>
                <a:off x="6514" y="3222"/>
                <a:ext cx="559" cy="5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6" idx="0"/>
              </p:cNvCxnSpPr>
              <p:nvPr/>
            </p:nvCxnSpPr>
            <p:spPr>
              <a:xfrm flipV="1">
                <a:off x="7537" y="4842"/>
                <a:ext cx="219" cy="13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437" y="6141"/>
              <a:ext cx="10282" cy="2571"/>
              <a:chOff x="407" y="5934"/>
              <a:chExt cx="10282" cy="2571"/>
            </a:xfrm>
          </p:grpSpPr>
          <p:sp>
            <p:nvSpPr>
              <p:cNvPr id="10" name="Text Box 9"/>
              <p:cNvSpPr txBox="1"/>
              <p:nvPr/>
            </p:nvSpPr>
            <p:spPr>
              <a:xfrm>
                <a:off x="2622" y="5968"/>
                <a:ext cx="8067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/>
                  <a:t>第k个输出步中的第t个时刻的节点向量矩阵</a:t>
                </a:r>
                <a:endParaRPr lang="x-none" alt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5" y="5934"/>
                <a:ext cx="936" cy="49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" y="6898"/>
                <a:ext cx="2820" cy="615"/>
              </a:xfrm>
              <a:prstGeom prst="rect">
                <a:avLst/>
              </a:prstGeom>
            </p:spPr>
          </p:pic>
          <p:sp>
            <p:nvSpPr>
              <p:cNvPr id="13" name="Text Box 12"/>
              <p:cNvSpPr txBox="1"/>
              <p:nvPr/>
            </p:nvSpPr>
            <p:spPr>
              <a:xfrm>
                <a:off x="3765" y="6892"/>
                <a:ext cx="3985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/>
                  <a:t>节点的标注矩阵</a:t>
                </a:r>
                <a:endParaRPr lang="x-none" altLang="en-US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" y="7932"/>
                <a:ext cx="898" cy="573"/>
              </a:xfrm>
              <a:prstGeom prst="rect">
                <a:avLst/>
              </a:prstGeom>
            </p:spPr>
          </p:pic>
          <p:sp>
            <p:nvSpPr>
              <p:cNvPr id="15" name="Text Box 14"/>
              <p:cNvSpPr txBox="1"/>
              <p:nvPr/>
            </p:nvSpPr>
            <p:spPr>
              <a:xfrm>
                <a:off x="2882" y="7917"/>
                <a:ext cx="6387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/>
                  <a:t>第1个输出步，节点的标注矩阵</a:t>
                </a:r>
                <a:endParaRPr lang="x-none" altLang="en-US"/>
              </a:p>
            </p:txBody>
          </p:sp>
        </p:grp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325" y="6518910"/>
            <a:ext cx="6100445" cy="2552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30" y="327025"/>
            <a:ext cx="3650615" cy="4502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442325" y="1859280"/>
            <a:ext cx="26949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rgbClr val="FF0000"/>
                </a:solidFill>
              </a:rPr>
              <a:t>Output sequences</a:t>
            </a:r>
            <a:r>
              <a:rPr lang="x-none" altLang="en-US" sz="2000" b="1"/>
              <a:t>:</a:t>
            </a:r>
            <a:endParaRPr lang="x-none" altLang="en-US" sz="2000" b="1"/>
          </a:p>
        </p:txBody>
      </p:sp>
      <p:grpSp>
        <p:nvGrpSpPr>
          <p:cNvPr id="22" name="Group 21"/>
          <p:cNvGrpSpPr/>
          <p:nvPr/>
        </p:nvGrpSpPr>
        <p:grpSpPr>
          <a:xfrm>
            <a:off x="9243695" y="2468245"/>
            <a:ext cx="1615440" cy="342900"/>
            <a:chOff x="14142" y="3771"/>
            <a:chExt cx="2544" cy="5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142" y="3771"/>
              <a:ext cx="765" cy="54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138" y="3793"/>
              <a:ext cx="795" cy="49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176" y="3927"/>
              <a:ext cx="510" cy="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78300" y="1367790"/>
            <a:ext cx="4457700" cy="2342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3800"/>
              <a:t>END</a:t>
            </a:r>
            <a:endParaRPr lang="x-none" altLang="en-US" sz="13800"/>
          </a:p>
        </p:txBody>
      </p:sp>
      <p:sp>
        <p:nvSpPr>
          <p:cNvPr id="3" name="Text Box 2"/>
          <p:cNvSpPr txBox="1"/>
          <p:nvPr/>
        </p:nvSpPr>
        <p:spPr>
          <a:xfrm>
            <a:off x="5128260" y="4133850"/>
            <a:ext cx="22644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600"/>
              <a:t>THANKS</a:t>
            </a:r>
            <a:endParaRPr lang="x-none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" y="131445"/>
            <a:ext cx="7900035" cy="6275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80" y="5970270"/>
            <a:ext cx="1076325" cy="70485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660390" y="4606925"/>
            <a:ext cx="2182495" cy="2152650"/>
            <a:chOff x="8914" y="7255"/>
            <a:chExt cx="3437" cy="3390"/>
          </a:xfrm>
        </p:grpSpPr>
        <p:sp>
          <p:nvSpPr>
            <p:cNvPr id="4" name="Text Box 3"/>
            <p:cNvSpPr txBox="1"/>
            <p:nvPr/>
          </p:nvSpPr>
          <p:spPr>
            <a:xfrm>
              <a:off x="9050" y="10069"/>
              <a:ext cx="330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>
                  <a:solidFill>
                    <a:srgbClr val="FF0000"/>
                  </a:solidFill>
                </a:rPr>
                <a:t>neural network</a:t>
              </a:r>
              <a:endParaRPr lang="x-none" altLang="en-US" b="1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4" idx="0"/>
            </p:cNvCxnSpPr>
            <p:nvPr/>
          </p:nvCxnSpPr>
          <p:spPr>
            <a:xfrm>
              <a:off x="9131" y="7255"/>
              <a:ext cx="1570" cy="28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914" y="9166"/>
              <a:ext cx="640" cy="8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06705" y="802005"/>
            <a:ext cx="1264285" cy="365760"/>
            <a:chOff x="483" y="1263"/>
            <a:chExt cx="1991" cy="576"/>
          </a:xfrm>
        </p:grpSpPr>
        <p:sp>
          <p:nvSpPr>
            <p:cNvPr id="24" name="Text Box 23"/>
            <p:cNvSpPr txBox="1"/>
            <p:nvPr/>
          </p:nvSpPr>
          <p:spPr>
            <a:xfrm>
              <a:off x="483" y="1263"/>
              <a:ext cx="1343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b="1">
                  <a:solidFill>
                    <a:srgbClr val="C00000"/>
                  </a:solidFill>
                </a:rPr>
                <a:t>graph</a:t>
              </a:r>
              <a:endParaRPr lang="x-none" altLang="en-US" b="1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 flipV="1">
              <a:off x="1826" y="1550"/>
              <a:ext cx="64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58115" y="2576195"/>
            <a:ext cx="4726305" cy="925830"/>
            <a:chOff x="249" y="4057"/>
            <a:chExt cx="7443" cy="1458"/>
          </a:xfrm>
        </p:grpSpPr>
        <p:sp>
          <p:nvSpPr>
            <p:cNvPr id="14" name="Text Box 13"/>
            <p:cNvSpPr txBox="1"/>
            <p:nvPr/>
          </p:nvSpPr>
          <p:spPr>
            <a:xfrm>
              <a:off x="4592" y="4620"/>
              <a:ext cx="3100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 b="1">
                  <a:solidFill>
                    <a:srgbClr val="FF0000"/>
                  </a:solidFill>
                </a:rPr>
                <a:t>计算节点的state</a:t>
              </a:r>
              <a:endParaRPr lang="x-none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249" y="4057"/>
              <a:ext cx="3100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 b="1">
                  <a:solidFill>
                    <a:srgbClr val="FF0000"/>
                  </a:solidFill>
                </a:rPr>
                <a:t>output function</a:t>
              </a:r>
              <a:endParaRPr lang="x-none" altLang="en-US" sz="1600" b="1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751" y="4537"/>
              <a:ext cx="348" cy="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525" y="5150"/>
              <a:ext cx="713" cy="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579235" y="443865"/>
            <a:ext cx="4759325" cy="2161540"/>
            <a:chOff x="10361" y="699"/>
            <a:chExt cx="7495" cy="3404"/>
          </a:xfrm>
        </p:grpSpPr>
        <p:sp>
          <p:nvSpPr>
            <p:cNvPr id="67" name="Oval 66"/>
            <p:cNvSpPr/>
            <p:nvPr/>
          </p:nvSpPr>
          <p:spPr>
            <a:xfrm>
              <a:off x="12912" y="699"/>
              <a:ext cx="4944" cy="34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3309" y="1158"/>
              <a:ext cx="4398" cy="2288"/>
              <a:chOff x="12677" y="1158"/>
              <a:chExt cx="5029" cy="233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7" y="1158"/>
                <a:ext cx="1999" cy="1401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20" y="2566"/>
                <a:ext cx="4586" cy="931"/>
              </a:xfrm>
              <a:prstGeom prst="rect">
                <a:avLst/>
              </a:prstGeom>
            </p:spPr>
          </p:pic>
        </p:grpSp>
        <p:cxnSp>
          <p:nvCxnSpPr>
            <p:cNvPr id="34" name="Straight Arrow Connector 33"/>
            <p:cNvCxnSpPr/>
            <p:nvPr/>
          </p:nvCxnSpPr>
          <p:spPr>
            <a:xfrm>
              <a:off x="11622" y="2448"/>
              <a:ext cx="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10361" y="2075"/>
              <a:ext cx="926" cy="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L</a:t>
              </a:r>
              <a:r>
                <a:rPr lang="x-none" altLang="en-US" baseline="-25000"/>
                <a:t>2</a:t>
              </a:r>
              <a:endParaRPr lang="x-none" altLang="en-US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" y="131445"/>
            <a:ext cx="7900035" cy="6275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80" y="5970270"/>
            <a:ext cx="1076325" cy="7048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746750" y="6393815"/>
            <a:ext cx="20961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FF0000"/>
                </a:solidFill>
              </a:rPr>
              <a:t>neural network</a:t>
            </a:r>
            <a:endParaRPr lang="x-none" altLang="en-US" b="1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5798185" y="4606925"/>
            <a:ext cx="996950" cy="178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60390" y="5820410"/>
            <a:ext cx="40640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06705" y="802005"/>
            <a:ext cx="8528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C00000"/>
                </a:solidFill>
              </a:rPr>
              <a:t>graph</a:t>
            </a:r>
            <a:endParaRPr lang="x-none" altLang="en-US" b="1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1159510" y="984250"/>
            <a:ext cx="4114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915920" y="2933700"/>
            <a:ext cx="196850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 b="1">
                <a:solidFill>
                  <a:srgbClr val="FF0000"/>
                </a:solidFill>
              </a:rPr>
              <a:t>计算节点的state</a:t>
            </a:r>
            <a:endParaRPr lang="x-none" altLang="en-US" sz="1600" b="1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58115" y="2576195"/>
            <a:ext cx="196850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 b="1">
                <a:solidFill>
                  <a:srgbClr val="FF0000"/>
                </a:solidFill>
              </a:rPr>
              <a:t>output function</a:t>
            </a:r>
            <a:endParaRPr lang="x-none" altLang="en-US" sz="1600" b="1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46885" y="2880995"/>
            <a:ext cx="22098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375" y="3270250"/>
            <a:ext cx="452755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31740" y="154305"/>
            <a:ext cx="6864350" cy="3305810"/>
            <a:chOff x="7924" y="243"/>
            <a:chExt cx="10810" cy="5206"/>
          </a:xfrm>
        </p:grpSpPr>
        <p:grpSp>
          <p:nvGrpSpPr>
            <p:cNvPr id="13" name="Group 12"/>
            <p:cNvGrpSpPr/>
            <p:nvPr/>
          </p:nvGrpSpPr>
          <p:grpSpPr>
            <a:xfrm rot="0">
              <a:off x="8031" y="803"/>
              <a:ext cx="10127" cy="4054"/>
              <a:chOff x="8031" y="803"/>
              <a:chExt cx="10127" cy="405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782" y="803"/>
                <a:ext cx="9376" cy="1255"/>
                <a:chOff x="11578" y="655"/>
                <a:chExt cx="9376" cy="125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19" y="655"/>
                  <a:ext cx="6935" cy="1255"/>
                </a:xfrm>
                <a:prstGeom prst="rect">
                  <a:avLst/>
                </a:prstGeom>
              </p:spPr>
            </p:pic>
            <p:sp>
              <p:nvSpPr>
                <p:cNvPr id="17" name="Text Box 16"/>
                <p:cNvSpPr txBox="1"/>
                <p:nvPr/>
              </p:nvSpPr>
              <p:spPr>
                <a:xfrm>
                  <a:off x="11578" y="794"/>
                  <a:ext cx="2074" cy="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x-none" altLang="en-US" b="1">
                      <a:solidFill>
                        <a:schemeClr val="tx1"/>
                      </a:solidFill>
                    </a:rPr>
                    <a:t>State：</a:t>
                  </a:r>
                  <a:endParaRPr lang="x-none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 Box 17"/>
                <p:cNvSpPr txBox="1"/>
                <p:nvPr/>
              </p:nvSpPr>
              <p:spPr>
                <a:xfrm>
                  <a:off x="11785" y="1164"/>
                  <a:ext cx="1679" cy="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x-none" altLang="en-US" b="1">
                      <a:solidFill>
                        <a:schemeClr val="tx1"/>
                      </a:solidFill>
                    </a:rPr>
                    <a:t>Ouput：</a:t>
                  </a:r>
                  <a:endParaRPr lang="x-none" altLang="en-US" b="1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73" y="2684"/>
                <a:ext cx="6560" cy="1148"/>
              </a:xfrm>
              <a:prstGeom prst="rect">
                <a:avLst/>
              </a:prstGeom>
            </p:spPr>
          </p:pic>
          <p:sp>
            <p:nvSpPr>
              <p:cNvPr id="11" name="Text Box 10"/>
              <p:cNvSpPr txBox="1"/>
              <p:nvPr/>
            </p:nvSpPr>
            <p:spPr>
              <a:xfrm>
                <a:off x="8031" y="2746"/>
                <a:ext cx="3638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x-none" altLang="en-US" b="1">
                    <a:solidFill>
                      <a:schemeClr val="tx1"/>
                    </a:solidFill>
                  </a:rPr>
                  <a:t>Loss function：</a:t>
                </a:r>
                <a:endParaRPr lang="x-none" altLang="en-US" b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5" y="4332"/>
                <a:ext cx="1935" cy="525"/>
              </a:xfrm>
              <a:prstGeom prst="rect">
                <a:avLst/>
              </a:prstGeom>
            </p:spPr>
          </p:pic>
          <p:sp>
            <p:nvSpPr>
              <p:cNvPr id="22" name="Text Box 21"/>
              <p:cNvSpPr txBox="1"/>
              <p:nvPr/>
            </p:nvSpPr>
            <p:spPr>
              <a:xfrm>
                <a:off x="8397" y="4249"/>
                <a:ext cx="2858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x-none" altLang="en-US" b="1">
                    <a:solidFill>
                      <a:schemeClr val="tx1"/>
                    </a:solidFill>
                  </a:rPr>
                  <a:t>Update：</a:t>
                </a:r>
                <a:endParaRPr lang="x-none" altLang="en-US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7924" y="243"/>
              <a:ext cx="0" cy="5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924" y="5416"/>
              <a:ext cx="10811" cy="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415415"/>
            <a:ext cx="6401435" cy="353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5503545"/>
            <a:ext cx="11448415" cy="91376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899910" y="165100"/>
            <a:ext cx="5224145" cy="3910330"/>
            <a:chOff x="10776" y="131"/>
            <a:chExt cx="8227" cy="61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5" y="2587"/>
              <a:ext cx="7772" cy="299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10776" y="131"/>
              <a:ext cx="0" cy="615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791" y="6289"/>
              <a:ext cx="82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11276" y="585"/>
              <a:ext cx="5433" cy="1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左边是一个</a:t>
              </a:r>
              <a:r>
                <a:rPr lang="x-none" altLang="en-US">
                  <a:solidFill>
                    <a:srgbClr val="FF0000"/>
                  </a:solidFill>
                </a:rPr>
                <a:t>按时间展开</a:t>
              </a:r>
              <a:r>
                <a:rPr lang="x-none" altLang="en-US"/>
                <a:t>的模型</a:t>
              </a:r>
              <a:endParaRPr lang="x-none" altLang="en-US"/>
            </a:p>
            <a:p>
              <a:endParaRPr lang="x-none" altLang="en-US"/>
            </a:p>
            <a:p>
              <a:r>
                <a:rPr lang="x-none" altLang="en-US"/>
                <a:t>按时间展开的</a:t>
              </a:r>
              <a:r>
                <a:rPr lang="x-none" altLang="en-US">
                  <a:solidFill>
                    <a:srgbClr val="FF0000"/>
                  </a:solidFill>
                </a:rPr>
                <a:t>例子</a:t>
              </a:r>
              <a:r>
                <a:rPr lang="x-none" altLang="en-US"/>
                <a:t>如下图所示：</a:t>
              </a:r>
              <a:endParaRPr lang="x-none" altLang="en-US"/>
            </a:p>
          </p:txBody>
        </p:sp>
      </p:grpSp>
      <p:sp>
        <p:nvSpPr>
          <p:cNvPr id="70" name="Text Box 69"/>
          <p:cNvSpPr txBox="1"/>
          <p:nvPr/>
        </p:nvSpPr>
        <p:spPr>
          <a:xfrm>
            <a:off x="473710" y="169545"/>
            <a:ext cx="40043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/>
              <a:t>GNN architecture</a:t>
            </a:r>
            <a:endParaRPr lang="x-none" altLang="en-US" sz="2800" b="1"/>
          </a:p>
        </p:txBody>
      </p:sp>
      <p:sp>
        <p:nvSpPr>
          <p:cNvPr id="3" name="Rectangle 2"/>
          <p:cNvSpPr/>
          <p:nvPr/>
        </p:nvSpPr>
        <p:spPr>
          <a:xfrm>
            <a:off x="2063115" y="1670050"/>
            <a:ext cx="589280" cy="28219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16555" y="1680845"/>
            <a:ext cx="589280" cy="28219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9520" y="1670685"/>
            <a:ext cx="589280" cy="28219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01285" y="1670685"/>
            <a:ext cx="589280" cy="28219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359265" y="1764665"/>
            <a:ext cx="547370" cy="159004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180955" y="1744345"/>
            <a:ext cx="547370" cy="159004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087100" y="1733550"/>
            <a:ext cx="547370" cy="159004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1301115"/>
            <a:ext cx="6401435" cy="353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5233035"/>
            <a:ext cx="11448415" cy="9137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30" y="1957705"/>
            <a:ext cx="2266950" cy="17335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705090" y="2635885"/>
            <a:ext cx="320040" cy="335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93925" y="1619250"/>
            <a:ext cx="400685" cy="5727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57525" y="2343785"/>
            <a:ext cx="400685" cy="57277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65780" y="3776980"/>
            <a:ext cx="400685" cy="57277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2627630" y="2134870"/>
            <a:ext cx="438150" cy="192849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611120" y="1872615"/>
            <a:ext cx="468000" cy="7245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323580" y="2009775"/>
            <a:ext cx="320040" cy="335915"/>
          </a:xfrm>
          <a:prstGeom prst="ellipse">
            <a:avLst/>
          </a:prstGeom>
          <a:noFill/>
          <a:ln w="28575">
            <a:solidFill>
              <a:srgbClr val="5B9B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07070" y="3254375"/>
            <a:ext cx="320040" cy="33591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1"/>
            <a:endCxn id="10" idx="5"/>
          </p:cNvCxnSpPr>
          <p:nvPr/>
        </p:nvCxnSpPr>
        <p:spPr>
          <a:xfrm flipH="1" flipV="1">
            <a:off x="7978140" y="2922905"/>
            <a:ext cx="375920" cy="3803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6" idx="3"/>
          </p:cNvCxnSpPr>
          <p:nvPr/>
        </p:nvCxnSpPr>
        <p:spPr>
          <a:xfrm flipV="1">
            <a:off x="7978140" y="2296795"/>
            <a:ext cx="392430" cy="387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514350" y="227330"/>
            <a:ext cx="40043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/>
              <a:t>GNN architecture</a:t>
            </a:r>
            <a:endParaRPr lang="x-none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1" grpId="1" animBg="1"/>
      <p:bldP spid="10" grpId="1" animBg="1"/>
      <p:bldP spid="11" grpId="2" bldLvl="0" animBg="1"/>
      <p:bldP spid="10" grpId="2" bldLvl="0" animBg="1"/>
      <p:bldP spid="16" grpId="0" bldLvl="0" animBg="1"/>
      <p:bldP spid="12" grpId="0" bldLvl="0" animBg="1"/>
      <p:bldP spid="13" grpId="0" bldLvl="0" animBg="1"/>
      <p:bldP spid="1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220" y="1516380"/>
            <a:ext cx="9996805" cy="2837815"/>
          </a:xfrm>
        </p:spPr>
        <p:txBody>
          <a:bodyPr>
            <a:normAutofit/>
          </a:bodyPr>
          <a:p>
            <a:r>
              <a:rPr lang="x-none" altLang="en-US"/>
              <a:t>GG-NNs</a:t>
            </a:r>
            <a:br>
              <a:rPr lang="x-none" altLang="en-US"/>
            </a:br>
            <a:r>
              <a:rPr lang="x-none" altLang="en-US"/>
              <a:t>Gated Graph Neural Networks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55" y="376555"/>
            <a:ext cx="9484360" cy="852805"/>
          </a:xfrm>
        </p:spPr>
        <p:txBody>
          <a:bodyPr/>
          <a:p>
            <a:r>
              <a:rPr lang="x-none" altLang="en-US" sz="3600" b="1"/>
              <a:t>GNN -&gt; GG-NNs</a:t>
            </a:r>
            <a:endParaRPr lang="x-none" altLang="en-US" sz="3600" b="1"/>
          </a:p>
        </p:txBody>
      </p:sp>
      <p:grpSp>
        <p:nvGrpSpPr>
          <p:cNvPr id="14" name="Group 13"/>
          <p:cNvGrpSpPr/>
          <p:nvPr/>
        </p:nvGrpSpPr>
        <p:grpSpPr>
          <a:xfrm>
            <a:off x="2496185" y="1469390"/>
            <a:ext cx="7639685" cy="3810000"/>
            <a:chOff x="3893" y="2610"/>
            <a:chExt cx="12031" cy="6000"/>
          </a:xfrm>
        </p:grpSpPr>
        <p:sp>
          <p:nvSpPr>
            <p:cNvPr id="5" name="Text Box 4"/>
            <p:cNvSpPr txBox="1"/>
            <p:nvPr/>
          </p:nvSpPr>
          <p:spPr>
            <a:xfrm>
              <a:off x="5189" y="2667"/>
              <a:ext cx="2196" cy="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800" b="1"/>
                <a:t>GNN</a:t>
              </a:r>
              <a:endParaRPr lang="x-none" altLang="en-US" sz="2800" b="1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1308" y="2610"/>
              <a:ext cx="2983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2800" b="1"/>
                <a:t>GG-NNs</a:t>
              </a:r>
              <a:endParaRPr lang="x-none" altLang="en-US" sz="2800" b="1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991" y="3594"/>
              <a:ext cx="11817" cy="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7"/>
            <p:cNvSpPr txBox="1"/>
            <p:nvPr/>
          </p:nvSpPr>
          <p:spPr>
            <a:xfrm>
              <a:off x="4290" y="6561"/>
              <a:ext cx="4029" cy="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 b="1"/>
                <a:t>满足contration map</a:t>
              </a:r>
              <a:endParaRPr lang="x-none" altLang="en-US" sz="1600" b="1"/>
            </a:p>
            <a:p>
              <a:r>
                <a:rPr lang="x-none" altLang="en-US" sz="1600" b="1"/>
                <a:t>保证了收敛，</a:t>
              </a:r>
              <a:r>
                <a:rPr lang="x-none" altLang="en-US" sz="1600" b="1">
                  <a:sym typeface="+mn-ea"/>
                </a:rPr>
                <a:t>收敛值与</a:t>
              </a:r>
              <a:r>
                <a:rPr lang="x-none" altLang="en-US" sz="1600" b="1"/>
                <a:t>节点的初始值无关</a:t>
              </a:r>
              <a:endParaRPr lang="x-none" altLang="en-US" sz="1600" b="1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901" y="5915"/>
              <a:ext cx="11778" cy="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10023" y="6202"/>
              <a:ext cx="5367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 b="1"/>
                <a:t>由于增加了GRU，并且没有对参数进行约束，所以不满足contration map。</a:t>
              </a:r>
              <a:r>
                <a:rPr lang="x-none" altLang="en-US" sz="1600" b="1">
                  <a:solidFill>
                    <a:srgbClr val="FF0000"/>
                  </a:solidFill>
                </a:rPr>
                <a:t>故引入了node annotation以初始化节点</a:t>
              </a:r>
              <a:r>
                <a:rPr lang="x-none" altLang="en-US" sz="1600" b="1"/>
                <a:t>，和</a:t>
              </a:r>
              <a:r>
                <a:rPr lang="x-none" altLang="en-US" sz="1600" b="1">
                  <a:solidFill>
                    <a:srgbClr val="FF0000"/>
                  </a:solidFill>
                </a:rPr>
                <a:t>固定的step</a:t>
              </a:r>
              <a:r>
                <a:rPr lang="x-none" altLang="en-US" sz="1600" b="1"/>
                <a:t>以使算法更新step次后停止更新</a:t>
              </a:r>
              <a:endParaRPr lang="x-none" altLang="en-US" sz="1600" b="1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0268" y="3983"/>
              <a:ext cx="4873" cy="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x-none" altLang="en-US" sz="1600" b="1">
                  <a:solidFill>
                    <a:srgbClr val="FF0000"/>
                  </a:solidFill>
                </a:rPr>
                <a:t>增加GRU单元</a:t>
              </a:r>
              <a:r>
                <a:rPr lang="x-none" altLang="en-US" sz="1600" b="1"/>
                <a:t>，使模型可以结合之前时刻其他节点的信息，来更新当前时刻的状态</a:t>
              </a:r>
              <a:endParaRPr lang="x-none" altLang="en-US" sz="1600" b="1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893" y="8610"/>
              <a:ext cx="12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10"/>
            <p:cNvSpPr txBox="1"/>
            <p:nvPr/>
          </p:nvSpPr>
          <p:spPr>
            <a:xfrm>
              <a:off x="3949" y="4062"/>
              <a:ext cx="4988" cy="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 b="1"/>
                <a:t>由于constration map的原因，过去时刻的节点信息随着时间衰减，最后跟当前节点相关性很弱</a:t>
              </a:r>
              <a:endParaRPr lang="x-none" altLang="en-US" sz="1600" b="1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8285" y="5727065"/>
            <a:ext cx="7131050" cy="820420"/>
            <a:chOff x="4391" y="9019"/>
            <a:chExt cx="11230" cy="1292"/>
          </a:xfrm>
        </p:grpSpPr>
        <p:sp>
          <p:nvSpPr>
            <p:cNvPr id="12" name="Text Box 11"/>
            <p:cNvSpPr txBox="1"/>
            <p:nvPr/>
          </p:nvSpPr>
          <p:spPr>
            <a:xfrm>
              <a:off x="5529" y="9783"/>
              <a:ext cx="10092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/>
                <a:t>GNN + </a:t>
              </a:r>
              <a:r>
                <a:rPr lang="x-none" altLang="en-US" sz="1600">
                  <a:solidFill>
                    <a:srgbClr val="FF0000"/>
                  </a:solidFill>
                </a:rPr>
                <a:t>GRU</a:t>
              </a:r>
              <a:r>
                <a:rPr lang="x-none" altLang="en-US" sz="1600"/>
                <a:t> + </a:t>
              </a:r>
              <a:r>
                <a:rPr lang="x-none" altLang="en-US" sz="1600">
                  <a:solidFill>
                    <a:srgbClr val="FF0000"/>
                  </a:solidFill>
                </a:rPr>
                <a:t>node annotation</a:t>
              </a:r>
              <a:r>
                <a:rPr lang="x-none" altLang="en-US" sz="1600"/>
                <a:t> = GG-NNs</a:t>
              </a:r>
              <a:endParaRPr lang="x-none" altLang="en-US" sz="1600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4391" y="9019"/>
              <a:ext cx="5721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600"/>
                <a:t>Simply regard as:</a:t>
              </a:r>
              <a:endParaRPr lang="x-none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810" y="821055"/>
            <a:ext cx="5472430" cy="673100"/>
          </a:xfrm>
        </p:spPr>
        <p:txBody>
          <a:bodyPr>
            <a:normAutofit fontScale="90000"/>
          </a:bodyPr>
          <a:p>
            <a:r>
              <a:rPr lang="x-none" altLang="en-US" sz="4000"/>
              <a:t>Contraction map</a:t>
            </a:r>
            <a:endParaRPr lang="x-none" altLang="en-US" sz="4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245" y="2461260"/>
            <a:ext cx="9371330" cy="15722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315210" y="4692015"/>
            <a:ext cx="46634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若模型f()满足contraction map，则其必存在最优解，并且与初始值无关</a:t>
            </a:r>
            <a:endParaRPr lang="x-none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88720" y="4723130"/>
            <a:ext cx="7581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性质：</a:t>
            </a:r>
            <a:endParaRPr lang="x-none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Kingsoft Office WPP</Application>
  <PresentationFormat>Widescreen</PresentationFormat>
  <Paragraphs>193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GNN Graph Neural 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GG-NNs Gated Graph Neural Networks</vt:lpstr>
      <vt:lpstr>GNN -&gt; GG-NNs</vt:lpstr>
      <vt:lpstr>Contraction 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OUTPUT MODLES</vt:lpstr>
      <vt:lpstr>GGS-NNs Gated Graph Sequence Neural Networks</vt:lpstr>
      <vt:lpstr>Why GGS-NNs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sigma</dc:creator>
  <cp:lastModifiedBy>beta</cp:lastModifiedBy>
  <cp:revision>114</cp:revision>
  <dcterms:created xsi:type="dcterms:W3CDTF">2017-11-21T07:23:10Z</dcterms:created>
  <dcterms:modified xsi:type="dcterms:W3CDTF">2017-11-21T07:23:10Z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