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64" r:id="rId6"/>
    <p:sldId id="267" r:id="rId7"/>
    <p:sldId id="266" r:id="rId8"/>
    <p:sldId id="284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85" r:id="rId17"/>
    <p:sldId id="286" r:id="rId18"/>
    <p:sldId id="287" r:id="rId19"/>
    <p:sldId id="288" r:id="rId20"/>
    <p:sldId id="289" r:id="rId21"/>
    <p:sldId id="292" r:id="rId22"/>
    <p:sldId id="291" r:id="rId23"/>
    <p:sldId id="305" r:id="rId24"/>
    <p:sldId id="304" r:id="rId25"/>
    <p:sldId id="303" r:id="rId26"/>
    <p:sldId id="260" r:id="rId27"/>
    <p:sldId id="26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61845" y="1474470"/>
            <a:ext cx="8345170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Graph Convolutional Matrix Completio</a:t>
            </a:r>
            <a:r>
              <a:rPr lang="x-none" altLang="en-US" sz="4400"/>
              <a:t>n</a:t>
            </a:r>
            <a:endParaRPr lang="x-none" altLang="en-US" sz="4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3825240"/>
            <a:ext cx="8502015" cy="8820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066655" y="6158865"/>
            <a:ext cx="167513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by wjy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6002655" y="405130"/>
            <a:ext cx="52108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： GCE具体是怎么处理的？</a:t>
            </a:r>
            <a:endParaRPr lang="x-none" alt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2283460" y="1237615"/>
            <a:ext cx="7396480" cy="925195"/>
            <a:chOff x="2764" y="2266"/>
            <a:chExt cx="12307" cy="15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" y="2266"/>
              <a:ext cx="11009" cy="15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5" y="2690"/>
              <a:ext cx="686" cy="634"/>
            </a:xfrm>
            <a:prstGeom prst="rect">
              <a:avLst/>
            </a:prstGeom>
          </p:spPr>
        </p:pic>
      </p:grpSp>
      <p:sp>
        <p:nvSpPr>
          <p:cNvPr id="15" name="Text Box 14"/>
          <p:cNvSpPr txBox="1"/>
          <p:nvPr/>
        </p:nvSpPr>
        <p:spPr>
          <a:xfrm>
            <a:off x="1396365" y="2390140"/>
            <a:ext cx="9523730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（2）式右边：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1. 每一个 </a:t>
            </a:r>
            <a:r>
              <a:rPr lang="x-none" altLang="en-US">
                <a:latin typeface="Ubuntu" charset="0"/>
                <a:cs typeface="Ubuntu" charset="0"/>
              </a:rPr>
              <a:t>Ʃ ，代表的是在某种边类型R下，所有 i 的邻居 j， 与 i 的通过（1）式得到的message的累加。</a:t>
            </a:r>
            <a:endParaRPr lang="x-none" altLang="en-US">
              <a:latin typeface="Ubuntu" charset="0"/>
              <a:cs typeface="Ubuntu" charset="0"/>
            </a:endParaRPr>
          </a:p>
          <a:p>
            <a:endParaRPr lang="x-none" altLang="en-US">
              <a:latin typeface="Ubuntu" charset="0"/>
              <a:cs typeface="Ubuntu" charset="0"/>
            </a:endParaRPr>
          </a:p>
          <a:p>
            <a:r>
              <a:rPr lang="x-none" altLang="en-US">
                <a:latin typeface="Ubuntu" charset="0"/>
                <a:cs typeface="Ubuntu" charset="0"/>
              </a:rPr>
              <a:t>2. 对每种边类型作accumulation operation。这个accum可以是sum()，也可以是stack()</a:t>
            </a:r>
            <a:endParaRPr lang="x-none" altLang="en-US">
              <a:latin typeface="Ubuntu" charset="0"/>
              <a:cs typeface="Ubuntu" charset="0"/>
            </a:endParaRPr>
          </a:p>
          <a:p>
            <a:endParaRPr lang="x-none" altLang="en-US">
              <a:latin typeface="Ubuntu" charset="0"/>
              <a:cs typeface="Ubuntu" charset="0"/>
            </a:endParaRPr>
          </a:p>
          <a:p>
            <a:r>
              <a:rPr lang="x-none" altLang="en-US">
                <a:latin typeface="Ubuntu" charset="0"/>
                <a:cs typeface="Ubuntu" charset="0"/>
              </a:rPr>
              <a:t>3. 对2得到的结果输入到activation function </a:t>
            </a:r>
            <a:r>
              <a:rPr lang="x-none" altLang="en-US">
                <a:latin typeface="Ubuntu" charset="0"/>
                <a:cs typeface="Ubuntu" charset="0"/>
                <a:sym typeface="+mn-ea"/>
              </a:rPr>
              <a:t>σ()</a:t>
            </a:r>
            <a:r>
              <a:rPr lang="x-none" altLang="en-US">
                <a:latin typeface="Ubuntu" charset="0"/>
                <a:cs typeface="Ubuntu" charset="0"/>
              </a:rPr>
              <a:t>。σ()可以是element-wise的ReLU。</a:t>
            </a:r>
            <a:endParaRPr lang="x-none" altLang="en-US">
              <a:latin typeface="Ubuntu" charset="0"/>
              <a:cs typeface="Ubuntu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82395" y="2268220"/>
            <a:ext cx="901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327150" y="5123815"/>
            <a:ext cx="96621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Ubuntu" charset="0"/>
                <a:cs typeface="Ubuntu" charset="0"/>
                <a:sym typeface="+mn-ea"/>
              </a:rPr>
              <a:t>所以：（2）式得到的是一个中间结果，后面还要作进一步处理。它所做的事情就是将（1）式得到的结果按照某种方式线性组合在一起。我们将（2）式看作</a:t>
            </a:r>
            <a:r>
              <a:rPr lang="x-none" altLang="en-US">
                <a:solidFill>
                  <a:srgbClr val="FF0000"/>
                </a:solidFill>
                <a:latin typeface="Ubuntu" charset="0"/>
                <a:cs typeface="Ubuntu" charset="0"/>
                <a:sym typeface="+mn-ea"/>
              </a:rPr>
              <a:t>graph convolution layer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43355" y="5904230"/>
            <a:ext cx="64954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  <a:latin typeface="Ubuntu" charset="0"/>
                <a:cs typeface="Ubuntu" charset="0"/>
                <a:sym typeface="+mn-ea"/>
              </a:rPr>
              <a:t>Q</a:t>
            </a:r>
            <a:r>
              <a:rPr lang="x-none" altLang="en-US">
                <a:latin typeface="Ubuntu" charset="0"/>
                <a:cs typeface="Ubuntu" charset="0"/>
                <a:sym typeface="+mn-ea"/>
              </a:rPr>
              <a:t>：convolution体现在哪？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6002655" y="405130"/>
            <a:ext cx="52108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： GCE具体是怎么处理的？</a:t>
            </a:r>
            <a:endParaRPr lang="x-none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1737995" y="2451735"/>
            <a:ext cx="9523730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Ubuntu" charset="0"/>
                <a:cs typeface="Ubuntu" charset="0"/>
              </a:rPr>
              <a:t>（3）式：</a:t>
            </a:r>
            <a:endParaRPr lang="x-none" altLang="en-US">
              <a:latin typeface="Ubuntu" charset="0"/>
              <a:cs typeface="Ubuntu" charset="0"/>
            </a:endParaRPr>
          </a:p>
          <a:p>
            <a:endParaRPr lang="x-none" altLang="en-US">
              <a:latin typeface="Ubuntu" charset="0"/>
              <a:cs typeface="Ubuntu" charset="0"/>
            </a:endParaRPr>
          </a:p>
          <a:p>
            <a:r>
              <a:rPr lang="x-none" altLang="en-US">
                <a:latin typeface="Ubuntu" charset="0"/>
                <a:cs typeface="Ubuntu" charset="0"/>
              </a:rPr>
              <a:t>W是参数矩阵，σ是激活函数。最后得到的结果ui表示user embedding。对于item embedding vi的计算，使用相同的参数矩阵W。（</a:t>
            </a:r>
            <a:r>
              <a:rPr lang="x-none" altLang="en-US">
                <a:solidFill>
                  <a:srgbClr val="FF0000"/>
                </a:solidFill>
                <a:latin typeface="Ubuntu" charset="0"/>
                <a:cs typeface="Ubuntu" charset="0"/>
              </a:rPr>
              <a:t>Q</a:t>
            </a:r>
            <a:r>
              <a:rPr lang="x-none" altLang="en-US">
                <a:latin typeface="Ubuntu" charset="0"/>
                <a:cs typeface="Ubuntu" charset="0"/>
              </a:rPr>
              <a:t>：为什么使用相同的W？）</a:t>
            </a:r>
            <a:endParaRPr lang="x-none" altLang="en-US">
              <a:latin typeface="Ubuntu" charset="0"/>
              <a:cs typeface="Ubuntu" charset="0"/>
            </a:endParaRPr>
          </a:p>
          <a:p>
            <a:endParaRPr lang="x-none" altLang="en-US">
              <a:latin typeface="Ubuntu" charset="0"/>
              <a:cs typeface="Ubuntu" charset="0"/>
            </a:endParaRPr>
          </a:p>
          <a:p>
            <a:endParaRPr lang="x-none" altLang="en-US">
              <a:latin typeface="Ubuntu" charset="0"/>
              <a:cs typeface="Ubuntu" charset="0"/>
            </a:endParaRPr>
          </a:p>
          <a:p>
            <a:r>
              <a:rPr lang="x-none" altLang="en-US">
                <a:latin typeface="Ubuntu" charset="0"/>
                <a:cs typeface="Ubuntu" charset="0"/>
              </a:rPr>
              <a:t>我们将（3）式看作</a:t>
            </a:r>
            <a:r>
              <a:rPr lang="x-none" altLang="en-US">
                <a:solidFill>
                  <a:srgbClr val="FF0000"/>
                </a:solidFill>
                <a:latin typeface="Ubuntu" charset="0"/>
                <a:cs typeface="Ubuntu" charset="0"/>
              </a:rPr>
              <a:t>dense layer</a:t>
            </a:r>
            <a:endParaRPr lang="x-none" altLang="en-US">
              <a:solidFill>
                <a:srgbClr val="FF0000"/>
              </a:solidFill>
              <a:latin typeface="Ubuntu" charset="0"/>
              <a:cs typeface="Ubuntu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87190" y="1416050"/>
            <a:ext cx="3168650" cy="427990"/>
            <a:chOff x="5692" y="1717"/>
            <a:chExt cx="5716" cy="7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2" y="1717"/>
              <a:ext cx="4200" cy="77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3" y="1726"/>
              <a:ext cx="845" cy="618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1588770" y="2045970"/>
            <a:ext cx="8917940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08325" y="1203325"/>
            <a:ext cx="6406515" cy="1796415"/>
            <a:chOff x="2572" y="1819"/>
            <a:chExt cx="8112" cy="2148"/>
          </a:xfrm>
        </p:grpSpPr>
        <p:grpSp>
          <p:nvGrpSpPr>
            <p:cNvPr id="5" name="Group 4"/>
            <p:cNvGrpSpPr/>
            <p:nvPr/>
          </p:nvGrpSpPr>
          <p:grpSpPr>
            <a:xfrm>
              <a:off x="7794" y="2156"/>
              <a:ext cx="2891" cy="406"/>
              <a:chOff x="5692" y="1717"/>
              <a:chExt cx="5716" cy="7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92" y="1717"/>
                <a:ext cx="4200" cy="77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3" y="1726"/>
                <a:ext cx="845" cy="618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2572" y="2999"/>
              <a:ext cx="7595" cy="968"/>
              <a:chOff x="2764" y="2266"/>
              <a:chExt cx="12307" cy="150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" y="2266"/>
                <a:ext cx="11009" cy="150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" y="2690"/>
                <a:ext cx="686" cy="634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2585" y="1819"/>
              <a:ext cx="3969" cy="1068"/>
              <a:chOff x="1873" y="3428"/>
              <a:chExt cx="7070" cy="170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3" y="3428"/>
                <a:ext cx="5664" cy="170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9" y="3950"/>
                <a:ext cx="875" cy="611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2625090" y="3491230"/>
            <a:ext cx="7362825" cy="2510155"/>
            <a:chOff x="1544" y="4740"/>
            <a:chExt cx="11595" cy="3953"/>
          </a:xfrm>
        </p:grpSpPr>
        <p:sp>
          <p:nvSpPr>
            <p:cNvPr id="10" name="Text Box 9"/>
            <p:cNvSpPr txBox="1"/>
            <p:nvPr/>
          </p:nvSpPr>
          <p:spPr>
            <a:xfrm>
              <a:off x="1544" y="4740"/>
              <a:ext cx="11505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这种encoder实现方式只是相对简单的一种，还有其他值得探索的变体。</a:t>
              </a:r>
              <a:endParaRPr lang="x-none" altLang="en-US"/>
            </a:p>
            <a:p>
              <a:endParaRPr lang="x-none" altLang="en-US"/>
            </a:p>
            <a:p>
              <a:r>
                <a:rPr lang="x-none" altLang="en-US"/>
                <a:t>例如，对于（1）式，可以用神经网络而不是简单的线性关系。</a:t>
              </a:r>
              <a:endParaRPr lang="x-none" alt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9" y="6763"/>
              <a:ext cx="5239" cy="653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1566" y="8087"/>
              <a:ext cx="11573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再例如，normalization constan c</a:t>
              </a:r>
              <a:r>
                <a:rPr lang="x-none" altLang="en-US" baseline="-25000"/>
                <a:t>ij </a:t>
              </a:r>
              <a:r>
                <a:rPr lang="x-none" altLang="en-US"/>
                <a:t>可以用attention mechanism代替</a:t>
              </a:r>
              <a:endParaRPr lang="x-none" alt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304415" y="3158490"/>
            <a:ext cx="7995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821680" y="423545"/>
            <a:ext cx="1758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最后说几句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7030"/>
            <a:ext cx="4539615" cy="588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156970"/>
            <a:ext cx="9633585" cy="22421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52550" y="3787775"/>
            <a:ext cx="4013200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有三个组成部分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1. Graph</a:t>
            </a:r>
            <a:r>
              <a:rPr lang="x-none" altLang="en-US">
                <a:sym typeface="+mn-ea"/>
              </a:rPr>
              <a:t>数据 </a:t>
            </a:r>
            <a:r>
              <a:rPr lang="x-none" altLang="en-US"/>
              <a:t>User+Item，有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特征矩阵X (N * D)</a:t>
            </a:r>
            <a:endParaRPr lang="x-none" altLang="en-US"/>
          </a:p>
          <a:p>
            <a:r>
              <a:rPr lang="x-none" altLang="en-US"/>
              <a:t>Rating matrix M (N</a:t>
            </a:r>
            <a:r>
              <a:rPr lang="x-none" altLang="en-US" baseline="-25000"/>
              <a:t>u </a:t>
            </a:r>
            <a:r>
              <a:rPr lang="x-none" altLang="en-US"/>
              <a:t>* N</a:t>
            </a:r>
            <a:r>
              <a:rPr lang="x-none" altLang="en-US" baseline="-25000"/>
              <a:t>v</a:t>
            </a:r>
            <a:r>
              <a:rPr lang="x-none" altLang="en-US"/>
              <a:t>)</a:t>
            </a:r>
            <a:endParaRPr lang="x-none" altLang="en-US"/>
          </a:p>
          <a:p>
            <a:r>
              <a:rPr lang="x-none" altLang="en-US"/>
              <a:t>node embedding matrix Z (N*E)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283960" y="4346575"/>
            <a:ext cx="478980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2. 对二分图处理的Graph encoder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3. 产生predicted ratings的Bilinear decoder</a:t>
            </a:r>
            <a:endParaRPr lang="x-none" altLang="en-US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5994400"/>
            <a:ext cx="1981200" cy="3702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44590" y="1205230"/>
            <a:ext cx="4628515" cy="22078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857240" y="441325"/>
            <a:ext cx="20993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decoder</a:t>
            </a:r>
            <a:endParaRPr lang="x-none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501650"/>
            <a:ext cx="3483610" cy="42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2821305"/>
            <a:ext cx="3556635" cy="17272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16120" y="2158365"/>
            <a:ext cx="7373620" cy="310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通过 graph convolution encoder ，可以得到能够表示graph的特征信息的结果。下一步，就是如何根据这些结果去预测 user i 与 item j 之间的边的rating level。</a:t>
            </a:r>
            <a:endParaRPr lang="x-none" altLang="en-US" sz="2400"/>
          </a:p>
          <a:p>
            <a:endParaRPr lang="x-none" altLang="en-US" sz="2800"/>
          </a:p>
          <a:p>
            <a:r>
              <a:rPr lang="x-none" altLang="en-US" sz="2400"/>
              <a:t>在Bilinear decoder中，将每一个rating level看作一个class，然后用 softmax+求期望值 实现多分类，也就是预测rating level。</a:t>
            </a:r>
            <a:endParaRPr lang="x-none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501650"/>
            <a:ext cx="3483610" cy="42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14295"/>
            <a:ext cx="3556635" cy="1727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79490" y="817880"/>
            <a:ext cx="4228465" cy="910590"/>
            <a:chOff x="8624" y="2538"/>
            <a:chExt cx="6659" cy="14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4" y="2538"/>
              <a:ext cx="5507" cy="143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31" y="3117"/>
              <a:ext cx="653" cy="431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5135245" y="5431790"/>
            <a:ext cx="61823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在训练中，我们最小化 预测结果 与 真实值 之间的误差来训练整个graph auto-encoder。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022850" y="3667125"/>
            <a:ext cx="651764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（4）式是softmax function，Q</a:t>
            </a:r>
            <a:r>
              <a:rPr lang="x-none" altLang="en-US" baseline="-25000"/>
              <a:t>r </a:t>
            </a:r>
            <a:r>
              <a:rPr lang="x-none" altLang="en-US"/>
              <a:t>、V</a:t>
            </a:r>
            <a:r>
              <a:rPr lang="x-none" altLang="en-US" baseline="-25000"/>
              <a:t>s</a:t>
            </a:r>
            <a:r>
              <a:rPr lang="x-none" altLang="en-US"/>
              <a:t>都是可训练的参数矩阵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（5）式就是求u</a:t>
            </a:r>
            <a:r>
              <a:rPr lang="x-none" altLang="en-US" baseline="-25000"/>
              <a:t>i</a:t>
            </a:r>
            <a:r>
              <a:rPr lang="x-none" altLang="en-US"/>
              <a:t>，v</a:t>
            </a:r>
            <a:r>
              <a:rPr lang="x-none" altLang="en-US" baseline="-25000"/>
              <a:t>j</a:t>
            </a:r>
            <a:r>
              <a:rPr lang="x-none" altLang="en-US"/>
              <a:t>关于r的期望值，所得即为预测结果</a:t>
            </a:r>
            <a:endParaRPr lang="x-non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067300" y="2209800"/>
            <a:ext cx="6552565" cy="722630"/>
            <a:chOff x="7180" y="4381"/>
            <a:chExt cx="10319" cy="11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0" y="4381"/>
              <a:ext cx="9451" cy="11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49" y="4557"/>
              <a:ext cx="650" cy="535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>
            <a:off x="5053965" y="3079115"/>
            <a:ext cx="645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80695"/>
            <a:ext cx="3189605" cy="5549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87725" y="1296670"/>
            <a:ext cx="6162040" cy="1146810"/>
            <a:chOff x="3279" y="2570"/>
            <a:chExt cx="14409" cy="26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9" y="2570"/>
              <a:ext cx="12891" cy="26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8" y="3360"/>
              <a:ext cx="1011" cy="87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869565" y="3016250"/>
            <a:ext cx="7254875" cy="933450"/>
            <a:chOff x="1113" y="5425"/>
            <a:chExt cx="11425" cy="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2652" y="5425"/>
              <a:ext cx="9886" cy="1470"/>
              <a:chOff x="3603" y="5249"/>
              <a:chExt cx="9886" cy="1470"/>
            </a:xfrm>
          </p:grpSpPr>
          <p:sp>
            <p:nvSpPr>
              <p:cNvPr id="8" name="Text Box 7"/>
              <p:cNvSpPr txBox="1"/>
              <p:nvPr/>
            </p:nvSpPr>
            <p:spPr>
              <a:xfrm>
                <a:off x="4104" y="5249"/>
                <a:ext cx="9385" cy="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/>
                  <a:t>if k = l 则 I</a:t>
                </a:r>
                <a:r>
                  <a:rPr lang="x-none" altLang="en-US" baseline="-25000"/>
                  <a:t>k,l</a:t>
                </a:r>
                <a:r>
                  <a:rPr lang="x-none" altLang="en-US"/>
                  <a:t> = 1 （此情况为预测结果与真实值</a:t>
                </a:r>
                <a:r>
                  <a:rPr lang="x-none" altLang="en-US">
                    <a:solidFill>
                      <a:srgbClr val="FF0000"/>
                    </a:solidFill>
                  </a:rPr>
                  <a:t>相同</a:t>
                </a:r>
                <a:r>
                  <a:rPr lang="x-none" altLang="en-US"/>
                  <a:t>）</a:t>
                </a:r>
                <a:endParaRPr lang="x-none" altLang="en-US"/>
              </a:p>
              <a:p>
                <a:endParaRPr lang="x-none" altLang="en-US"/>
              </a:p>
              <a:p>
                <a:r>
                  <a:rPr lang="x-none" altLang="en-US"/>
                  <a:t>else 则 I</a:t>
                </a:r>
                <a:r>
                  <a:rPr lang="x-none" altLang="en-US" baseline="-25000"/>
                  <a:t>k,l</a:t>
                </a:r>
                <a:r>
                  <a:rPr lang="x-none" altLang="en-US"/>
                  <a:t> = 0 （此情况为预测结果与真实值</a:t>
                </a:r>
                <a:r>
                  <a:rPr lang="x-none" altLang="en-US">
                    <a:solidFill>
                      <a:srgbClr val="FF0000"/>
                    </a:solidFill>
                  </a:rPr>
                  <a:t>不符</a:t>
                </a:r>
                <a:r>
                  <a:rPr lang="x-none" altLang="en-US"/>
                  <a:t>）</a:t>
                </a:r>
                <a:endParaRPr lang="x-none" altLang="en-US"/>
              </a:p>
            </p:txBody>
          </p:sp>
          <p:sp>
            <p:nvSpPr>
              <p:cNvPr id="9" name="Left Brace 8"/>
              <p:cNvSpPr/>
              <p:nvPr/>
            </p:nvSpPr>
            <p:spPr>
              <a:xfrm>
                <a:off x="3603" y="5349"/>
                <a:ext cx="426" cy="125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" y="5791"/>
              <a:ext cx="1303" cy="720"/>
            </a:xfrm>
            <a:prstGeom prst="rect">
              <a:avLst/>
            </a:prstGeom>
          </p:spPr>
        </p:pic>
      </p:grpSp>
      <p:sp>
        <p:nvSpPr>
          <p:cNvPr id="17" name="Text Box 16"/>
          <p:cNvSpPr txBox="1"/>
          <p:nvPr/>
        </p:nvSpPr>
        <p:spPr>
          <a:xfrm>
            <a:off x="3098800" y="6009005"/>
            <a:ext cx="66433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：ubobserved rating是否指该user跟item无边相连？</a:t>
            </a:r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 </a:t>
            </a:r>
            <a:r>
              <a:rPr lang="x-none" altLang="en-US">
                <a:cs typeface="Ubuntu" charset="0"/>
              </a:rPr>
              <a:t>Ω如何在公式中起作用的？=0是否意味着忽略不用处理？</a:t>
            </a:r>
            <a:endParaRPr lang="x-none" altLang="en-US">
              <a:cs typeface="Ubuntu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44140" y="4494530"/>
            <a:ext cx="8261350" cy="935990"/>
            <a:chOff x="4690" y="7304"/>
            <a:chExt cx="13010" cy="1474"/>
          </a:xfrm>
        </p:grpSpPr>
        <p:grpSp>
          <p:nvGrpSpPr>
            <p:cNvPr id="16" name="Group 15"/>
            <p:cNvGrpSpPr/>
            <p:nvPr/>
          </p:nvGrpSpPr>
          <p:grpSpPr>
            <a:xfrm>
              <a:off x="4690" y="7304"/>
              <a:ext cx="13010" cy="1475"/>
              <a:chOff x="2312" y="7254"/>
              <a:chExt cx="13010" cy="147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" y="7657"/>
                <a:ext cx="3514" cy="674"/>
              </a:xfrm>
              <a:prstGeom prst="rect">
                <a:avLst/>
              </a:prstGeom>
            </p:spPr>
          </p:pic>
          <p:sp>
            <p:nvSpPr>
              <p:cNvPr id="14" name="Left Brace 13"/>
              <p:cNvSpPr/>
              <p:nvPr/>
            </p:nvSpPr>
            <p:spPr>
              <a:xfrm>
                <a:off x="6082" y="7427"/>
                <a:ext cx="452" cy="10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>
                <a:off x="6687" y="7254"/>
                <a:ext cx="8635" cy="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/>
                  <a:t>	1 （当M</a:t>
                </a:r>
                <a:r>
                  <a:rPr lang="x-none" altLang="en-US" baseline="-25000"/>
                  <a:t>ij</a:t>
                </a:r>
                <a:r>
                  <a:rPr lang="x-none" altLang="en-US"/>
                  <a:t>为observed ratings）</a:t>
                </a:r>
                <a:endParaRPr lang="x-none" altLang="en-US"/>
              </a:p>
              <a:p>
                <a:endParaRPr lang="x-none" altLang="en-US"/>
              </a:p>
              <a:p>
                <a:r>
                  <a:rPr lang="x-none" altLang="en-US"/>
                  <a:t>	0 （</a:t>
                </a:r>
                <a:r>
                  <a:rPr lang="x-none" altLang="en-US">
                    <a:sym typeface="+mn-ea"/>
                  </a:rPr>
                  <a:t>当M</a:t>
                </a:r>
                <a:r>
                  <a:rPr lang="x-none" altLang="en-US" baseline="-25000">
                    <a:sym typeface="+mn-ea"/>
                  </a:rPr>
                  <a:t>ij</a:t>
                </a:r>
                <a:r>
                  <a:rPr lang="x-none" altLang="en-US">
                    <a:sym typeface="+mn-ea"/>
                  </a:rPr>
                  <a:t>为unobserved ratings</a:t>
                </a:r>
                <a:r>
                  <a:rPr lang="x-none" altLang="en-US"/>
                  <a:t>）</a:t>
                </a:r>
                <a:endParaRPr lang="x-none" alt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7" y="7361"/>
              <a:ext cx="1269" cy="50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72" y="8237"/>
              <a:ext cx="1269" cy="508"/>
            </a:xfrm>
            <a:prstGeom prst="rect">
              <a:avLst/>
            </a:prstGeom>
          </p:spPr>
        </p:pic>
      </p:grpSp>
      <p:sp>
        <p:nvSpPr>
          <p:cNvPr id="21" name="Text Box 20"/>
          <p:cNvSpPr txBox="1"/>
          <p:nvPr/>
        </p:nvSpPr>
        <p:spPr>
          <a:xfrm>
            <a:off x="1207770" y="1616710"/>
            <a:ext cx="21621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loss function:</a:t>
            </a:r>
            <a:endParaRPr lang="x-none" altLang="en-US" sz="20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94385" y="2506980"/>
            <a:ext cx="1080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80695"/>
            <a:ext cx="3189605" cy="5549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87725" y="1296670"/>
            <a:ext cx="6162040" cy="1146810"/>
            <a:chOff x="3279" y="2570"/>
            <a:chExt cx="14409" cy="26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9" y="2570"/>
              <a:ext cx="12891" cy="26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8" y="3360"/>
              <a:ext cx="1011" cy="874"/>
            </a:xfrm>
            <a:prstGeom prst="rect">
              <a:avLst/>
            </a:prstGeom>
          </p:spPr>
        </p:pic>
      </p:grpSp>
      <p:sp>
        <p:nvSpPr>
          <p:cNvPr id="21" name="Text Box 20"/>
          <p:cNvSpPr txBox="1"/>
          <p:nvPr/>
        </p:nvSpPr>
        <p:spPr>
          <a:xfrm>
            <a:off x="1207770" y="1616710"/>
            <a:ext cx="21621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loss function:</a:t>
            </a:r>
            <a:endParaRPr lang="x-none" altLang="en-US" sz="20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136650" y="2503170"/>
            <a:ext cx="973328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650365" y="3171825"/>
            <a:ext cx="8295640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（6）式的意义：</a:t>
            </a:r>
            <a:endParaRPr lang="x-none" altLang="en-US" sz="2000"/>
          </a:p>
          <a:p>
            <a:endParaRPr lang="x-none" altLang="en-US" sz="2400"/>
          </a:p>
          <a:p>
            <a:r>
              <a:rPr lang="x-none" altLang="en-US" sz="2000"/>
              <a:t>优化的目标通常是令 loss 越来越小。在这里，由于使用了 negative log likelihood，并且 I</a:t>
            </a:r>
            <a:r>
              <a:rPr lang="x-none" altLang="en-US" sz="2000" baseline="-25000"/>
              <a:t>r,M</a:t>
            </a:r>
            <a:r>
              <a:rPr lang="x-none" altLang="en-US" sz="2000"/>
              <a:t> 在预测正确时为 1 ，所以预测正确的项越多，此 loss 越小。 </a:t>
            </a:r>
            <a:endParaRPr lang="x-none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80695"/>
            <a:ext cx="3189605" cy="554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70990" y="1477010"/>
            <a:ext cx="95008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论文中介绍了两个在训练过程中使用到的技巧，分别是 </a:t>
            </a:r>
            <a:r>
              <a:rPr lang="x-none" altLang="en-US">
                <a:solidFill>
                  <a:srgbClr val="FF0000"/>
                </a:solidFill>
              </a:rPr>
              <a:t>Node dropout</a:t>
            </a:r>
            <a:r>
              <a:rPr lang="x-none" altLang="en-US"/>
              <a:t> 和 </a:t>
            </a:r>
            <a:r>
              <a:rPr lang="x-none" altLang="en-US">
                <a:solidFill>
                  <a:srgbClr val="FF0000"/>
                </a:solidFill>
              </a:rPr>
              <a:t>Mini-batching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81680" y="2472055"/>
            <a:ext cx="7962265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通过以概率 p 随机删除某个特定节点传出的所有信息，注意不是删除节点。在 dropout 之后，message 需要 rescale 。这种 dropout 可以使得 embedding 更加独立于与特定user或者item。 </a:t>
            </a:r>
            <a:r>
              <a:rPr lang="x-none" altLang="en-US">
                <a:solidFill>
                  <a:srgbClr val="FF0000"/>
                </a:solidFill>
              </a:rPr>
              <a:t>Q </a:t>
            </a:r>
            <a:endParaRPr lang="x-none" altLang="en-US">
              <a:solidFill>
                <a:srgbClr val="FF0000"/>
              </a:solidFill>
            </a:endParaRPr>
          </a:p>
          <a:p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在 [24] 中使用了一种能够使得 embedding 更加 robust 的方法，作者把它用在了公式（3），也就是dense layer中。 </a:t>
            </a:r>
            <a:r>
              <a:rPr lang="x-none" altLang="en-US">
                <a:solidFill>
                  <a:srgbClr val="FF0000"/>
                </a:solidFill>
              </a:rPr>
              <a:t>Q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8210" y="2456815"/>
            <a:ext cx="21926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>
                <a:sym typeface="+mn-ea"/>
              </a:rPr>
              <a:t>Node dropout：</a:t>
            </a:r>
            <a:endParaRPr lang="x-none" altLang="en-US" sz="20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51865" y="4543425"/>
            <a:ext cx="21926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>
                <a:sym typeface="+mn-ea"/>
              </a:rPr>
              <a:t>Mini-batching：</a:t>
            </a:r>
            <a:endParaRPr lang="x-none" alt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283585" y="4573905"/>
            <a:ext cx="79622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将整个数据集分成N个batch，每次仅选取一个 batch 内的 user item 训练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485140"/>
            <a:ext cx="4104005" cy="41338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63165" y="4072255"/>
            <a:ext cx="7648575" cy="2101215"/>
            <a:chOff x="3952" y="1932"/>
            <a:chExt cx="12045" cy="33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" y="1932"/>
              <a:ext cx="10903" cy="33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49" y="2234"/>
              <a:ext cx="648" cy="287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186430" y="1280160"/>
            <a:ext cx="6406515" cy="1796415"/>
            <a:chOff x="2572" y="1819"/>
            <a:chExt cx="8112" cy="2148"/>
          </a:xfrm>
        </p:grpSpPr>
        <p:grpSp>
          <p:nvGrpSpPr>
            <p:cNvPr id="7" name="Group 6"/>
            <p:cNvGrpSpPr/>
            <p:nvPr/>
          </p:nvGrpSpPr>
          <p:grpSpPr>
            <a:xfrm>
              <a:off x="7794" y="2156"/>
              <a:ext cx="2891" cy="406"/>
              <a:chOff x="5692" y="1717"/>
              <a:chExt cx="5716" cy="77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" y="1717"/>
                <a:ext cx="4200" cy="77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3" y="1726"/>
                <a:ext cx="845" cy="618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2572" y="2999"/>
              <a:ext cx="7595" cy="968"/>
              <a:chOff x="2764" y="2266"/>
              <a:chExt cx="12307" cy="150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" y="2266"/>
                <a:ext cx="11009" cy="150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85" y="2690"/>
                <a:ext cx="686" cy="6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2585" y="1819"/>
              <a:ext cx="3969" cy="1068"/>
              <a:chOff x="1873" y="3428"/>
              <a:chExt cx="7070" cy="17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3" y="3428"/>
                <a:ext cx="5664" cy="17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9" y="3950"/>
                <a:ext cx="875" cy="611"/>
              </a:xfrm>
              <a:prstGeom prst="rect">
                <a:avLst/>
              </a:prstGeom>
            </p:spPr>
          </p:pic>
        </p:grpSp>
      </p:grpSp>
      <p:sp>
        <p:nvSpPr>
          <p:cNvPr id="20" name="Down Arrow 19"/>
          <p:cNvSpPr/>
          <p:nvPr/>
        </p:nvSpPr>
        <p:spPr>
          <a:xfrm>
            <a:off x="6064250" y="3358515"/>
            <a:ext cx="171450" cy="4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795770" y="3374390"/>
            <a:ext cx="36074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Vectorized implementation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21665" y="1896745"/>
            <a:ext cx="19443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单个 user 和 item 的公式表示：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08330" y="4200525"/>
            <a:ext cx="225488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包含所有 user 和 item 的公式表示：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5038725" y="6376035"/>
            <a:ext cx="55676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 的每一个元素都是 1/c</a:t>
            </a:r>
            <a:r>
              <a:rPr lang="x-none" altLang="en-US" baseline="-25000"/>
              <a:t>ij</a:t>
            </a:r>
            <a:r>
              <a:rPr lang="x-none" altLang="en-US"/>
              <a:t> </a:t>
            </a:r>
            <a:endParaRPr lang="x-none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6440" y="6365240"/>
            <a:ext cx="1567815" cy="36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1440180" y="1763395"/>
            <a:ext cx="4961890" cy="3500120"/>
            <a:chOff x="5660" y="2583"/>
            <a:chExt cx="7814" cy="5512"/>
          </a:xfrm>
        </p:grpSpPr>
        <p:sp>
          <p:nvSpPr>
            <p:cNvPr id="4" name="Oval 3"/>
            <p:cNvSpPr/>
            <p:nvPr/>
          </p:nvSpPr>
          <p:spPr>
            <a:xfrm>
              <a:off x="5692" y="3773"/>
              <a:ext cx="1271" cy="1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A</a:t>
              </a:r>
              <a:endParaRPr lang="x-none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11" y="5432"/>
              <a:ext cx="1271" cy="1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B</a:t>
              </a:r>
              <a:endParaRPr lang="x-none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37" y="6971"/>
              <a:ext cx="1271" cy="1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C</a:t>
              </a:r>
              <a:endParaRPr lang="x-none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660" y="2596"/>
              <a:ext cx="161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USERS</a:t>
              </a:r>
              <a:endParaRPr lang="x-none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99" y="3643"/>
              <a:ext cx="1718" cy="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F1</a:t>
              </a:r>
              <a:endParaRPr lang="x-none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43" y="6996"/>
              <a:ext cx="1718" cy="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F3</a:t>
              </a:r>
              <a:endParaRPr lang="x-none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05" y="5290"/>
              <a:ext cx="1718" cy="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F2</a:t>
              </a:r>
              <a:endParaRPr lang="x-none" altLang="en-US"/>
            </a:p>
          </p:txBody>
        </p:sp>
        <p:cxnSp>
          <p:nvCxnSpPr>
            <p:cNvPr id="11" name="Straight Connector 10"/>
            <p:cNvCxnSpPr>
              <a:stCxn id="4" idx="6"/>
              <a:endCxn id="8" idx="1"/>
            </p:cNvCxnSpPr>
            <p:nvPr/>
          </p:nvCxnSpPr>
          <p:spPr>
            <a:xfrm flipV="1">
              <a:off x="6963" y="4134"/>
              <a:ext cx="4536" cy="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6"/>
              <a:endCxn id="10" idx="1"/>
            </p:cNvCxnSpPr>
            <p:nvPr/>
          </p:nvCxnSpPr>
          <p:spPr>
            <a:xfrm>
              <a:off x="6963" y="4336"/>
              <a:ext cx="4542" cy="1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6"/>
              <a:endCxn id="9" idx="1"/>
            </p:cNvCxnSpPr>
            <p:nvPr/>
          </p:nvCxnSpPr>
          <p:spPr>
            <a:xfrm>
              <a:off x="6963" y="4336"/>
              <a:ext cx="4580" cy="3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8" idx="1"/>
            </p:cNvCxnSpPr>
            <p:nvPr/>
          </p:nvCxnSpPr>
          <p:spPr>
            <a:xfrm flipV="1">
              <a:off x="6982" y="4134"/>
              <a:ext cx="4517" cy="1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  <a:endCxn id="10" idx="1"/>
            </p:cNvCxnSpPr>
            <p:nvPr/>
          </p:nvCxnSpPr>
          <p:spPr>
            <a:xfrm flipV="1">
              <a:off x="7008" y="5781"/>
              <a:ext cx="4497" cy="1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1"/>
            </p:cNvCxnSpPr>
            <p:nvPr/>
          </p:nvCxnSpPr>
          <p:spPr>
            <a:xfrm flipV="1">
              <a:off x="7041" y="7487"/>
              <a:ext cx="4502" cy="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8540" y="3888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5</a:t>
              </a:r>
              <a:endParaRPr lang="x-none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461" y="5380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4</a:t>
              </a:r>
              <a:endParaRPr lang="x-none" alt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333" y="4508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4</a:t>
              </a:r>
              <a:endParaRPr lang="x-none" alt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532" y="4662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1</a:t>
              </a:r>
              <a:endParaRPr lang="x-none" alt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7803" y="6755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3</a:t>
              </a:r>
              <a:endParaRPr lang="x-none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9192" y="7291"/>
              <a:ext cx="50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2</a:t>
              </a:r>
              <a:endParaRPr lang="x-none" alt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706" y="2583"/>
              <a:ext cx="17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FILMS</a:t>
              </a:r>
              <a:endParaRPr lang="x-none" altLang="en-US"/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746125" y="286385"/>
            <a:ext cx="2969895" cy="51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An Example</a:t>
            </a:r>
            <a:endParaRPr lang="x-none" alt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7221855" y="2482215"/>
            <a:ext cx="4291965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+mj-ea"/>
                <a:ea typeface="Ubuntu" charset="0"/>
              </a:rPr>
              <a:t>左图圆形代表</a:t>
            </a:r>
            <a:r>
              <a:rPr lang="x-none" altLang="en-US">
                <a:solidFill>
                  <a:srgbClr val="FF0000"/>
                </a:solidFill>
                <a:latin typeface="+mj-ea"/>
                <a:ea typeface="Ubuntu" charset="0"/>
              </a:rPr>
              <a:t>用户</a:t>
            </a:r>
            <a:endParaRPr lang="x-none" altLang="en-US">
              <a:solidFill>
                <a:srgbClr val="FF0000"/>
              </a:solidFill>
              <a:latin typeface="+mj-ea"/>
              <a:ea typeface="Ubuntu" charset="0"/>
            </a:endParaRPr>
          </a:p>
          <a:p>
            <a:endParaRPr lang="x-none" altLang="en-US">
              <a:latin typeface="+mj-ea"/>
              <a:ea typeface="Ubuntu" charset="0"/>
            </a:endParaRPr>
          </a:p>
          <a:p>
            <a:r>
              <a:rPr lang="x-none" altLang="en-US">
                <a:latin typeface="+mj-ea"/>
                <a:ea typeface="Ubuntu" charset="0"/>
              </a:rPr>
              <a:t>方形代表</a:t>
            </a:r>
            <a:r>
              <a:rPr lang="x-none" altLang="en-US">
                <a:solidFill>
                  <a:srgbClr val="FF0000"/>
                </a:solidFill>
                <a:latin typeface="+mj-ea"/>
                <a:ea typeface="Ubuntu" charset="0"/>
              </a:rPr>
              <a:t>电影</a:t>
            </a:r>
            <a:endParaRPr lang="x-none" altLang="en-US">
              <a:solidFill>
                <a:srgbClr val="FF0000"/>
              </a:solidFill>
              <a:latin typeface="+mj-ea"/>
              <a:ea typeface="Ubuntu" charset="0"/>
            </a:endParaRPr>
          </a:p>
          <a:p>
            <a:endParaRPr lang="x-none" altLang="en-US">
              <a:latin typeface="+mj-ea"/>
              <a:ea typeface="Ubuntu" charset="0"/>
            </a:endParaRPr>
          </a:p>
          <a:p>
            <a:r>
              <a:rPr lang="x-none" altLang="en-US">
                <a:latin typeface="+mj-ea"/>
                <a:ea typeface="Ubuntu" charset="0"/>
              </a:rPr>
              <a:t>边&lt;A,F1&gt;的权重代表用户A对电影F1的</a:t>
            </a:r>
            <a:r>
              <a:rPr lang="x-none" altLang="en-US">
                <a:solidFill>
                  <a:srgbClr val="FF0000"/>
                </a:solidFill>
                <a:latin typeface="+mj-ea"/>
                <a:ea typeface="Ubuntu" charset="0"/>
              </a:rPr>
              <a:t>评分为5</a:t>
            </a:r>
            <a:endParaRPr lang="x-none" altLang="en-US">
              <a:solidFill>
                <a:srgbClr val="FF0000"/>
              </a:solidFill>
              <a:latin typeface="+mj-ea"/>
              <a:ea typeface="Ubuntu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43505" y="2410460"/>
            <a:ext cx="724725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olidFill>
                  <a:srgbClr val="FF0000"/>
                </a:solidFill>
              </a:rPr>
              <a:t>Q</a:t>
            </a:r>
            <a:r>
              <a:rPr lang="x-none" altLang="en-US" sz="2800"/>
              <a:t>：如果边的信息是多维的，不能用邻接矩阵表示，那么应该如何处理？</a:t>
            </a:r>
            <a:endParaRPr lang="x-none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473075"/>
            <a:ext cx="8743315" cy="4311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068830" y="1227455"/>
            <a:ext cx="8350885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额外地再引入表示</a:t>
            </a:r>
            <a:r>
              <a:rPr lang="x-none" altLang="en-US" sz="2000">
                <a:solidFill>
                  <a:srgbClr val="FF0000"/>
                </a:solidFill>
              </a:rPr>
              <a:t>边的特征</a:t>
            </a:r>
            <a:r>
              <a:rPr lang="x-none" altLang="en-US" sz="2000"/>
              <a:t>的变量x</a:t>
            </a:r>
            <a:r>
              <a:rPr lang="x-none" altLang="en-US" sz="2000" baseline="30000"/>
              <a:t>f</a:t>
            </a:r>
            <a:r>
              <a:rPr lang="x-none" altLang="en-US" sz="2000" baseline="-25000"/>
              <a:t>i</a:t>
            </a:r>
            <a:r>
              <a:rPr lang="x-none" altLang="en-US" sz="2000"/>
              <a:t>，用（10）式的方式线性加入到原有的（3）式中。</a:t>
            </a:r>
            <a:r>
              <a:rPr lang="x-none" altLang="en-US" sz="2000">
                <a:sym typeface="+mn-ea"/>
              </a:rPr>
              <a:t>其中W</a:t>
            </a:r>
            <a:r>
              <a:rPr lang="x-none" altLang="en-US" sz="2000" baseline="-25000">
                <a:sym typeface="+mn-ea"/>
              </a:rPr>
              <a:t>1</a:t>
            </a:r>
            <a:r>
              <a:rPr lang="x-none" altLang="en-US" sz="2000">
                <a:sym typeface="+mn-ea"/>
              </a:rPr>
              <a:t>、W</a:t>
            </a:r>
            <a:r>
              <a:rPr lang="x-none" altLang="en-US" sz="2000" baseline="-25000">
                <a:sym typeface="+mn-ea"/>
              </a:rPr>
              <a:t>2</a:t>
            </a:r>
            <a:r>
              <a:rPr lang="x-none" altLang="en-US" sz="2000">
                <a:sym typeface="+mn-ea"/>
              </a:rPr>
              <a:t> 都是可训练的参数矩阵。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（10）式的不使用全连接层，它将用合适的可微的模型来实现，例如RNN、CNN或者其它graph convolution network。</a:t>
            </a:r>
            <a:endParaRPr lang="x-none" altLang="en-US" sz="2000"/>
          </a:p>
        </p:txBody>
      </p:sp>
      <p:grpSp>
        <p:nvGrpSpPr>
          <p:cNvPr id="13" name="Group 12"/>
          <p:cNvGrpSpPr/>
          <p:nvPr/>
        </p:nvGrpSpPr>
        <p:grpSpPr>
          <a:xfrm>
            <a:off x="2559685" y="3338195"/>
            <a:ext cx="7006590" cy="1624965"/>
            <a:chOff x="3077" y="5074"/>
            <a:chExt cx="11034" cy="2559"/>
          </a:xfrm>
        </p:grpSpPr>
        <p:grpSp>
          <p:nvGrpSpPr>
            <p:cNvPr id="7" name="Group 6"/>
            <p:cNvGrpSpPr/>
            <p:nvPr/>
          </p:nvGrpSpPr>
          <p:grpSpPr>
            <a:xfrm>
              <a:off x="3077" y="6793"/>
              <a:ext cx="11034" cy="840"/>
              <a:chOff x="4228" y="1992"/>
              <a:chExt cx="11034" cy="8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8" y="1992"/>
                <a:ext cx="9617" cy="84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0" y="2099"/>
                <a:ext cx="943" cy="48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6718" y="5074"/>
              <a:ext cx="4233" cy="551"/>
              <a:chOff x="5692" y="1717"/>
              <a:chExt cx="5716" cy="77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" y="1717"/>
                <a:ext cx="4200" cy="77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3" y="1726"/>
                <a:ext cx="845" cy="618"/>
              </a:xfrm>
              <a:prstGeom prst="rect">
                <a:avLst/>
              </a:prstGeom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8620" y="5853"/>
              <a:ext cx="343" cy="7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008505" y="5372735"/>
            <a:ext cx="80791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边的特征不一定要表示成矩阵形式，也可以表示为图结构、自然语言、图像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76120" y="5819775"/>
            <a:ext cx="847788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：We represent the input feature matrix X = [xT1;:::;xTN]T as an identity matrix, which assigns a unique one-hot vector to every node in the graph.</a:t>
            </a:r>
            <a:endParaRPr lang="x-none" altLang="en-US"/>
          </a:p>
          <a:p>
            <a:r>
              <a:rPr lang="x-none" altLang="en-US"/>
              <a:t>这么做用意是为何？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19175" y="544195"/>
            <a:ext cx="32035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Code</a:t>
            </a:r>
            <a:endParaRPr lang="x-none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2134870" y="1978660"/>
            <a:ext cx="7139940" cy="93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cnn_graph、gae、gcn	谱图卷积，用切比雪夫多项式逼近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511810"/>
            <a:ext cx="4398010" cy="5118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70330" y="1611630"/>
            <a:ext cx="9625330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这一部分没有看懂。翻译如下：</a:t>
            </a:r>
            <a:endParaRPr lang="x-none" altLang="en-US"/>
          </a:p>
          <a:p>
            <a:r>
              <a:rPr lang="x-none" altLang="en-US"/>
              <a:t>在协同过滤中会设置 one-hot vector 作为输入。 Wr 的列向量代表了每个节点对某个 rating value 的潜在因素。这些潜在因素通过信息传递到相连的 user 或者 item。可是，不是所有 user 和 item 都有同样数量的rating（？）。这导致了 Wr 的列向量的优化相对其他的 W 来说少很多。因此，在 Wr 之间的某种形式的权重共享可以减轻这种优化问题。我们实现了以下的权重共享设置：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8320" y="240665"/>
            <a:ext cx="233235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 Introduction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228090" y="862330"/>
            <a:ext cx="968819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The benefits of formulating matrix completion as link prediction on a bipartite graph become especially apparent when considering the more general situation where the recommender graph is </a:t>
            </a:r>
            <a:r>
              <a:rPr lang="x-none" altLang="en-US">
                <a:solidFill>
                  <a:srgbClr val="FF0000"/>
                </a:solidFill>
              </a:rPr>
              <a:t>embedded</a:t>
            </a:r>
            <a:r>
              <a:rPr lang="x-none" altLang="en-US"/>
              <a:t> into a much larger graph, such as a social network connecting users or a knowledge graph connecting items with external information.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6505" y="2590800"/>
            <a:ext cx="96881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2. bipartite interaction graph, </a:t>
            </a:r>
            <a:r>
              <a:rPr lang="x-none" altLang="en-US">
                <a:sym typeface="+mn-ea"/>
              </a:rPr>
              <a:t>interaction graph, bipartite graph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8320" y="241300"/>
            <a:ext cx="41668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 Matrix completion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228090" y="862330"/>
            <a:ext cx="968819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using an </a:t>
            </a:r>
            <a:r>
              <a:rPr lang="x-none" altLang="en-US">
                <a:solidFill>
                  <a:srgbClr val="FF0000"/>
                </a:solidFill>
              </a:rPr>
              <a:t>end-to-end </a:t>
            </a:r>
            <a:r>
              <a:rPr lang="x-none" altLang="en-US"/>
              <a:t>trainable graph auto-encoder</a:t>
            </a:r>
            <a:endParaRPr lang="x-none" altLang="en-US"/>
          </a:p>
          <a:p>
            <a:r>
              <a:rPr lang="x-none" altLang="en-US"/>
              <a:t>2. 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8320" y="241300"/>
            <a:ext cx="41668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R</a:t>
            </a:r>
            <a:r>
              <a:rPr lang="x-none" altLang="en-US" sz="2400"/>
              <a:t> Reference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228090" y="862330"/>
            <a:ext cx="9688195" cy="395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[15] 介绍了graph-based approaches for recommender system, employ amulti-stage pipeline, typically consisting of a graph feature extraction model and a link predictionmodel, all of which are trained separately.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[1,5,16,20,4,12,18] 相对于[15]有所改进的end-to-end learning techniques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[1,5,4,12] 有介绍用在graph上的CNN的weight sharing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[</a:t>
            </a:r>
            <a:r>
              <a:rPr lang="x-none" altLang="en-US">
                <a:solidFill>
                  <a:srgbClr val="FF0000"/>
                </a:solidFill>
              </a:rPr>
              <a:t>26,11</a:t>
            </a:r>
            <a:r>
              <a:rPr lang="x-none" altLang="en-US"/>
              <a:t>] 关于graph auto-encoders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本文章 </a:t>
            </a:r>
            <a:endParaRPr lang="x-none" altLang="en-US"/>
          </a:p>
          <a:p>
            <a:r>
              <a:rPr lang="x-none" altLang="en-US"/>
              <a:t>1. use of (convolutional) weight sharing ([11]的方法)</a:t>
            </a:r>
            <a:endParaRPr lang="x-none" altLang="en-US"/>
          </a:p>
          <a:p>
            <a:r>
              <a:rPr lang="x-none" altLang="en-US"/>
              <a:t>2. allows for inclusion of side information in the form of node features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383540"/>
            <a:ext cx="9192260" cy="511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0" y="1447800"/>
            <a:ext cx="8148955" cy="2773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94115" y="4144010"/>
            <a:ext cx="11328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目标</a:t>
            </a:r>
            <a:endParaRPr lang="x-none" alt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5" y="4611370"/>
            <a:ext cx="994981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7030"/>
            <a:ext cx="4539615" cy="588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156970"/>
            <a:ext cx="9633585" cy="22421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52550" y="3787775"/>
            <a:ext cx="4013200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有三个组成部分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1. Graph</a:t>
            </a:r>
            <a:r>
              <a:rPr lang="x-none" altLang="en-US">
                <a:sym typeface="+mn-ea"/>
              </a:rPr>
              <a:t>数据 </a:t>
            </a:r>
            <a:r>
              <a:rPr lang="x-none" altLang="en-US"/>
              <a:t>User+Item，有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特征矩阵X (N * D)</a:t>
            </a:r>
            <a:endParaRPr lang="x-none" altLang="en-US"/>
          </a:p>
          <a:p>
            <a:r>
              <a:rPr lang="x-none" altLang="en-US"/>
              <a:t>Rating matrix M</a:t>
            </a:r>
            <a:r>
              <a:rPr lang="x-none" altLang="en-US">
                <a:sym typeface="+mn-ea"/>
              </a:rPr>
              <a:t> (N</a:t>
            </a:r>
            <a:r>
              <a:rPr lang="x-none" altLang="en-US" baseline="-25000">
                <a:sym typeface="+mn-ea"/>
              </a:rPr>
              <a:t>u </a:t>
            </a:r>
            <a:r>
              <a:rPr lang="x-none" altLang="en-US">
                <a:sym typeface="+mn-ea"/>
              </a:rPr>
              <a:t>* N</a:t>
            </a:r>
            <a:r>
              <a:rPr lang="x-none" altLang="en-US" baseline="-25000">
                <a:sym typeface="+mn-ea"/>
              </a:rPr>
              <a:t>v</a:t>
            </a:r>
            <a:r>
              <a:rPr lang="x-none" altLang="en-US">
                <a:sym typeface="+mn-ea"/>
              </a:rPr>
              <a:t>)</a:t>
            </a:r>
            <a:endParaRPr lang="x-none" altLang="en-US"/>
          </a:p>
          <a:p>
            <a:r>
              <a:rPr lang="x-none" altLang="en-US"/>
              <a:t>node embedding matrix Z (N*E)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283960" y="4346575"/>
            <a:ext cx="478980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2. 对二分图处理的Graph encoder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3. 产生predicted ratings的Bilinear decoder</a:t>
            </a:r>
            <a:endParaRPr lang="x-none" altLang="en-US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5994400"/>
            <a:ext cx="1981200" cy="3702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247765" y="5685155"/>
            <a:ext cx="513397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在训练中，我们最小化 预测结果 与 真实值 之间的误差来训练整个graph auto-encoder。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7030"/>
            <a:ext cx="4539615" cy="588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156970"/>
            <a:ext cx="9633585" cy="22421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52550" y="3787775"/>
            <a:ext cx="4013200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有三个组成部分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1. Graph</a:t>
            </a:r>
            <a:r>
              <a:rPr lang="x-none" altLang="en-US">
                <a:sym typeface="+mn-ea"/>
              </a:rPr>
              <a:t>数据 </a:t>
            </a:r>
            <a:r>
              <a:rPr lang="x-none" altLang="en-US"/>
              <a:t>User+Item，有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特征矩阵X (N * D)</a:t>
            </a:r>
            <a:endParaRPr lang="x-none" altLang="en-US"/>
          </a:p>
          <a:p>
            <a:r>
              <a:rPr lang="x-none" altLang="en-US"/>
              <a:t>Rating matrix M (N</a:t>
            </a:r>
            <a:r>
              <a:rPr lang="x-none" altLang="en-US" baseline="-25000"/>
              <a:t>u </a:t>
            </a:r>
            <a:r>
              <a:rPr lang="x-none" altLang="en-US"/>
              <a:t>* N</a:t>
            </a:r>
            <a:r>
              <a:rPr lang="x-none" altLang="en-US" baseline="-25000"/>
              <a:t>v</a:t>
            </a:r>
            <a:r>
              <a:rPr lang="x-none" altLang="en-US"/>
              <a:t>)</a:t>
            </a:r>
            <a:endParaRPr lang="x-none" altLang="en-US"/>
          </a:p>
          <a:p>
            <a:r>
              <a:rPr lang="x-none" altLang="en-US"/>
              <a:t>node embedding matrix Z (N*E)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283960" y="4346575"/>
            <a:ext cx="478980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2. 对二分图处理的Graph encoder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3. 产生predicted ratings的Bilinear decoder</a:t>
            </a:r>
            <a:endParaRPr lang="x-none" altLang="en-US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5994400"/>
            <a:ext cx="1981200" cy="370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506980" y="5885180"/>
            <a:ext cx="4508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olidFill>
                  <a:srgbClr val="FF0000"/>
                </a:solidFill>
              </a:rPr>
              <a:t>?</a:t>
            </a:r>
            <a:endParaRPr lang="x-none" altLang="en-US" sz="28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5205" y="1220470"/>
            <a:ext cx="2270760" cy="22078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96210" y="4802505"/>
            <a:ext cx="4508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olidFill>
                  <a:srgbClr val="FF0000"/>
                </a:solidFill>
              </a:rPr>
              <a:t>?</a:t>
            </a:r>
            <a:endParaRPr lang="x-none" altLang="en-US" sz="28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18100" y="5876290"/>
            <a:ext cx="39897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论文说，N表示节点的数量。那是否就是user+Item的节点数之和？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6780" y="5344795"/>
            <a:ext cx="4508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olidFill>
                  <a:srgbClr val="FF0000"/>
                </a:solidFill>
              </a:rPr>
              <a:t>?</a:t>
            </a:r>
            <a:endParaRPr lang="x-none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7030"/>
            <a:ext cx="4539615" cy="58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1420495"/>
            <a:ext cx="2414905" cy="23406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99840" y="1350645"/>
            <a:ext cx="155067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Encoder:</a:t>
            </a:r>
            <a:endParaRPr lang="x-none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40" y="1266190"/>
            <a:ext cx="4180205" cy="47879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88105" y="2560320"/>
            <a:ext cx="7744460" cy="1780540"/>
            <a:chOff x="6123" y="4032"/>
            <a:chExt cx="12196" cy="2804"/>
          </a:xfrm>
        </p:grpSpPr>
        <p:grpSp>
          <p:nvGrpSpPr>
            <p:cNvPr id="16" name="Group 15"/>
            <p:cNvGrpSpPr/>
            <p:nvPr/>
          </p:nvGrpSpPr>
          <p:grpSpPr>
            <a:xfrm>
              <a:off x="6123" y="4032"/>
              <a:ext cx="12197" cy="702"/>
              <a:chOff x="6123" y="3983"/>
              <a:chExt cx="12197" cy="702"/>
            </a:xfrm>
          </p:grpSpPr>
          <p:sp>
            <p:nvSpPr>
              <p:cNvPr id="11" name="Text Box 10"/>
              <p:cNvSpPr txBox="1"/>
              <p:nvPr/>
            </p:nvSpPr>
            <p:spPr>
              <a:xfrm>
                <a:off x="12191" y="3983"/>
                <a:ext cx="6129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2000"/>
                  <a:t>与rating type相关的邻接矩阵</a:t>
                </a:r>
                <a:endParaRPr lang="x-none" altLang="en-US" sz="200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123" y="4026"/>
                <a:ext cx="5591" cy="659"/>
                <a:chOff x="6122" y="3625"/>
                <a:chExt cx="5979" cy="6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2" y="3625"/>
                  <a:ext cx="4044" cy="6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13" y="3661"/>
                  <a:ext cx="1389" cy="4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Group 22"/>
            <p:cNvGrpSpPr/>
            <p:nvPr/>
          </p:nvGrpSpPr>
          <p:grpSpPr>
            <a:xfrm>
              <a:off x="7624" y="5156"/>
              <a:ext cx="7623" cy="1680"/>
              <a:chOff x="6109" y="5230"/>
              <a:chExt cx="7623" cy="1680"/>
            </a:xfrm>
          </p:grpSpPr>
          <p:sp>
            <p:nvSpPr>
              <p:cNvPr id="8" name="Text Box 7"/>
              <p:cNvSpPr txBox="1"/>
              <p:nvPr/>
            </p:nvSpPr>
            <p:spPr>
              <a:xfrm>
                <a:off x="12117" y="5230"/>
                <a:ext cx="1587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2000">
                    <a:solidFill>
                      <a:schemeClr val="tx1"/>
                    </a:solidFill>
                  </a:rPr>
                  <a:t>User</a:t>
                </a:r>
                <a:endParaRPr lang="x-none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2145" y="6235"/>
                <a:ext cx="1587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2000">
                    <a:solidFill>
                      <a:schemeClr val="tx1"/>
                    </a:solidFill>
                  </a:rPr>
                  <a:t>Item</a:t>
                </a:r>
                <a:endParaRPr lang="x-none" alt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118" y="5230"/>
                <a:ext cx="2855" cy="582"/>
                <a:chOff x="7705" y="5108"/>
                <a:chExt cx="2855" cy="582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05" y="5133"/>
                  <a:ext cx="566" cy="531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0" y="5108"/>
                  <a:ext cx="1920" cy="583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/>
              <p:nvPr/>
            </p:nvGrpSpPr>
            <p:grpSpPr>
              <a:xfrm>
                <a:off x="6109" y="6307"/>
                <a:ext cx="2818" cy="603"/>
                <a:chOff x="7452" y="6283"/>
                <a:chExt cx="2818" cy="60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52" y="6283"/>
                  <a:ext cx="531" cy="48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88" y="6356"/>
                  <a:ext cx="1783" cy="53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Text Box 23"/>
          <p:cNvSpPr txBox="1"/>
          <p:nvPr/>
        </p:nvSpPr>
        <p:spPr>
          <a:xfrm>
            <a:off x="4700270" y="5320665"/>
            <a:ext cx="65443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：[U,V]与原来的X,M区别在哪，f对X,M做了什么处理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03575" y="2586355"/>
            <a:ext cx="6406515" cy="1796415"/>
            <a:chOff x="2572" y="1819"/>
            <a:chExt cx="8112" cy="2148"/>
          </a:xfrm>
        </p:grpSpPr>
        <p:grpSp>
          <p:nvGrpSpPr>
            <p:cNvPr id="5" name="Group 4"/>
            <p:cNvGrpSpPr/>
            <p:nvPr/>
          </p:nvGrpSpPr>
          <p:grpSpPr>
            <a:xfrm>
              <a:off x="7794" y="2156"/>
              <a:ext cx="2891" cy="406"/>
              <a:chOff x="5692" y="1717"/>
              <a:chExt cx="5716" cy="7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92" y="1717"/>
                <a:ext cx="4200" cy="77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3" y="1726"/>
                <a:ext cx="845" cy="618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2572" y="2999"/>
              <a:ext cx="7595" cy="968"/>
              <a:chOff x="2764" y="2266"/>
              <a:chExt cx="12307" cy="150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" y="2266"/>
                <a:ext cx="11009" cy="150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" y="2690"/>
                <a:ext cx="686" cy="634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2585" y="1819"/>
              <a:ext cx="3969" cy="1068"/>
              <a:chOff x="1873" y="3428"/>
              <a:chExt cx="7070" cy="170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3" y="3428"/>
                <a:ext cx="5664" cy="170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9" y="3950"/>
                <a:ext cx="875" cy="611"/>
              </a:xfrm>
              <a:prstGeom prst="rect">
                <a:avLst/>
              </a:prstGeom>
            </p:spPr>
          </p:pic>
        </p:grpSp>
      </p:grpSp>
      <p:sp>
        <p:nvSpPr>
          <p:cNvPr id="15" name="Text Box 14"/>
          <p:cNvSpPr txBox="1"/>
          <p:nvPr/>
        </p:nvSpPr>
        <p:spPr>
          <a:xfrm>
            <a:off x="2218055" y="5013325"/>
            <a:ext cx="885825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Graph convolution encoder是encoder的其中一种实现方案</a:t>
            </a:r>
            <a:endParaRPr lang="x-none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3408680" y="1456055"/>
            <a:ext cx="5457825" cy="450840"/>
            <a:chOff x="1537" y="2141"/>
            <a:chExt cx="8984" cy="8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8" y="2141"/>
              <a:ext cx="6583" cy="754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/>
          </p:nvSpPr>
          <p:spPr>
            <a:xfrm>
              <a:off x="1537" y="2200"/>
              <a:ext cx="2442" cy="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>
                  <a:solidFill>
                    <a:srgbClr val="FF0000"/>
                  </a:solidFill>
                </a:rPr>
                <a:t>Encoder </a:t>
              </a:r>
              <a:r>
                <a:rPr lang="x-none" altLang="en-US" sz="2000"/>
                <a:t>:</a:t>
              </a:r>
              <a:endParaRPr lang="x-none" altLang="en-US" sz="2000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336550" y="3158490"/>
            <a:ext cx="27495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rgbClr val="FF0000"/>
                </a:solidFill>
              </a:rPr>
              <a:t>Graph convolution encoder</a:t>
            </a:r>
            <a:r>
              <a:rPr lang="x-none" altLang="en-US"/>
              <a:t> :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4133215" y="5927090"/>
            <a:ext cx="52108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： GCE具体是怎么实现的？</a:t>
            </a:r>
            <a:endParaRPr lang="x-none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5542915" y="360045"/>
            <a:ext cx="11214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概览</a:t>
            </a:r>
            <a:endParaRPr lang="x-none" alt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9321165" y="405130"/>
            <a:ext cx="261874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（先不用纠结公式，后面会讲）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6002655" y="405130"/>
            <a:ext cx="52108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： GCE具体是怎么处理的？</a:t>
            </a:r>
            <a:endParaRPr lang="x-none" alt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3841750" y="1106805"/>
            <a:ext cx="3946525" cy="941705"/>
            <a:chOff x="1873" y="3428"/>
            <a:chExt cx="7070" cy="17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" y="3428"/>
              <a:ext cx="5664" cy="17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9" y="3950"/>
              <a:ext cx="875" cy="611"/>
            </a:xfrm>
            <a:prstGeom prst="rect">
              <a:avLst/>
            </a:prstGeom>
          </p:spPr>
        </p:pic>
      </p:grpSp>
      <p:sp>
        <p:nvSpPr>
          <p:cNvPr id="8" name="Text Box 7"/>
          <p:cNvSpPr txBox="1"/>
          <p:nvPr/>
        </p:nvSpPr>
        <p:spPr>
          <a:xfrm>
            <a:off x="1442720" y="2341880"/>
            <a:ext cx="9320530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(1)式左边表示从item j 传到 user i 的edge-type specific messages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右边解释如下：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1. 节点j的特征向量值 x</a:t>
            </a:r>
            <a:r>
              <a:rPr lang="x-none" altLang="en-US" baseline="-25000"/>
              <a:t>j </a:t>
            </a:r>
            <a:r>
              <a:rPr lang="x-none" altLang="en-US"/>
              <a:t>经过</a:t>
            </a:r>
            <a:r>
              <a:rPr lang="x-none" altLang="en-US">
                <a:solidFill>
                  <a:srgbClr val="FF0000"/>
                </a:solidFill>
              </a:rPr>
              <a:t>不同类型的边</a:t>
            </a:r>
            <a:r>
              <a:rPr lang="x-none" altLang="en-US"/>
              <a:t>（rating level）都会有一个</a:t>
            </a:r>
            <a:r>
              <a:rPr lang="x-none" altLang="en-US">
                <a:solidFill>
                  <a:srgbClr val="FF0000"/>
                </a:solidFill>
              </a:rPr>
              <a:t>特定的转换</a:t>
            </a:r>
            <a:r>
              <a:rPr lang="x-none" altLang="en-US"/>
              <a:t>，具体的操作就是 W</a:t>
            </a:r>
            <a:r>
              <a:rPr lang="x-none" altLang="en-US" baseline="-25000"/>
              <a:t>r</a:t>
            </a:r>
            <a:r>
              <a:rPr lang="x-none" altLang="en-US"/>
              <a:t>x</a:t>
            </a:r>
            <a:r>
              <a:rPr lang="x-none" altLang="en-US" baseline="-25000"/>
              <a:t>j</a:t>
            </a:r>
            <a:r>
              <a:rPr lang="x-none" altLang="en-US"/>
              <a:t>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2. 对1所得结果做</a:t>
            </a:r>
            <a:r>
              <a:rPr lang="x-none" altLang="en-US">
                <a:solidFill>
                  <a:srgbClr val="FF0000"/>
                </a:solidFill>
              </a:rPr>
              <a:t>正则化</a:t>
            </a:r>
            <a:r>
              <a:rPr lang="x-none" altLang="en-US"/>
              <a:t>，具体操作是乘上c</a:t>
            </a:r>
            <a:r>
              <a:rPr lang="x-none" altLang="en-US" baseline="-25000"/>
              <a:t>ij</a:t>
            </a:r>
            <a:r>
              <a:rPr lang="x-none" altLang="en-US"/>
              <a:t> 。c</a:t>
            </a:r>
            <a:r>
              <a:rPr lang="x-none" altLang="en-US" baseline="-25000"/>
              <a:t>ij</a:t>
            </a:r>
            <a:r>
              <a:rPr lang="x-none" altLang="en-US"/>
              <a:t>的实现方式有两种，分别是：</a:t>
            </a:r>
            <a:endParaRPr lang="x-none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266440" y="4805680"/>
            <a:ext cx="4903470" cy="854710"/>
            <a:chOff x="5144" y="7568"/>
            <a:chExt cx="7722" cy="13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3" y="7568"/>
              <a:ext cx="5288" cy="56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4" y="8304"/>
              <a:ext cx="7723" cy="611"/>
            </a:xfrm>
            <a:prstGeom prst="rect">
              <a:avLst/>
            </a:prstGeom>
          </p:spPr>
        </p:pic>
      </p:grpSp>
      <p:sp>
        <p:nvSpPr>
          <p:cNvPr id="12" name="Text Box 11"/>
          <p:cNvSpPr txBox="1"/>
          <p:nvPr/>
        </p:nvSpPr>
        <p:spPr>
          <a:xfrm>
            <a:off x="1876425" y="5861050"/>
            <a:ext cx="880999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   N</a:t>
            </a:r>
            <a:r>
              <a:rPr lang="x-none" altLang="en-US" baseline="-25000"/>
              <a:t>i</a:t>
            </a:r>
            <a:r>
              <a:rPr lang="x-none" altLang="en-US"/>
              <a:t> denoting the set of neighbors of node i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（</a:t>
            </a:r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：到底是set还是number？如果是set，这个 | | 操作具体怎么做？）</a:t>
            </a:r>
            <a:endParaRPr lang="x-none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57020" y="2109470"/>
            <a:ext cx="8822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477520"/>
            <a:ext cx="4463415" cy="3810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6002655" y="405130"/>
            <a:ext cx="52108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rgbClr val="FF0000"/>
                </a:solidFill>
              </a:rPr>
              <a:t>Q</a:t>
            </a:r>
            <a:r>
              <a:rPr lang="x-none" altLang="en-US" sz="2400"/>
              <a:t>： GCE具体是怎么处理的？</a:t>
            </a:r>
            <a:endParaRPr lang="x-none" alt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3921125" y="1090930"/>
            <a:ext cx="3946525" cy="941705"/>
            <a:chOff x="1873" y="3428"/>
            <a:chExt cx="7070" cy="17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" y="3428"/>
              <a:ext cx="5664" cy="17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9" y="3950"/>
              <a:ext cx="875" cy="611"/>
            </a:xfrm>
            <a:prstGeom prst="rect">
              <a:avLst/>
            </a:prstGeom>
          </p:spPr>
        </p:pic>
      </p:grpSp>
      <p:sp>
        <p:nvSpPr>
          <p:cNvPr id="8" name="Text Box 7"/>
          <p:cNvSpPr txBox="1"/>
          <p:nvPr/>
        </p:nvSpPr>
        <p:spPr>
          <a:xfrm>
            <a:off x="1752600" y="4048125"/>
            <a:ext cx="93205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从</a:t>
            </a:r>
            <a:r>
              <a:rPr lang="x-none" altLang="en-US" sz="2000">
                <a:sym typeface="+mn-ea"/>
              </a:rPr>
              <a:t>user i </a:t>
            </a:r>
            <a:r>
              <a:rPr lang="x-none" altLang="en-US" sz="2000"/>
              <a:t>传到  </a:t>
            </a:r>
            <a:r>
              <a:rPr lang="x-none" altLang="en-US" sz="2000">
                <a:sym typeface="+mn-ea"/>
              </a:rPr>
              <a:t>item j </a:t>
            </a:r>
            <a:r>
              <a:rPr lang="x-none" altLang="en-US" sz="2000"/>
              <a:t>的edge-type specific messages的求法是一样的</a:t>
            </a:r>
            <a:endParaRPr lang="x-none" alt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65" y="3228975"/>
            <a:ext cx="1673225" cy="5695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28925" y="4833620"/>
            <a:ext cx="654875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Q</a:t>
            </a:r>
            <a:r>
              <a:rPr lang="x-none" altLang="en-US"/>
              <a:t>：从user到item可以理解，因为要预测user对item的rating level。但是为何要求从item到user的？</a:t>
            </a:r>
            <a:endParaRPr lang="x-none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79905" y="2109470"/>
            <a:ext cx="8281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726690" y="5805805"/>
            <a:ext cx="68713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猜想：可能因为GAE的作用是对graph处理，转换为另一种形式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4453</Words>
  <Application>Kingsoft Office WPP</Application>
  <PresentationFormat>Widescreen</PresentationFormat>
  <Paragraphs>271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beta</dc:creator>
  <cp:lastModifiedBy>beta</cp:lastModifiedBy>
  <cp:revision>76</cp:revision>
  <dcterms:created xsi:type="dcterms:W3CDTF">2017-10-12T13:26:35Z</dcterms:created>
  <dcterms:modified xsi:type="dcterms:W3CDTF">2017-10-12T13:26:35Z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