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7" r:id="rId4"/>
    <p:sldId id="278" r:id="rId5"/>
    <p:sldId id="279" r:id="rId6"/>
    <p:sldId id="280" r:id="rId7"/>
    <p:sldId id="285" r:id="rId8"/>
    <p:sldId id="281" r:id="rId9"/>
    <p:sldId id="282" r:id="rId10"/>
    <p:sldId id="274" r:id="rId11"/>
    <p:sldId id="291" r:id="rId12"/>
    <p:sldId id="272" r:id="rId13"/>
    <p:sldId id="284" r:id="rId14"/>
    <p:sldId id="289" r:id="rId15"/>
    <p:sldId id="290" r:id="rId16"/>
    <p:sldId id="288" r:id="rId17"/>
    <p:sldId id="287" r:id="rId18"/>
    <p:sldId id="283" r:id="rId19"/>
    <p:sldId id="27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14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&#26032;&#24314;%20Microsoft%20Excel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&#26032;&#24314;%20Microsoft%20Excel%20&#24037;&#20316;&#3492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TP</a:t>
            </a:r>
            <a:r>
              <a:rPr lang="zh-CN" altLang="en-US" dirty="0"/>
              <a:t>等对比图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Sheet1!$K$5:$K$8</c:f>
              <c:strCache>
                <c:ptCount val="4"/>
                <c:pt idx="0">
                  <c:v>TP</c:v>
                </c:pt>
                <c:pt idx="1">
                  <c:v>FP</c:v>
                </c:pt>
                <c:pt idx="2">
                  <c:v>FN</c:v>
                </c:pt>
                <c:pt idx="3">
                  <c:v>TN</c:v>
                </c:pt>
              </c:strCache>
            </c:strRef>
          </c:cat>
          <c:val>
            <c:numRef>
              <c:f>Sheet1!$L$5:$L$8</c:f>
              <c:numCache>
                <c:formatCode>General</c:formatCode>
                <c:ptCount val="4"/>
                <c:pt idx="0">
                  <c:v>597</c:v>
                </c:pt>
                <c:pt idx="1">
                  <c:v>46</c:v>
                </c:pt>
                <c:pt idx="2">
                  <c:v>261</c:v>
                </c:pt>
                <c:pt idx="3">
                  <c:v>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22-47E5-A007-89916A3CF199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Sheet1!$K$5:$K$8</c:f>
              <c:strCache>
                <c:ptCount val="4"/>
                <c:pt idx="0">
                  <c:v>TP</c:v>
                </c:pt>
                <c:pt idx="1">
                  <c:v>FP</c:v>
                </c:pt>
                <c:pt idx="2">
                  <c:v>FN</c:v>
                </c:pt>
                <c:pt idx="3">
                  <c:v>TN</c:v>
                </c:pt>
              </c:strCache>
            </c:strRef>
          </c:cat>
          <c:val>
            <c:numRef>
              <c:f>Sheet1!$M$5:$M$8</c:f>
              <c:numCache>
                <c:formatCode>General</c:formatCode>
                <c:ptCount val="4"/>
                <c:pt idx="0">
                  <c:v>669</c:v>
                </c:pt>
                <c:pt idx="1">
                  <c:v>1</c:v>
                </c:pt>
                <c:pt idx="2">
                  <c:v>231</c:v>
                </c:pt>
                <c:pt idx="3">
                  <c:v>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22-47E5-A007-89916A3CF199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Sheet1!$K$5:$K$8</c:f>
              <c:strCache>
                <c:ptCount val="4"/>
                <c:pt idx="0">
                  <c:v>TP</c:v>
                </c:pt>
                <c:pt idx="1">
                  <c:v>FP</c:v>
                </c:pt>
                <c:pt idx="2">
                  <c:v>FN</c:v>
                </c:pt>
                <c:pt idx="3">
                  <c:v>TN</c:v>
                </c:pt>
              </c:strCache>
            </c:strRef>
          </c:cat>
          <c:val>
            <c:numRef>
              <c:f>Sheet1!$N$5:$N$8</c:f>
              <c:numCache>
                <c:formatCode>General</c:formatCode>
                <c:ptCount val="4"/>
                <c:pt idx="0">
                  <c:v>858</c:v>
                </c:pt>
                <c:pt idx="1">
                  <c:v>4</c:v>
                </c:pt>
                <c:pt idx="2">
                  <c:v>41</c:v>
                </c:pt>
                <c:pt idx="3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22-47E5-A007-89916A3CF1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0211360"/>
        <c:axId val="480211688"/>
      </c:barChart>
      <c:catAx>
        <c:axId val="480211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0211688"/>
        <c:crosses val="autoZero"/>
        <c:auto val="1"/>
        <c:lblAlgn val="ctr"/>
        <c:lblOffset val="100"/>
        <c:noMultiLvlLbl val="0"/>
      </c:catAx>
      <c:valAx>
        <c:axId val="480211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0211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AP</a:t>
            </a:r>
            <a:r>
              <a:rPr lang="zh-CN" altLang="en-US"/>
              <a:t>等对比图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3.2182991915170947E-2"/>
          <c:y val="9.8391189482514366E-2"/>
          <c:w val="0.95029107146002501"/>
          <c:h val="0.7181953615298668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Sheet1!$K$9:$K$12</c:f>
              <c:strCache>
                <c:ptCount val="4"/>
                <c:pt idx="0">
                  <c:v>Aver_iou</c:v>
                </c:pt>
                <c:pt idx="1">
                  <c:v>Precision</c:v>
                </c:pt>
                <c:pt idx="2">
                  <c:v>Recall</c:v>
                </c:pt>
                <c:pt idx="3">
                  <c:v>AP</c:v>
                </c:pt>
              </c:strCache>
            </c:strRef>
          </c:cat>
          <c:val>
            <c:numRef>
              <c:f>Sheet1!$L$9:$L$12</c:f>
              <c:numCache>
                <c:formatCode>General</c:formatCode>
                <c:ptCount val="4"/>
                <c:pt idx="0">
                  <c:v>0.820905</c:v>
                </c:pt>
                <c:pt idx="1">
                  <c:v>0.92845999999999995</c:v>
                </c:pt>
                <c:pt idx="2">
                  <c:v>0.69580399999999998</c:v>
                </c:pt>
                <c:pt idx="3">
                  <c:v>0.71499999999999997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1F-47A5-BCED-CCC3F6FBDB28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4716966089328971E-3"/>
                  <c:y val="5.717333871691925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F1F-47A5-BCED-CCC3F6FBDB28}"/>
                </c:ext>
              </c:extLst>
            </c:dLbl>
            <c:dLbl>
              <c:idx val="1"/>
              <c:layout>
                <c:manualLayout>
                  <c:x val="-3.360219414899781E-3"/>
                  <c:y val="5.09253619127510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F1F-47A5-BCED-CCC3F6FBDB28}"/>
                </c:ext>
              </c:extLst>
            </c:dLbl>
            <c:dLbl>
              <c:idx val="2"/>
              <c:layout>
                <c:manualLayout>
                  <c:x val="-1.6800517666385152E-3"/>
                  <c:y val="1.861166126567609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F1F-47A5-BCED-CCC3F6FBDB28}"/>
                </c:ext>
              </c:extLst>
            </c:dLbl>
            <c:dLbl>
              <c:idx val="3"/>
              <c:layout>
                <c:manualLayout>
                  <c:x val="2.0835515770561803E-4"/>
                  <c:y val="4.29979150205535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F1F-47A5-BCED-CCC3F6FBDB2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Sheet1!$K$9:$K$12</c:f>
              <c:strCache>
                <c:ptCount val="4"/>
                <c:pt idx="0">
                  <c:v>Aver_iou</c:v>
                </c:pt>
                <c:pt idx="1">
                  <c:v>Precision</c:v>
                </c:pt>
                <c:pt idx="2">
                  <c:v>Recall</c:v>
                </c:pt>
                <c:pt idx="3">
                  <c:v>AP</c:v>
                </c:pt>
              </c:strCache>
            </c:strRef>
          </c:cat>
          <c:val>
            <c:numRef>
              <c:f>Sheet1!$M$9:$M$12</c:f>
              <c:numCache>
                <c:formatCode>General</c:formatCode>
                <c:ptCount val="4"/>
                <c:pt idx="0">
                  <c:v>0.83682500000000004</c:v>
                </c:pt>
                <c:pt idx="1">
                  <c:v>0.99850700000000003</c:v>
                </c:pt>
                <c:pt idx="2">
                  <c:v>0.74333300000000002</c:v>
                </c:pt>
                <c:pt idx="3">
                  <c:v>0.755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F1F-47A5-BCED-CCC3F6FBDB28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Sheet1!$K$9:$K$12</c:f>
              <c:strCache>
                <c:ptCount val="4"/>
                <c:pt idx="0">
                  <c:v>Aver_iou</c:v>
                </c:pt>
                <c:pt idx="1">
                  <c:v>Precision</c:v>
                </c:pt>
                <c:pt idx="2">
                  <c:v>Recall</c:v>
                </c:pt>
                <c:pt idx="3">
                  <c:v>AP</c:v>
                </c:pt>
              </c:strCache>
            </c:strRef>
          </c:cat>
          <c:val>
            <c:numRef>
              <c:f>Sheet1!$N$9:$N$12</c:f>
              <c:numCache>
                <c:formatCode>General</c:formatCode>
                <c:ptCount val="4"/>
                <c:pt idx="0">
                  <c:v>0.87309999999999999</c:v>
                </c:pt>
                <c:pt idx="1">
                  <c:v>0.99535899999999999</c:v>
                </c:pt>
                <c:pt idx="2">
                  <c:v>0.95439300000000005</c:v>
                </c:pt>
                <c:pt idx="3">
                  <c:v>0.96499999999999997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F1F-47A5-BCED-CCC3F6FBDB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0209392"/>
        <c:axId val="480212672"/>
      </c:barChart>
      <c:catAx>
        <c:axId val="480209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0212672"/>
        <c:crosses val="autoZero"/>
        <c:auto val="1"/>
        <c:lblAlgn val="ctr"/>
        <c:lblOffset val="100"/>
        <c:noMultiLvlLbl val="0"/>
      </c:catAx>
      <c:valAx>
        <c:axId val="48021267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0209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EEB36-3264-41DB-9715-58B5ED233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A4BED0-4D1C-4BA9-A292-7D8065CDF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28A89E-2470-42D8-8C3C-6F2A9C152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E38E-629B-457B-B188-9F935257D561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87C22C-9F42-426D-A761-0EC8C207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4E04B8-EF0B-4536-84E3-7E0F6242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264D-2BB9-4BE1-B235-FC0EFE2ABA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97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E0D5E-F35F-470D-8D87-7E7E9CC8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64444B-38EB-4E79-9191-9DBD9F05B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BD6AE1-18C3-4679-A58F-342DA08CF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E38E-629B-457B-B188-9F935257D561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ADC25C-2859-4049-BFE0-A0F92995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3F34F-16A8-454D-8FD1-A65E8B2C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264D-2BB9-4BE1-B235-FC0EFE2ABA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26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4874BE-FEE6-44ED-84F5-50DEB7718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F73020-35F3-4674-97B4-B59F24DD0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337FE6-908E-4E49-B67D-C3BCAF76A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E38E-629B-457B-B188-9F935257D561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98C4BD-96A8-42D0-8535-2AF43B5F0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EF2761-2E58-4383-9DE9-55BC017D2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264D-2BB9-4BE1-B235-FC0EFE2ABA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99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2B819-9D4C-41D4-9EC8-FD53BD2E1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043BFF-171F-4431-9004-524DE8FC5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4C9825-3093-4504-905F-C48F01F30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E38E-629B-457B-B188-9F935257D561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D820E-0E07-4CF7-9131-1F5CF2538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1DAD53-30F0-4577-85B9-5EC3EB5FF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264D-2BB9-4BE1-B235-FC0EFE2ABA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9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AE74A-33B9-45A7-B2F3-70A930EB4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F8BB10-C3B5-476B-9477-62FAB7BEB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296786-1C67-49A3-B9D1-4FBD239AE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E38E-629B-457B-B188-9F935257D561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E5E21-44C5-4091-9FE2-E8DB39E3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89ACD3-291B-4238-8EE6-EF5D65284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264D-2BB9-4BE1-B235-FC0EFE2ABA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04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22752-AEA4-4037-8956-5D8DA46E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162FB-F61E-4FB9-8CAC-7EBA8CCC3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AD9845-C026-48A4-8794-36F9C5C8A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7F094E-542A-4AC0-9552-625DBECE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E38E-629B-457B-B188-9F935257D561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845BCD-FAD6-4240-A2F5-25EED2804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7A3905-C3A3-49F4-9C7B-B0EDF656A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264D-2BB9-4BE1-B235-FC0EFE2ABA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98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C5793-347E-4124-BB3F-D66316C2C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F413AD-9E35-4C3E-8868-C41F1F13F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DD0876-F069-4AFA-9CD1-8B3B9E2A8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09032E-0534-44B5-801B-507EA5F94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6D6545-1E6D-4B97-912A-4131E5CC0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288873-3BFB-4680-91C5-1568A1DA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E38E-629B-457B-B188-9F935257D561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D343F2-6784-4412-9C9A-9792A14D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66A588-7C06-4A5A-BD76-72F34AF6A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264D-2BB9-4BE1-B235-FC0EFE2ABA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00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45535-B7D0-4693-8EA4-44D91244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B45819-7891-4CDF-8376-2DB4726FD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E38E-629B-457B-B188-9F935257D561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3A49F0-D2DE-44FF-8035-11E6BC1D5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07C20A-1D74-4B24-9745-0601D772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264D-2BB9-4BE1-B235-FC0EFE2ABA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35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3DCC80-143C-4AC8-8E58-AA4DB13A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E38E-629B-457B-B188-9F935257D561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A7506C-68CF-41CB-974A-45BEC1A84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8E8B85-8F37-44D7-8A87-73301E38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264D-2BB9-4BE1-B235-FC0EFE2ABA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37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12740-68D4-493D-893F-0F4CF383A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0EB82C-CD48-47A7-BF51-337137461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E919ED-9280-4E38-B7BF-CFED8CB7E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B61789-3999-43A9-81CB-3515A434D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E38E-629B-457B-B188-9F935257D561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037FA1-CBD7-41F0-A677-BA98E820F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FC63E5-80F0-4027-91EE-CB753788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264D-2BB9-4BE1-B235-FC0EFE2ABA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86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04D73-8073-4DEE-88E6-15D7720CA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F08133-7532-495E-956F-4DD2FA8BE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A4DB68-5DB9-4BF3-BB93-63018EBA4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F50227-7D3F-40E2-979D-20A915CD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E38E-629B-457B-B188-9F935257D561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1E48BB-38AE-43DC-B6FB-ED5DC135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E6E958-AC21-4848-BECC-335E0BF24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264D-2BB9-4BE1-B235-FC0EFE2ABA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60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594DC5-F3C9-4B27-8182-2F2EBDAE8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921DCE-CBB2-4E74-B85A-DAE6D45BB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EA5958-C140-4EFC-AAAF-9C240A97B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EE38E-629B-457B-B188-9F935257D561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61C643-AEF9-4ED7-95EA-7441B767A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E68300-001D-4FB0-9620-FF5FC8D8A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9264D-2BB9-4BE1-B235-FC0EFE2ABA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41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2A03E7E4-AF9E-4A71-945A-8A239598E4BB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900">
                <a:latin typeface="KaiTi" panose="02010609060101010101" pitchFamily="49" charset="-122"/>
                <a:ea typeface="KaiTi" panose="02010609060101010101" pitchFamily="49" charset="-122"/>
              </a:rPr>
              <a:t>基于</a:t>
            </a:r>
            <a:r>
              <a:rPr lang="zh-CN" altLang="zh-CN" sz="4900">
                <a:latin typeface="KaiTi" panose="02010609060101010101" pitchFamily="49" charset="-122"/>
                <a:ea typeface="KaiTi" panose="02010609060101010101" pitchFamily="49" charset="-122"/>
              </a:rPr>
              <a:t>图像的坑道安全员检测任务</a:t>
            </a:r>
            <a:br>
              <a:rPr lang="zh-CN" altLang="zh-CN"/>
            </a:br>
            <a:endParaRPr lang="zh-CN" altLang="en-US" dirty="0"/>
          </a:p>
        </p:txBody>
      </p:sp>
      <p:sp>
        <p:nvSpPr>
          <p:cNvPr id="12" name="副标题 2">
            <a:extLst>
              <a:ext uri="{FF2B5EF4-FFF2-40B4-BE49-F238E27FC236}">
                <a16:creationId xmlns:a16="http://schemas.microsoft.com/office/drawing/2014/main" id="{855AF8BE-6BC8-4366-BB30-88A8487BFDDF}"/>
              </a:ext>
            </a:extLst>
          </p:cNvPr>
          <p:cNvSpPr txBox="1">
            <a:spLocks/>
          </p:cNvSpPr>
          <p:nvPr/>
        </p:nvSpPr>
        <p:spPr>
          <a:xfrm>
            <a:off x="1366782" y="350996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汇报小组：盛伟洪，殷俊伟，商涛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4517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F08574D0-16A6-467A-A603-04F60E7222AD}"/>
              </a:ext>
            </a:extLst>
          </p:cNvPr>
          <p:cNvSpPr/>
          <p:nvPr/>
        </p:nvSpPr>
        <p:spPr>
          <a:xfrm>
            <a:off x="1725855" y="1404905"/>
            <a:ext cx="532895" cy="4232885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BEECA09-ADFC-433F-946E-0E466E5B8746}"/>
              </a:ext>
            </a:extLst>
          </p:cNvPr>
          <p:cNvSpPr txBox="1"/>
          <p:nvPr/>
        </p:nvSpPr>
        <p:spPr>
          <a:xfrm>
            <a:off x="2448848" y="1337344"/>
            <a:ext cx="957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KaiTi" panose="02010609060101010101" pitchFamily="49" charset="-122"/>
                <a:ea typeface="KaiTi" panose="02010609060101010101" pitchFamily="49" charset="-122"/>
              </a:rPr>
              <a:t>数据预处理：去除错误数据、图片填充缩放、标签转为</a:t>
            </a:r>
            <a:r>
              <a:rPr lang="en-US" altLang="zh-CN" sz="2400">
                <a:latin typeface="KaiTi" panose="02010609060101010101" pitchFamily="49" charset="-122"/>
                <a:ea typeface="KaiTi" panose="02010609060101010101" pitchFamily="49" charset="-122"/>
              </a:rPr>
              <a:t>(7x7x11) </a:t>
            </a:r>
            <a:r>
              <a:rPr lang="zh-CN" altLang="en-US" sz="2400">
                <a:latin typeface="KaiTi" panose="02010609060101010101" pitchFamily="49" charset="-122"/>
                <a:ea typeface="KaiTi" panose="02010609060101010101" pitchFamily="49" charset="-122"/>
              </a:rPr>
              <a:t>格式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6E32545-B69B-4929-9BA3-16CB1965AF80}"/>
              </a:ext>
            </a:extLst>
          </p:cNvPr>
          <p:cNvSpPr txBox="1"/>
          <p:nvPr/>
        </p:nvSpPr>
        <p:spPr>
          <a:xfrm>
            <a:off x="2492631" y="3152015"/>
            <a:ext cx="90251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KaiTi" panose="02010609060101010101" pitchFamily="49" charset="-122"/>
                <a:ea typeface="KaiTi" panose="02010609060101010101" pitchFamily="49" charset="-122"/>
              </a:rPr>
              <a:t>模型建立</a:t>
            </a:r>
            <a:r>
              <a:rPr lang="en-US" altLang="zh-CN" sz="2400">
                <a:latin typeface="KaiTi" panose="02010609060101010101" pitchFamily="49" charset="-122"/>
                <a:ea typeface="KaiTi" panose="02010609060101010101" pitchFamily="49" charset="-122"/>
              </a:rPr>
              <a:t>: 9 </a:t>
            </a:r>
            <a:r>
              <a:rPr lang="zh-CN" altLang="en-US" sz="2400">
                <a:latin typeface="KaiTi" panose="02010609060101010101" pitchFamily="49" charset="-122"/>
                <a:ea typeface="KaiTi" panose="02010609060101010101" pitchFamily="49" charset="-122"/>
              </a:rPr>
              <a:t>卷积层 </a:t>
            </a:r>
            <a:r>
              <a:rPr lang="en-US" altLang="zh-CN" sz="2400">
                <a:latin typeface="KaiTi" panose="02010609060101010101" pitchFamily="49" charset="-122"/>
                <a:ea typeface="KaiTi" panose="02010609060101010101" pitchFamily="49" charset="-122"/>
              </a:rPr>
              <a:t>+ 2 </a:t>
            </a:r>
            <a:r>
              <a:rPr lang="zh-CN" altLang="en-US" sz="2400">
                <a:latin typeface="KaiTi" panose="02010609060101010101" pitchFamily="49" charset="-122"/>
                <a:ea typeface="KaiTi" panose="02010609060101010101" pitchFamily="49" charset="-122"/>
              </a:rPr>
              <a:t>全连接层 </a:t>
            </a:r>
            <a:r>
              <a:rPr lang="en-US" altLang="zh-CN" sz="2400">
                <a:latin typeface="KaiTi" panose="02010609060101010101" pitchFamily="49" charset="-122"/>
                <a:ea typeface="KaiTi" panose="02010609060101010101" pitchFamily="49" charset="-122"/>
              </a:rPr>
              <a:t>+ 4 </a:t>
            </a:r>
            <a:r>
              <a:rPr lang="zh-CN" altLang="en-US" sz="2400">
                <a:latin typeface="KaiTi" panose="02010609060101010101" pitchFamily="49" charset="-122"/>
                <a:ea typeface="KaiTi" panose="02010609060101010101" pitchFamily="49" charset="-122"/>
              </a:rPr>
              <a:t>池化层 </a:t>
            </a:r>
            <a:r>
              <a:rPr lang="en-US" altLang="zh-CN" sz="2400">
                <a:latin typeface="KaiTi" panose="02010609060101010101" pitchFamily="49" charset="-122"/>
                <a:ea typeface="KaiTi" panose="02010609060101010101" pitchFamily="49" charset="-122"/>
              </a:rPr>
              <a:t>+ leaky RELU</a:t>
            </a:r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79BF6FE-76D5-44AE-BF27-94260280C818}"/>
              </a:ext>
            </a:extLst>
          </p:cNvPr>
          <p:cNvSpPr txBox="1"/>
          <p:nvPr/>
        </p:nvSpPr>
        <p:spPr>
          <a:xfrm>
            <a:off x="2568595" y="5336018"/>
            <a:ext cx="3756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KaiTi" panose="02010609060101010101" pitchFamily="49" charset="-122"/>
                <a:ea typeface="KaiTi" panose="02010609060101010101" pitchFamily="49" charset="-122"/>
              </a:rPr>
              <a:t>训练调优 </a:t>
            </a:r>
            <a:r>
              <a:rPr lang="en-US" altLang="zh-CN" sz="2400">
                <a:latin typeface="KaiTi" panose="02010609060101010101" pitchFamily="49" charset="-122"/>
                <a:ea typeface="KaiTi" panose="02010609060101010101" pitchFamily="49" charset="-122"/>
              </a:rPr>
              <a:t>: </a:t>
            </a:r>
            <a:r>
              <a:rPr lang="en-US" altLang="zh-CN" sz="240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Loss </a:t>
            </a:r>
            <a:r>
              <a:rPr lang="zh-CN" altLang="en-US" sz="240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不下降</a:t>
            </a:r>
            <a:r>
              <a:rPr lang="zh-CN" altLang="en-US">
                <a:solidFill>
                  <a:srgbClr val="FF0000"/>
                </a:solidFill>
              </a:rPr>
              <a:t>！ 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E4C3C5D-86C5-4CCD-8036-3DCBC626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842" y="5390613"/>
            <a:ext cx="5582429" cy="35247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46931DE-C20E-435F-927B-3DEA5E670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236" y="5852278"/>
            <a:ext cx="5477639" cy="352474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35D1CFB-7647-4EE1-B337-63D24E95F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488" y="1671917"/>
            <a:ext cx="6390707" cy="338707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C1D5F8F-4A99-415A-86D7-6815D415D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5483" y="1520259"/>
            <a:ext cx="4813500" cy="314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33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455142-4B60-4510-B9CF-01FE0199EEA8}"/>
              </a:ext>
            </a:extLst>
          </p:cNvPr>
          <p:cNvSpPr txBox="1"/>
          <p:nvPr/>
        </p:nvSpPr>
        <p:spPr>
          <a:xfrm>
            <a:off x="4948458" y="2694755"/>
            <a:ext cx="2295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KaiTi" panose="02010609060101010101" pitchFamily="49" charset="-122"/>
                <a:ea typeface="KaiTi" panose="02010609060101010101" pitchFamily="49" charset="-122"/>
              </a:rPr>
              <a:t>结果展示</a:t>
            </a:r>
          </a:p>
        </p:txBody>
      </p:sp>
    </p:spTree>
    <p:extLst>
      <p:ext uri="{BB962C8B-B14F-4D97-AF65-F5344CB8AC3E}">
        <p14:creationId xmlns:p14="http://schemas.microsoft.com/office/powerpoint/2010/main" val="3717615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图片 15" descr="电脑萤幕画面&#10;&#10;中度可信度描述已自动生成">
            <a:extLst>
              <a:ext uri="{FF2B5EF4-FFF2-40B4-BE49-F238E27FC236}">
                <a16:creationId xmlns:a16="http://schemas.microsoft.com/office/drawing/2014/main" id="{39A43A45-5B6F-4CBE-AA5D-2521C527D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696" y="1211911"/>
            <a:ext cx="4389835" cy="443417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1658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EE7D3824-E0EE-4489-8123-5C09ED145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8024"/>
            <a:ext cx="11203619" cy="116297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测试结果展示（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901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张有人图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+114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张无人图）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0BEF5BE-7F76-4258-8DD1-86758DAC5212}"/>
              </a:ext>
            </a:extLst>
          </p:cNvPr>
          <p:cNvGrpSpPr/>
          <p:nvPr/>
        </p:nvGrpSpPr>
        <p:grpSpPr>
          <a:xfrm>
            <a:off x="241247" y="2109704"/>
            <a:ext cx="2537462" cy="3046963"/>
            <a:chOff x="152471" y="1107917"/>
            <a:chExt cx="2537462" cy="3046963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C5F73BB-E106-44A2-9523-2C512CDE2746}"/>
                </a:ext>
              </a:extLst>
            </p:cNvPr>
            <p:cNvSpPr txBox="1"/>
            <p:nvPr/>
          </p:nvSpPr>
          <p:spPr>
            <a:xfrm>
              <a:off x="158721" y="1107917"/>
              <a:ext cx="24424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第一次训练（</a:t>
              </a:r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35</a:t>
              </a: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张</a:t>
              </a:r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200</a:t>
              </a: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代</a:t>
              </a:r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batch2</a:t>
              </a: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）测试结果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F34B0C2-69B2-4509-AEE6-E79E3FA105CD}"/>
                </a:ext>
              </a:extLst>
            </p:cNvPr>
            <p:cNvSpPr txBox="1"/>
            <p:nvPr/>
          </p:nvSpPr>
          <p:spPr>
            <a:xfrm>
              <a:off x="152471" y="1846556"/>
              <a:ext cx="2537462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TP：597 </a:t>
              </a:r>
              <a:endParaRPr lang="en-US" altLang="zh-CN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FP：46 </a:t>
              </a:r>
              <a:endParaRPr lang="en-US" altLang="zh-CN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FN：261</a:t>
              </a:r>
              <a:endParaRPr lang="en-US" altLang="zh-CN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TN：</a:t>
              </a:r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111</a:t>
              </a:r>
            </a:p>
            <a:p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ver_iou：0.820905</a:t>
              </a:r>
              <a:endParaRPr lang="en-US" altLang="zh-CN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Precision</a:t>
              </a: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：</a:t>
              </a:r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0.92846</a:t>
              </a:r>
            </a:p>
            <a:p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Recall</a:t>
              </a: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：</a:t>
              </a:r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0.695804</a:t>
              </a:r>
            </a:p>
            <a:p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AP</a:t>
              </a: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：</a:t>
              </a:r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0.715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9DEF2F8-2753-42EC-BBE5-3A6F14D4ED11}"/>
              </a:ext>
            </a:extLst>
          </p:cNvPr>
          <p:cNvGrpSpPr/>
          <p:nvPr/>
        </p:nvGrpSpPr>
        <p:grpSpPr>
          <a:xfrm>
            <a:off x="8389540" y="2141722"/>
            <a:ext cx="3657456" cy="3177723"/>
            <a:chOff x="78419" y="1384917"/>
            <a:chExt cx="2611514" cy="2897700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672671D-1627-4A94-8337-2B66DEFA34E2}"/>
                </a:ext>
              </a:extLst>
            </p:cNvPr>
            <p:cNvSpPr txBox="1"/>
            <p:nvPr/>
          </p:nvSpPr>
          <p:spPr>
            <a:xfrm>
              <a:off x="78419" y="1384917"/>
              <a:ext cx="2448718" cy="589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第三次训练测试结果（基于已有的</a:t>
              </a:r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yolov3</a:t>
              </a: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模型）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BD1A91F-ADA9-40C5-A6F8-C63E1E4F1E33}"/>
                </a:ext>
              </a:extLst>
            </p:cNvPr>
            <p:cNvSpPr txBox="1"/>
            <p:nvPr/>
          </p:nvSpPr>
          <p:spPr>
            <a:xfrm>
              <a:off x="78419" y="1974293"/>
              <a:ext cx="2611514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TP：</a:t>
              </a:r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858 </a:t>
              </a:r>
            </a:p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FP：</a:t>
              </a:r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4</a:t>
              </a: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endParaRPr lang="en-US" altLang="zh-CN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FN：</a:t>
              </a:r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41</a:t>
              </a:r>
            </a:p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TN：</a:t>
              </a:r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112</a:t>
              </a:r>
            </a:p>
            <a:p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ver_iou：</a:t>
              </a:r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0.8731</a:t>
              </a:r>
            </a:p>
            <a:p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Precision</a:t>
              </a: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：</a:t>
              </a:r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0.995359</a:t>
              </a:r>
            </a:p>
            <a:p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Recall</a:t>
              </a: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：</a:t>
              </a:r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0.954393</a:t>
              </a:r>
            </a:p>
            <a:p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AP</a:t>
              </a: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：</a:t>
              </a:r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0.965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53BA1C0-864E-4EDA-907B-340B94C1E021}"/>
              </a:ext>
            </a:extLst>
          </p:cNvPr>
          <p:cNvGrpSpPr/>
          <p:nvPr/>
        </p:nvGrpSpPr>
        <p:grpSpPr>
          <a:xfrm>
            <a:off x="4222857" y="2094051"/>
            <a:ext cx="2937551" cy="3225394"/>
            <a:chOff x="-11470" y="1100638"/>
            <a:chExt cx="2629196" cy="2995702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B34AAD4-40B9-4B13-8A55-AD5BBF78E74C}"/>
                </a:ext>
              </a:extLst>
            </p:cNvPr>
            <p:cNvSpPr txBox="1"/>
            <p:nvPr/>
          </p:nvSpPr>
          <p:spPr>
            <a:xfrm>
              <a:off x="-11470" y="1100638"/>
              <a:ext cx="2246050" cy="600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第二次训练（</a:t>
              </a:r>
              <a:r>
                <a:rPr lang="en-US" altLang="zh-CN">
                  <a:latin typeface="楷体" panose="02010609060101010101" pitchFamily="49" charset="-122"/>
                  <a:ea typeface="楷体" panose="02010609060101010101" pitchFamily="49" charset="-122"/>
                </a:rPr>
                <a:t>500</a:t>
              </a:r>
              <a:r>
                <a:rPr lang="zh-CN" altLang="en-US">
                  <a:latin typeface="楷体" panose="02010609060101010101" pitchFamily="49" charset="-122"/>
                  <a:ea typeface="楷体" panose="02010609060101010101" pitchFamily="49" charset="-122"/>
                </a:rPr>
                <a:t>张</a:t>
              </a:r>
              <a:r>
                <a:rPr lang="en-US" altLang="zh-CN">
                  <a:latin typeface="楷体" panose="02010609060101010101" pitchFamily="49" charset="-122"/>
                  <a:ea typeface="楷体" panose="02010609060101010101" pitchFamily="49" charset="-122"/>
                </a:rPr>
                <a:t>30</a:t>
              </a: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代）测试结果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5A75DC6-9228-4CC6-83F0-19B0C723C3AD}"/>
                </a:ext>
              </a:extLst>
            </p:cNvPr>
            <p:cNvSpPr txBox="1"/>
            <p:nvPr/>
          </p:nvSpPr>
          <p:spPr>
            <a:xfrm>
              <a:off x="6212" y="1788016"/>
              <a:ext cx="2611514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TP：</a:t>
              </a:r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669 </a:t>
              </a:r>
            </a:p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FP：</a:t>
              </a:r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endParaRPr lang="en-US" altLang="zh-CN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FN：</a:t>
              </a:r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231</a:t>
              </a:r>
            </a:p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TN：</a:t>
              </a:r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114</a:t>
              </a:r>
            </a:p>
            <a:p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ver_iou：</a:t>
              </a:r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0.836825</a:t>
              </a:r>
            </a:p>
            <a:p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Precision</a:t>
              </a: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：</a:t>
              </a:r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0.998507</a:t>
              </a:r>
            </a:p>
            <a:p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Recall</a:t>
              </a: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：</a:t>
              </a:r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0.743333</a:t>
              </a:r>
            </a:p>
            <a:p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AP</a:t>
              </a: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：</a:t>
              </a:r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0.755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9826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BFEC7B4B-3AF6-4D35-88F8-FA88EA5636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6314616"/>
              </p:ext>
            </p:extLst>
          </p:nvPr>
        </p:nvGraphicFramePr>
        <p:xfrm>
          <a:off x="1749482" y="694592"/>
          <a:ext cx="7818412" cy="5143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2341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6757448E-FD24-49B9-BCB7-C51CB0A8F4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8033035"/>
              </p:ext>
            </p:extLst>
          </p:nvPr>
        </p:nvGraphicFramePr>
        <p:xfrm>
          <a:off x="1513869" y="753367"/>
          <a:ext cx="9088492" cy="5923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7528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031590D-CDA3-4012-B650-9A5D7567F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83" y="1118586"/>
            <a:ext cx="4434888" cy="24946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327FBAB-79DB-4823-90B1-DFB8A9612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944" y="1118586"/>
            <a:ext cx="4434891" cy="249462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AE71F63-937B-4064-8361-947C787F3D13}"/>
              </a:ext>
            </a:extLst>
          </p:cNvPr>
          <p:cNvSpPr txBox="1"/>
          <p:nvPr/>
        </p:nvSpPr>
        <p:spPr>
          <a:xfrm>
            <a:off x="1330574" y="612561"/>
            <a:ext cx="244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第一次训练部分结果</a:t>
            </a: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E3E714C9-A7A1-40E9-A290-3E3AE7289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8427871" cy="559294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第一次和第二次模型测试结果对比展示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9B4621C-5946-4D9A-81CF-3142081B6956}"/>
              </a:ext>
            </a:extLst>
          </p:cNvPr>
          <p:cNvGrpSpPr/>
          <p:nvPr/>
        </p:nvGrpSpPr>
        <p:grpSpPr>
          <a:xfrm>
            <a:off x="5108603" y="1928219"/>
            <a:ext cx="2104008" cy="948146"/>
            <a:chOff x="5108603" y="1928219"/>
            <a:chExt cx="2104008" cy="948146"/>
          </a:xfrm>
        </p:grpSpPr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id="{9A3CA883-8279-4774-BB16-8B4A6E24B1FE}"/>
                </a:ext>
              </a:extLst>
            </p:cNvPr>
            <p:cNvSpPr/>
            <p:nvPr/>
          </p:nvSpPr>
          <p:spPr>
            <a:xfrm>
              <a:off x="5108603" y="2112885"/>
              <a:ext cx="2104008" cy="7634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89AB233-3A26-420D-B777-BF1A721D55D9}"/>
                </a:ext>
              </a:extLst>
            </p:cNvPr>
            <p:cNvSpPr txBox="1"/>
            <p:nvPr/>
          </p:nvSpPr>
          <p:spPr>
            <a:xfrm>
              <a:off x="5617052" y="1928219"/>
              <a:ext cx="957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更正确</a:t>
              </a:r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6C109538-87C5-4D25-97C4-CE6A55898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944" y="4172504"/>
            <a:ext cx="4774215" cy="268549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54F3654-9A26-4F63-AA76-962C521F76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78" y="4172503"/>
            <a:ext cx="4489193" cy="2623351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53C619C1-F65A-4050-821D-5E811DCC8A66}"/>
              </a:ext>
            </a:extLst>
          </p:cNvPr>
          <p:cNvGrpSpPr/>
          <p:nvPr/>
        </p:nvGrpSpPr>
        <p:grpSpPr>
          <a:xfrm>
            <a:off x="5108603" y="4948846"/>
            <a:ext cx="2104008" cy="1132812"/>
            <a:chOff x="5219027" y="5072250"/>
            <a:chExt cx="2104008" cy="1132812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BE744A7F-6EEA-4E80-85A8-22BE12F56547}"/>
                </a:ext>
              </a:extLst>
            </p:cNvPr>
            <p:cNvGrpSpPr/>
            <p:nvPr/>
          </p:nvGrpSpPr>
          <p:grpSpPr>
            <a:xfrm>
              <a:off x="5219027" y="5072250"/>
              <a:ext cx="2104008" cy="948146"/>
              <a:chOff x="5108603" y="1928219"/>
              <a:chExt cx="2104008" cy="948146"/>
            </a:xfrm>
          </p:grpSpPr>
          <p:sp>
            <p:nvSpPr>
              <p:cNvPr id="28" name="箭头: 右 27">
                <a:extLst>
                  <a:ext uri="{FF2B5EF4-FFF2-40B4-BE49-F238E27FC236}">
                    <a16:creationId xmlns:a16="http://schemas.microsoft.com/office/drawing/2014/main" id="{0E89101A-6668-4E6B-9BEE-4E50E1D89FCF}"/>
                  </a:ext>
                </a:extLst>
              </p:cNvPr>
              <p:cNvSpPr/>
              <p:nvPr/>
            </p:nvSpPr>
            <p:spPr>
              <a:xfrm>
                <a:off x="5108603" y="2112885"/>
                <a:ext cx="2104008" cy="7634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65BFC8F-E2AB-43DD-91FB-708B7F8A77D7}"/>
                  </a:ext>
                </a:extLst>
              </p:cNvPr>
              <p:cNvSpPr txBox="1"/>
              <p:nvPr/>
            </p:nvSpPr>
            <p:spPr>
              <a:xfrm>
                <a:off x="5617052" y="1928219"/>
                <a:ext cx="9578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更准确</a:t>
                </a:r>
              </a:p>
            </p:txBody>
          </p: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42F2D7E-FD9B-4435-89B7-842B5207EE4A}"/>
                </a:ext>
              </a:extLst>
            </p:cNvPr>
            <p:cNvSpPr txBox="1"/>
            <p:nvPr/>
          </p:nvSpPr>
          <p:spPr>
            <a:xfrm>
              <a:off x="5607471" y="5835730"/>
              <a:ext cx="1350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大框变小框</a:t>
              </a: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A1F85E0F-B0F2-4689-A6A3-00B4ECCA8A28}"/>
              </a:ext>
            </a:extLst>
          </p:cNvPr>
          <p:cNvSpPr txBox="1"/>
          <p:nvPr/>
        </p:nvSpPr>
        <p:spPr>
          <a:xfrm>
            <a:off x="8257822" y="619609"/>
            <a:ext cx="244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第二次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训练部分结果</a:t>
            </a:r>
          </a:p>
        </p:txBody>
      </p:sp>
    </p:spTree>
    <p:extLst>
      <p:ext uri="{BB962C8B-B14F-4D97-AF65-F5344CB8AC3E}">
        <p14:creationId xmlns:p14="http://schemas.microsoft.com/office/powerpoint/2010/main" val="2533005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188C9ED-378E-4514-9298-A0F58E89F8C1}"/>
              </a:ext>
            </a:extLst>
          </p:cNvPr>
          <p:cNvSpPr txBox="1"/>
          <p:nvPr/>
        </p:nvSpPr>
        <p:spPr>
          <a:xfrm>
            <a:off x="1028733" y="689785"/>
            <a:ext cx="344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这种太大的无法准确识别为人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C6A3B3BA-081C-42D1-A4AC-1B2D2CAC4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8427871" cy="559294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还存在的问题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EB58E2F-7330-4EFB-9D97-760832360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49" y="1189608"/>
            <a:ext cx="3981140" cy="2239392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F921E4E9-A10F-45BC-9DEB-111BD0DF7EC1}"/>
              </a:ext>
            </a:extLst>
          </p:cNvPr>
          <p:cNvGrpSpPr/>
          <p:nvPr/>
        </p:nvGrpSpPr>
        <p:grpSpPr>
          <a:xfrm>
            <a:off x="7095236" y="302867"/>
            <a:ext cx="4600603" cy="3126133"/>
            <a:chOff x="7041970" y="520823"/>
            <a:chExt cx="4600603" cy="3126133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AE5C84CC-828A-477F-86F2-F0A910C50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1970" y="1059117"/>
              <a:ext cx="4600603" cy="2587839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1784479-3974-4492-BF61-07F19A5FC710}"/>
                </a:ext>
              </a:extLst>
            </p:cNvPr>
            <p:cNvSpPr txBox="1"/>
            <p:nvPr/>
          </p:nvSpPr>
          <p:spPr>
            <a:xfrm>
              <a:off x="7921751" y="520823"/>
              <a:ext cx="3445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有高强度亮光，特征不明显</a:t>
              </a:r>
            </a:p>
          </p:txBody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CAD8C4D3-A4A2-44F3-8D05-A0C5FE7DB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81" y="4302089"/>
            <a:ext cx="4300915" cy="2419265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6C34228C-C66E-407F-8E53-DBDB7B3F3BBE}"/>
              </a:ext>
            </a:extLst>
          </p:cNvPr>
          <p:cNvSpPr txBox="1"/>
          <p:nvPr/>
        </p:nvSpPr>
        <p:spPr>
          <a:xfrm>
            <a:off x="1251750" y="3701989"/>
            <a:ext cx="344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方框过小，只框了部分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80AB8641-D9EA-485D-93C6-E307CBC024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769" y="4217803"/>
            <a:ext cx="4600602" cy="2587839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ABD79534-7A48-49BE-9639-09576F103CBF}"/>
              </a:ext>
            </a:extLst>
          </p:cNvPr>
          <p:cNvSpPr txBox="1"/>
          <p:nvPr/>
        </p:nvSpPr>
        <p:spPr>
          <a:xfrm>
            <a:off x="8933984" y="3848471"/>
            <a:ext cx="344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识别错误</a:t>
            </a:r>
          </a:p>
        </p:txBody>
      </p:sp>
    </p:spTree>
    <p:extLst>
      <p:ext uri="{BB962C8B-B14F-4D97-AF65-F5344CB8AC3E}">
        <p14:creationId xmlns:p14="http://schemas.microsoft.com/office/powerpoint/2010/main" val="764659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日历&#10;&#10;低可信度描述已自动生成">
            <a:extLst>
              <a:ext uri="{FF2B5EF4-FFF2-40B4-BE49-F238E27FC236}">
                <a16:creationId xmlns:a16="http://schemas.microsoft.com/office/drawing/2014/main" id="{BBEBDDE4-A7AC-452C-AF5D-857779DEEC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261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1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E2387FF-97F9-4F9C-9D17-2E06692672B7}"/>
              </a:ext>
            </a:extLst>
          </p:cNvPr>
          <p:cNvSpPr/>
          <p:nvPr/>
        </p:nvSpPr>
        <p:spPr>
          <a:xfrm>
            <a:off x="2530894" y="793287"/>
            <a:ext cx="413635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Windons CPU</a:t>
            </a:r>
            <a:endParaRPr lang="zh-CN" altLang="en-US" sz="32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5D9887E0-DC6D-48D6-9DAD-8531B1365464}"/>
              </a:ext>
            </a:extLst>
          </p:cNvPr>
          <p:cNvSpPr/>
          <p:nvPr/>
        </p:nvSpPr>
        <p:spPr>
          <a:xfrm rot="1427751">
            <a:off x="6014215" y="1411939"/>
            <a:ext cx="690342" cy="193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F00F0B-2ECA-4AEF-A59D-0889C766491C}"/>
              </a:ext>
            </a:extLst>
          </p:cNvPr>
          <p:cNvSpPr/>
          <p:nvPr/>
        </p:nvSpPr>
        <p:spPr>
          <a:xfrm>
            <a:off x="5185635" y="1885775"/>
            <a:ext cx="413635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Windons GPU</a:t>
            </a:r>
            <a:endParaRPr lang="zh-CN" altLang="en-US" sz="32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E8D22F22-1E5F-4792-8854-BE8477E68590}"/>
              </a:ext>
            </a:extLst>
          </p:cNvPr>
          <p:cNvSpPr/>
          <p:nvPr/>
        </p:nvSpPr>
        <p:spPr>
          <a:xfrm rot="5400000">
            <a:off x="6676997" y="3031045"/>
            <a:ext cx="690342" cy="193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0EDCED-2701-48AB-A933-2942DB0D90F8}"/>
              </a:ext>
            </a:extLst>
          </p:cNvPr>
          <p:cNvSpPr/>
          <p:nvPr/>
        </p:nvSpPr>
        <p:spPr>
          <a:xfrm>
            <a:off x="5050881" y="3699869"/>
            <a:ext cx="413635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虚拟机</a:t>
            </a:r>
            <a:endParaRPr lang="zh-CN" altLang="en-US" sz="32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589EC58A-5180-4145-8CA3-59AE13D47EF6}"/>
              </a:ext>
            </a:extLst>
          </p:cNvPr>
          <p:cNvSpPr/>
          <p:nvPr/>
        </p:nvSpPr>
        <p:spPr>
          <a:xfrm rot="10800000">
            <a:off x="4495293" y="3927241"/>
            <a:ext cx="690342" cy="193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BC54923-9B7A-486A-95A2-D470D2FEDA9C}"/>
              </a:ext>
            </a:extLst>
          </p:cNvPr>
          <p:cNvSpPr/>
          <p:nvPr/>
        </p:nvSpPr>
        <p:spPr>
          <a:xfrm>
            <a:off x="756773" y="3731744"/>
            <a:ext cx="413635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双系统</a:t>
            </a:r>
            <a:endParaRPr lang="zh-CN" altLang="en-US" sz="32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3A394E8-1727-47A8-9ED4-B1694220D19B}"/>
              </a:ext>
            </a:extLst>
          </p:cNvPr>
          <p:cNvSpPr/>
          <p:nvPr/>
        </p:nvSpPr>
        <p:spPr>
          <a:xfrm>
            <a:off x="659883" y="2095443"/>
            <a:ext cx="413635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modelArts</a:t>
            </a:r>
            <a:endParaRPr lang="zh-CN" altLang="en-US" sz="32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AB8A74DA-52FB-4151-A559-3297BE049520}"/>
              </a:ext>
            </a:extLst>
          </p:cNvPr>
          <p:cNvSpPr/>
          <p:nvPr/>
        </p:nvSpPr>
        <p:spPr>
          <a:xfrm rot="16200000">
            <a:off x="2382889" y="3089026"/>
            <a:ext cx="690342" cy="193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10CB8E14-6091-4B1D-B523-EB1747D607C2}"/>
              </a:ext>
            </a:extLst>
          </p:cNvPr>
          <p:cNvSpPr/>
          <p:nvPr/>
        </p:nvSpPr>
        <p:spPr>
          <a:xfrm rot="19583963">
            <a:off x="2479781" y="1460741"/>
            <a:ext cx="690342" cy="193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96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A48F4A8C-AE33-42E2-8260-2C341E16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15" y="2339260"/>
            <a:ext cx="10515600" cy="1325563"/>
          </a:xfrm>
        </p:spPr>
        <p:txBody>
          <a:bodyPr/>
          <a:lstStyle/>
          <a:p>
            <a:pPr algn="ctr"/>
            <a:r>
              <a:rPr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前期探索</a:t>
            </a:r>
          </a:p>
        </p:txBody>
      </p:sp>
    </p:spTree>
    <p:extLst>
      <p:ext uri="{BB962C8B-B14F-4D97-AF65-F5344CB8AC3E}">
        <p14:creationId xmlns:p14="http://schemas.microsoft.com/office/powerpoint/2010/main" val="374110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CAD133BD-7B27-4039-939B-72F3B2D91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目标检测算法分类：</a:t>
            </a:r>
            <a:endParaRPr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1</a:t>
            </a:r>
            <a:r>
              <a:rPr lang="en-US" altLang="zh-CN">
                <a:latin typeface="KaiTi" panose="02010609060101010101" pitchFamily="49" charset="-122"/>
                <a:ea typeface="KaiTi" panose="02010609060101010101" pitchFamily="49" charset="-122"/>
              </a:rPr>
              <a:t>. two-stage</a:t>
            </a:r>
            <a:r>
              <a:rPr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此类将</a:t>
            </a:r>
            <a:r>
              <a:rPr lang="zh-CN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检测问题划分为两个阶段，首先产生候选区域（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region proposals</a:t>
            </a:r>
            <a:r>
              <a:rPr lang="zh-CN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），然后对候选区域分类（一般还需要对位置精修）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，速度较慢。代表是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R-CNN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家族</a:t>
            </a:r>
            <a:endParaRPr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</a:t>
            </a:r>
            <a:r>
              <a:rPr lang="en-US" altLang="zh-CN">
                <a:latin typeface="KaiTi" panose="02010609060101010101" pitchFamily="49" charset="-122"/>
                <a:ea typeface="KaiTi" panose="02010609060101010101" pitchFamily="49" charset="-122"/>
              </a:rPr>
              <a:t>. one-stage</a:t>
            </a:r>
            <a:r>
              <a:rPr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zh-CN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不需要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region proposal</a:t>
            </a:r>
            <a:r>
              <a:rPr lang="zh-CN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阶段，直接产生物体的类别概率和位置坐标值，经过单次检测即可直接得到最终的检测结果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，速度更快，但会一定程度损失精度。代表是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YOLO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家族与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SSD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38739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内容占位符 5">
            <a:extLst>
              <a:ext uri="{FF2B5EF4-FFF2-40B4-BE49-F238E27FC236}">
                <a16:creationId xmlns:a16="http://schemas.microsoft.com/office/drawing/2014/main" id="{9320E881-E4D0-4C5D-B36E-2C6A8BBFE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2008"/>
            <a:ext cx="10515600" cy="354243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1D38836-D535-44EF-B334-964CAC907246}"/>
              </a:ext>
            </a:extLst>
          </p:cNvPr>
          <p:cNvSpPr txBox="1"/>
          <p:nvPr/>
        </p:nvSpPr>
        <p:spPr>
          <a:xfrm>
            <a:off x="754602" y="585926"/>
            <a:ext cx="6853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KaiTi" panose="02010609060101010101" pitchFamily="49" charset="-122"/>
                <a:ea typeface="KaiTi" panose="02010609060101010101" pitchFamily="49" charset="-122"/>
              </a:rPr>
              <a:t>基于深度学习的目标检测算法发展图</a:t>
            </a:r>
          </a:p>
        </p:txBody>
      </p:sp>
    </p:spTree>
    <p:extLst>
      <p:ext uri="{BB962C8B-B14F-4D97-AF65-F5344CB8AC3E}">
        <p14:creationId xmlns:p14="http://schemas.microsoft.com/office/powerpoint/2010/main" val="64054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ADCA2A23-F794-4A66-AF44-C324DDF32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>
                <a:latin typeface="KaiTi" panose="02010609060101010101" pitchFamily="49" charset="-122"/>
                <a:ea typeface="KaiTi" panose="02010609060101010101" pitchFamily="49" charset="-122"/>
              </a:rPr>
              <a:t>YOLO-</a:t>
            </a:r>
            <a:r>
              <a:rPr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单级检测（</a:t>
            </a:r>
            <a:r>
              <a:rPr lang="en-US" altLang="zh-CN">
                <a:latin typeface="KaiTi" panose="02010609060101010101" pitchFamily="49" charset="-122"/>
                <a:ea typeface="KaiTi" panose="02010609060101010101" pitchFamily="49" charset="-122"/>
              </a:rPr>
              <a:t>one-stage</a:t>
            </a:r>
            <a:r>
              <a:rPr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E4CDAC78-78AB-400C-B0F5-0F75205B1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YOLOv1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（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You Only Look Once</a:t>
            </a:r>
            <a:r>
              <a:rPr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）：把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目标判定和目标识别两个步骤合二为一，所以识别速度有了很大提升。此算法的主要思想就是</a:t>
            </a:r>
            <a:r>
              <a:rPr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将图像的目标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检测问题转变为空间分离的边界框和相关类概率的</a:t>
            </a:r>
            <a:r>
              <a:rPr lang="zh-CN" altLang="en-US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回归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问题。</a:t>
            </a:r>
            <a:endParaRPr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主要网络</a:t>
            </a:r>
            <a:r>
              <a:rPr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组成部分：分类</a:t>
            </a:r>
            <a:r>
              <a:rPr lang="zh-CN" altLang="zh-CN">
                <a:latin typeface="KaiTi" panose="02010609060101010101" pitchFamily="49" charset="-122"/>
                <a:ea typeface="KaiTi" panose="02010609060101010101" pitchFamily="49" charset="-122"/>
              </a:rPr>
              <a:t>层</a:t>
            </a:r>
            <a:r>
              <a:rPr lang="zh-CN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，目标</a:t>
            </a:r>
            <a:r>
              <a:rPr lang="zh-CN" altLang="zh-CN">
                <a:latin typeface="KaiTi" panose="02010609060101010101" pitchFamily="49" charset="-122"/>
                <a:ea typeface="KaiTi" panose="02010609060101010101" pitchFamily="49" charset="-122"/>
              </a:rPr>
              <a:t>检测层</a:t>
            </a:r>
            <a:endParaRPr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5322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内容占位符 3">
            <a:extLst>
              <a:ext uri="{FF2B5EF4-FFF2-40B4-BE49-F238E27FC236}">
                <a16:creationId xmlns:a16="http://schemas.microsoft.com/office/drawing/2014/main" id="{ED2B5ED4-F6B8-40B4-8F80-B2CD085A3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949" y="2445732"/>
            <a:ext cx="10849865" cy="3391835"/>
          </a:xfrm>
          <a:prstGeom prst="rect">
            <a:avLst/>
          </a:prstGeom>
        </p:spPr>
      </p:pic>
      <p:sp>
        <p:nvSpPr>
          <p:cNvPr id="12" name="箭头: 上 11">
            <a:extLst>
              <a:ext uri="{FF2B5EF4-FFF2-40B4-BE49-F238E27FC236}">
                <a16:creationId xmlns:a16="http://schemas.microsoft.com/office/drawing/2014/main" id="{20A316FE-2A2C-4B67-8C7C-69ED4F8F3420}"/>
              </a:ext>
            </a:extLst>
          </p:cNvPr>
          <p:cNvSpPr/>
          <p:nvPr/>
        </p:nvSpPr>
        <p:spPr>
          <a:xfrm>
            <a:off x="1816689" y="1677409"/>
            <a:ext cx="411783" cy="5571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3C1505A-769B-48E0-8AAD-EC6218045600}"/>
              </a:ext>
            </a:extLst>
          </p:cNvPr>
          <p:cNvSpPr txBox="1"/>
          <p:nvPr/>
        </p:nvSpPr>
        <p:spPr>
          <a:xfrm>
            <a:off x="1214325" y="1214809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KaiTi" panose="02010609060101010101" pitchFamily="49" charset="-122"/>
                <a:ea typeface="KaiTi" panose="02010609060101010101" pitchFamily="49" charset="-122"/>
              </a:rPr>
              <a:t>7x7x(5*B + CLS)</a:t>
            </a:r>
            <a:endParaRPr lang="zh-CN" altLang="en-US" sz="280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2D293A-208B-4740-9ABB-6CC5AF6B8AD3}"/>
              </a:ext>
            </a:extLst>
          </p:cNvPr>
          <p:cNvSpPr txBox="1"/>
          <p:nvPr/>
        </p:nvSpPr>
        <p:spPr>
          <a:xfrm>
            <a:off x="3064149" y="1861048"/>
            <a:ext cx="2585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KaiTi" panose="02010609060101010101" pitchFamily="49" charset="-122"/>
                <a:ea typeface="KaiTi" panose="02010609060101010101" pitchFamily="49" charset="-122"/>
              </a:rPr>
              <a:t>B =(px,py,w,h,c)</a:t>
            </a:r>
            <a:endParaRPr lang="zh-CN" altLang="en-US" sz="240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9582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2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 descr="文本, 信件&#10;&#10;描述已自动生成">
            <a:extLst>
              <a:ext uri="{FF2B5EF4-FFF2-40B4-BE49-F238E27FC236}">
                <a16:creationId xmlns:a16="http://schemas.microsoft.com/office/drawing/2014/main" id="{C267A206-65F4-43FE-B32A-191CBE136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015" y="643468"/>
            <a:ext cx="9021969" cy="5571065"/>
          </a:xfrm>
          <a:prstGeom prst="rect">
            <a:avLst/>
          </a:prstGeom>
          <a:ln>
            <a:noFill/>
          </a:ln>
        </p:spPr>
      </p:pic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93FAE11-0FF2-42F6-AAE8-CC15EAAAC87A}"/>
              </a:ext>
            </a:extLst>
          </p:cNvPr>
          <p:cNvSpPr/>
          <p:nvPr/>
        </p:nvSpPr>
        <p:spPr>
          <a:xfrm>
            <a:off x="2071025" y="512759"/>
            <a:ext cx="7830076" cy="2266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4F39471-25D1-43D6-8CC4-FE6EA2A488D8}"/>
              </a:ext>
            </a:extLst>
          </p:cNvPr>
          <p:cNvSpPr/>
          <p:nvPr/>
        </p:nvSpPr>
        <p:spPr>
          <a:xfrm>
            <a:off x="3833213" y="2852201"/>
            <a:ext cx="4674946" cy="205439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084EFB5-6745-4867-ACD6-07D2BC792335}"/>
              </a:ext>
            </a:extLst>
          </p:cNvPr>
          <p:cNvSpPr/>
          <p:nvPr/>
        </p:nvSpPr>
        <p:spPr>
          <a:xfrm>
            <a:off x="5528789" y="4980025"/>
            <a:ext cx="4372312" cy="123450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69E1C3-8B8B-4FCB-925E-76DBB61AC615}"/>
              </a:ext>
            </a:extLst>
          </p:cNvPr>
          <p:cNvSpPr txBox="1"/>
          <p:nvPr/>
        </p:nvSpPr>
        <p:spPr>
          <a:xfrm>
            <a:off x="8582436" y="1201175"/>
            <a:ext cx="1218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坐标损失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8EC84D4-52AA-459D-8663-F495280B1DCA}"/>
              </a:ext>
            </a:extLst>
          </p:cNvPr>
          <p:cNvSpPr txBox="1"/>
          <p:nvPr/>
        </p:nvSpPr>
        <p:spPr>
          <a:xfrm>
            <a:off x="8508159" y="3167223"/>
            <a:ext cx="2835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包含目标时置信度损失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CD252C9-3BFA-459B-99C5-1392CA158B65}"/>
              </a:ext>
            </a:extLst>
          </p:cNvPr>
          <p:cNvSpPr txBox="1"/>
          <p:nvPr/>
        </p:nvSpPr>
        <p:spPr>
          <a:xfrm>
            <a:off x="8508158" y="4083802"/>
            <a:ext cx="3009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不包含目标时置信度损失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8F179E4-74C7-470E-9432-5974F962A8F8}"/>
              </a:ext>
            </a:extLst>
          </p:cNvPr>
          <p:cNvSpPr txBox="1"/>
          <p:nvPr/>
        </p:nvSpPr>
        <p:spPr>
          <a:xfrm>
            <a:off x="2698432" y="5550067"/>
            <a:ext cx="2835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C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类别预测损失</a:t>
            </a:r>
          </a:p>
        </p:txBody>
      </p:sp>
    </p:spTree>
    <p:extLst>
      <p:ext uri="{BB962C8B-B14F-4D97-AF65-F5344CB8AC3E}">
        <p14:creationId xmlns:p14="http://schemas.microsoft.com/office/powerpoint/2010/main" val="962197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03FE9FC1-E668-4224-BFC3-876A3B7AE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YOLOv1</a:t>
            </a:r>
            <a:r>
              <a:rPr lang="zh-CN" altLang="en-US" dirty="0"/>
              <a:t>网络结构图</a:t>
            </a:r>
          </a:p>
        </p:txBody>
      </p:sp>
      <p:pic>
        <p:nvPicPr>
          <p:cNvPr id="12" name="Picture 2" descr="https://img-blog.csdn.net/20160317155955917">
            <a:extLst>
              <a:ext uri="{FF2B5EF4-FFF2-40B4-BE49-F238E27FC236}">
                <a16:creationId xmlns:a16="http://schemas.microsoft.com/office/drawing/2014/main" id="{12C7904A-4C65-4F15-8281-5723485DED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24" y="1825625"/>
            <a:ext cx="1039635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椭圆 13">
            <a:extLst>
              <a:ext uri="{FF2B5EF4-FFF2-40B4-BE49-F238E27FC236}">
                <a16:creationId xmlns:a16="http://schemas.microsoft.com/office/drawing/2014/main" id="{2553F60C-5E3A-4E2A-AB21-71C2F78AAC0E}"/>
              </a:ext>
            </a:extLst>
          </p:cNvPr>
          <p:cNvSpPr/>
          <p:nvPr/>
        </p:nvSpPr>
        <p:spPr>
          <a:xfrm>
            <a:off x="1733929" y="5042089"/>
            <a:ext cx="132213" cy="1635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3A4E658-5FA4-43F3-9AA2-2F1D84526275}"/>
              </a:ext>
            </a:extLst>
          </p:cNvPr>
          <p:cNvSpPr/>
          <p:nvPr/>
        </p:nvSpPr>
        <p:spPr>
          <a:xfrm>
            <a:off x="3138835" y="5042088"/>
            <a:ext cx="132213" cy="1635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D0DC49B-231D-4036-A617-047C4547706C}"/>
              </a:ext>
            </a:extLst>
          </p:cNvPr>
          <p:cNvSpPr/>
          <p:nvPr/>
        </p:nvSpPr>
        <p:spPr>
          <a:xfrm>
            <a:off x="4259125" y="4988906"/>
            <a:ext cx="132213" cy="1635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5B19B8B-E320-4720-BEDC-D440BD2301B6}"/>
              </a:ext>
            </a:extLst>
          </p:cNvPr>
          <p:cNvSpPr/>
          <p:nvPr/>
        </p:nvSpPr>
        <p:spPr>
          <a:xfrm>
            <a:off x="4259125" y="5205599"/>
            <a:ext cx="132213" cy="1635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6E371DF-2097-4584-B677-4338BC92BA67}"/>
              </a:ext>
            </a:extLst>
          </p:cNvPr>
          <p:cNvSpPr/>
          <p:nvPr/>
        </p:nvSpPr>
        <p:spPr>
          <a:xfrm>
            <a:off x="4259124" y="5527770"/>
            <a:ext cx="132213" cy="1635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1E1BE0A-BB9A-41B3-8EF0-B44C6C12888D}"/>
              </a:ext>
            </a:extLst>
          </p:cNvPr>
          <p:cNvSpPr/>
          <p:nvPr/>
        </p:nvSpPr>
        <p:spPr>
          <a:xfrm>
            <a:off x="5445952" y="5042088"/>
            <a:ext cx="132213" cy="1635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0D06558-EC77-4270-949F-D371075C2813}"/>
              </a:ext>
            </a:extLst>
          </p:cNvPr>
          <p:cNvSpPr/>
          <p:nvPr/>
        </p:nvSpPr>
        <p:spPr>
          <a:xfrm>
            <a:off x="5445952" y="5258780"/>
            <a:ext cx="132213" cy="1635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B8C48A8B-707D-4079-8881-AE54C104CD52}"/>
              </a:ext>
            </a:extLst>
          </p:cNvPr>
          <p:cNvSpPr/>
          <p:nvPr/>
        </p:nvSpPr>
        <p:spPr>
          <a:xfrm>
            <a:off x="5445951" y="5447128"/>
            <a:ext cx="132213" cy="1635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C8DB951C-95A4-4A5C-B676-D47C7FC198B4}"/>
              </a:ext>
            </a:extLst>
          </p:cNvPr>
          <p:cNvSpPr/>
          <p:nvPr/>
        </p:nvSpPr>
        <p:spPr>
          <a:xfrm>
            <a:off x="6655640" y="5205599"/>
            <a:ext cx="132213" cy="1635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大括号 26">
            <a:extLst>
              <a:ext uri="{FF2B5EF4-FFF2-40B4-BE49-F238E27FC236}">
                <a16:creationId xmlns:a16="http://schemas.microsoft.com/office/drawing/2014/main" id="{C4433537-FA9A-4AB6-B433-98CD27AAD214}"/>
              </a:ext>
            </a:extLst>
          </p:cNvPr>
          <p:cNvSpPr/>
          <p:nvPr/>
        </p:nvSpPr>
        <p:spPr>
          <a:xfrm rot="5400000">
            <a:off x="9804122" y="4787704"/>
            <a:ext cx="399672" cy="1235463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631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B7C13F4E-C43A-4D43-8830-2B909CC3D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4152" y="2994535"/>
            <a:ext cx="5883173" cy="1325563"/>
          </a:xfrm>
        </p:spPr>
        <p:txBody>
          <a:bodyPr/>
          <a:lstStyle/>
          <a:p>
            <a:pPr algn="ctr"/>
            <a:r>
              <a:rPr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模型实现</a:t>
            </a:r>
          </a:p>
        </p:txBody>
      </p:sp>
    </p:spTree>
    <p:extLst>
      <p:ext uri="{BB962C8B-B14F-4D97-AF65-F5344CB8AC3E}">
        <p14:creationId xmlns:p14="http://schemas.microsoft.com/office/powerpoint/2010/main" val="3369153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498</Words>
  <Application>Microsoft Office PowerPoint</Application>
  <PresentationFormat>宽屏</PresentationFormat>
  <Paragraphs>73</Paragraphs>
  <Slides>19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KaiTi</vt:lpstr>
      <vt:lpstr>等线</vt:lpstr>
      <vt:lpstr>等线 Light</vt:lpstr>
      <vt:lpstr>楷体</vt:lpstr>
      <vt:lpstr>Arial</vt:lpstr>
      <vt:lpstr>Office 主题​​</vt:lpstr>
      <vt:lpstr>PowerPoint 演示文稿</vt:lpstr>
      <vt:lpstr>前期探索</vt:lpstr>
      <vt:lpstr>PowerPoint 演示文稿</vt:lpstr>
      <vt:lpstr>PowerPoint 演示文稿</vt:lpstr>
      <vt:lpstr>YOLO-单级检测（one-stage）</vt:lpstr>
      <vt:lpstr>PowerPoint 演示文稿</vt:lpstr>
      <vt:lpstr>PowerPoint 演示文稿</vt:lpstr>
      <vt:lpstr>YOLOv1网络结构图</vt:lpstr>
      <vt:lpstr>模型实现</vt:lpstr>
      <vt:lpstr>PowerPoint 演示文稿</vt:lpstr>
      <vt:lpstr>PowerPoint 演示文稿</vt:lpstr>
      <vt:lpstr>PowerPoint 演示文稿</vt:lpstr>
      <vt:lpstr>测试结果展示（901张有人图+114张无人图）</vt:lpstr>
      <vt:lpstr>PowerPoint 演示文稿</vt:lpstr>
      <vt:lpstr>PowerPoint 演示文稿</vt:lpstr>
      <vt:lpstr>第一次和第二次模型测试结果对比展示</vt:lpstr>
      <vt:lpstr>还存在的问题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基于图像的坑道安全员检测任务 </dc:title>
  <dc:creator>shang tao</dc:creator>
  <cp:lastModifiedBy>s wh</cp:lastModifiedBy>
  <cp:revision>24</cp:revision>
  <dcterms:created xsi:type="dcterms:W3CDTF">2021-06-25T13:44:55Z</dcterms:created>
  <dcterms:modified xsi:type="dcterms:W3CDTF">2021-06-26T07:06:48Z</dcterms:modified>
</cp:coreProperties>
</file>