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70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71" r:id="rId13"/>
    <p:sldId id="269" r:id="rId14"/>
    <p:sldId id="268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2064" y="-118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D615C54-84BD-4664-8A4B-DBBF647A48F5}" type="datetime1">
              <a:rPr lang="ko-KR" altLang="en-US"/>
              <a:pPr lvl="0">
                <a:defRPr/>
              </a:pPr>
              <a:t>2022-02-18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7236BAB2-6DDE-4406-95D5-D71D39A9526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2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0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82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0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67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95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8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66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07028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65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2022-02-09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4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447535"/>
            <a:ext cx="12192000" cy="34104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</a:rPr>
              <a:t>신입개 발자 신우현</a:t>
            </a: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1" y="1090935"/>
            <a:ext cx="7534275" cy="209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>
                <a:solidFill>
                  <a:prstClr val="white"/>
                </a:solidFill>
              </a:rPr>
              <a:t>요소수</a:t>
            </a:r>
            <a:endParaRPr lang="ko-KR" altLang="en-US" sz="4400" b="1" i="1" kern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400" b="1" i="1" kern="0">
                <a:solidFill>
                  <a:prstClr val="white"/>
                </a:solidFill>
              </a:rPr>
              <a:t>프로젝트</a:t>
            </a:r>
            <a:endParaRPr lang="en-US" altLang="ko-KR" sz="4400" b="1" i="1" kern="0">
              <a:solidFill>
                <a:prstClr val="white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273452" y="4835327"/>
            <a:ext cx="58198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700">
                <a:solidFill>
                  <a:srgbClr val="27aecb"/>
                </a:solidFill>
              </a:rPr>
              <a:t>●  ● ●</a:t>
            </a:r>
            <a:endParaRPr lang="ko-KR" altLang="en-US" sz="700">
              <a:solidFill>
                <a:srgbClr val="27aecb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31917" y="0"/>
            <a:ext cx="467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주요기능</a:t>
            </a:r>
            <a:r>
              <a:rPr lang="en-US" altLang="ko-KR" sz="2400" b="1">
                <a:solidFill>
                  <a:schemeClr val="bg1"/>
                </a:solidFill>
              </a:rPr>
              <a:t>(Map)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81051" y="3906468"/>
            <a:ext cx="3027151" cy="262768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863133" y="592930"/>
            <a:ext cx="3014247" cy="314878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72536" y="4152899"/>
            <a:ext cx="4159326" cy="2312504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37529" y="568824"/>
            <a:ext cx="4224337" cy="19045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37" name="Picture 4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8089614" y="600075"/>
            <a:ext cx="3484619" cy="31051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38" name="TextBox 9"/>
          <p:cNvSpPr txBox="1"/>
          <p:nvPr/>
        </p:nvSpPr>
        <p:spPr>
          <a:xfrm>
            <a:off x="567380" y="2828786"/>
            <a:ext cx="4102444" cy="90310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요소수 관련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api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발급키 선언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//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json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데이터를 파싱하여 가공한 정보를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jsonarray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담는 부분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0" name="TextBox 9"/>
          <p:cNvSpPr txBox="1"/>
          <p:nvPr/>
        </p:nvSpPr>
        <p:spPr>
          <a:xfrm>
            <a:off x="8015928" y="3781286"/>
            <a:ext cx="3673820" cy="31255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버튼 클릭시 해당 주유소 위치 표시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3" name="직선 화살표 연결선 4"/>
          <p:cNvCxnSpPr/>
          <p:nvPr/>
        </p:nvCxnSpPr>
        <p:spPr>
          <a:xfrm>
            <a:off x="2905125" y="4638675"/>
            <a:ext cx="5162550" cy="466725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44" name="직선 화살표 연결선 4"/>
          <p:cNvCxnSpPr/>
          <p:nvPr/>
        </p:nvCxnSpPr>
        <p:spPr>
          <a:xfrm flipV="1">
            <a:off x="6400800" y="5162550"/>
            <a:ext cx="1676400" cy="161925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045" name="TextBox 15"/>
          <p:cNvSpPr txBox="1"/>
          <p:nvPr/>
        </p:nvSpPr>
        <p:spPr>
          <a:xfrm>
            <a:off x="8133178" y="5077652"/>
            <a:ext cx="3666820" cy="1359343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공공데이터포털에서 제공하는 요소수를 제공하는 주유소의 위도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경도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코드번호를 받아와 지도에 표시함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46" name="직선 화살표 연결선 4"/>
          <p:cNvCxnSpPr/>
          <p:nvPr/>
        </p:nvCxnSpPr>
        <p:spPr>
          <a:xfrm rot="16200000" flipH="1">
            <a:off x="5391150" y="2438399"/>
            <a:ext cx="3238500" cy="209550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48" name="직선 화살표 연결선 4"/>
          <p:cNvCxnSpPr/>
          <p:nvPr/>
        </p:nvCxnSpPr>
        <p:spPr>
          <a:xfrm rot="5400000" flipH="1" flipV="1">
            <a:off x="1657350" y="1885950"/>
            <a:ext cx="1819275" cy="104775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31917" y="0"/>
            <a:ext cx="4676505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주요기능</a:t>
            </a:r>
            <a:r>
              <a:rPr lang="en-US" altLang="ko-KR" sz="2400" b="1">
                <a:solidFill>
                  <a:schemeClr val="bg1"/>
                </a:solidFill>
              </a:rPr>
              <a:t>(Map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-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Detail)</a:t>
            </a:r>
            <a:endParaRPr lang="en-US" altLang="ko-KR" sz="2400" b="1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41940" y="708921"/>
            <a:ext cx="3655556" cy="223534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6" name="Picture 1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967455" y="662199"/>
            <a:ext cx="4316539" cy="3192179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79" name="Picture 3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805487" y="4050429"/>
            <a:ext cx="5476874" cy="5238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80" name="Picture 5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12018" y="3535559"/>
            <a:ext cx="3612804" cy="30747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82" name="TextBox 9"/>
          <p:cNvSpPr txBox="1"/>
          <p:nvPr/>
        </p:nvSpPr>
        <p:spPr>
          <a:xfrm>
            <a:off x="1100780" y="3066911"/>
            <a:ext cx="3045169" cy="362089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마커 클릭시 상세 정보 표시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4" name="TextBox 15"/>
          <p:cNvSpPr txBox="1"/>
          <p:nvPr/>
        </p:nvSpPr>
        <p:spPr>
          <a:xfrm>
            <a:off x="5104229" y="5096702"/>
            <a:ext cx="6533845" cy="1045018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지도 클릭시 코드번호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위도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경도를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ajax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로 보내게 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코드 번호를 통해 다른 정보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주유소명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주소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연락처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재고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가격수 등의 정보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꺼내와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view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표시함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85" name="직선 화살표 연결선 4"/>
          <p:cNvCxnSpPr/>
          <p:nvPr/>
        </p:nvCxnSpPr>
        <p:spPr>
          <a:xfrm rot="16200000" flipV="1">
            <a:off x="7343775" y="3562350"/>
            <a:ext cx="1447800" cy="17145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086" name="직선 화살표 연결선 4"/>
          <p:cNvCxnSpPr/>
          <p:nvPr/>
        </p:nvCxnSpPr>
        <p:spPr>
          <a:xfrm rot="10800000">
            <a:off x="2914651" y="2543175"/>
            <a:ext cx="4029074" cy="1076325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931917" y="0"/>
            <a:ext cx="4676505" cy="44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주요기능</a:t>
            </a:r>
            <a:r>
              <a:rPr lang="en-US" altLang="ko-KR" sz="2400" b="1">
                <a:solidFill>
                  <a:schemeClr val="bg1"/>
                </a:solidFill>
              </a:rPr>
              <a:t>(Map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-</a:t>
            </a:r>
            <a:r>
              <a:rPr lang="ko-KR" altLang="en-US" sz="2400" b="1">
                <a:solidFill>
                  <a:schemeClr val="bg1"/>
                </a:solidFill>
              </a:rPr>
              <a:t> </a:t>
            </a:r>
            <a:r>
              <a:rPr lang="en-US" altLang="ko-KR" sz="2400" b="1">
                <a:solidFill>
                  <a:schemeClr val="bg1"/>
                </a:solidFill>
              </a:rPr>
              <a:t>near find)</a:t>
            </a:r>
            <a:endParaRPr lang="en-US" altLang="ko-KR" sz="2400" b="1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09062" y="1298947"/>
            <a:ext cx="3332570" cy="38410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724520" y="956190"/>
            <a:ext cx="3418828" cy="33033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82" name="TextBox 9"/>
          <p:cNvSpPr txBox="1"/>
          <p:nvPr/>
        </p:nvSpPr>
        <p:spPr>
          <a:xfrm>
            <a:off x="5400675" y="1062850"/>
            <a:ext cx="2711794" cy="363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bg1"/>
                </a:solidFill>
              </a:rPr>
              <a:t>지도 반경 계산 컨트롤러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083" name="TextBox 9"/>
          <p:cNvSpPr txBox="1"/>
          <p:nvPr/>
        </p:nvSpPr>
        <p:spPr>
          <a:xfrm>
            <a:off x="1281755" y="5253851"/>
            <a:ext cx="2883244" cy="363994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반경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3KM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주유소 표시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3084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124571" y="5157788"/>
            <a:ext cx="3690937" cy="135731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85" name="TextBox 9"/>
          <p:cNvSpPr txBox="1"/>
          <p:nvPr/>
        </p:nvSpPr>
        <p:spPr>
          <a:xfrm>
            <a:off x="7444430" y="6130150"/>
            <a:ext cx="1273518" cy="363996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지도 버튼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86" name="직선 화살표 연결선 4"/>
          <p:cNvCxnSpPr/>
          <p:nvPr/>
        </p:nvCxnSpPr>
        <p:spPr>
          <a:xfrm rot="16200000" flipV="1">
            <a:off x="5905498" y="4210052"/>
            <a:ext cx="3390902" cy="171448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087" name="직선 화살표 연결선 4"/>
          <p:cNvCxnSpPr/>
          <p:nvPr/>
        </p:nvCxnSpPr>
        <p:spPr>
          <a:xfrm rot="10800000">
            <a:off x="2990850" y="3200400"/>
            <a:ext cx="3971924" cy="60960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088" name="TextBox 15"/>
          <p:cNvSpPr txBox="1"/>
          <p:nvPr/>
        </p:nvSpPr>
        <p:spPr>
          <a:xfrm>
            <a:off x="8371304" y="1381952"/>
            <a:ext cx="3523943" cy="2321368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kakao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에서 지원하는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geolocation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통해 현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pc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위치를 파악하며 현 위치의 위도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경도와 요소수 주유소의 위도 경도를 비교하여 반경 계산된 만큼의 주유소만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view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출력함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2900" y="95250"/>
            <a:ext cx="753427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1917" y="0"/>
            <a:ext cx="46765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</a:rPr>
              <a:t>주요기능</a:t>
            </a:r>
            <a:r>
              <a:rPr lang="en-US" altLang="ko-KR" sz="2400" b="1">
                <a:solidFill>
                  <a:schemeClr val="bg1"/>
                </a:solidFill>
              </a:rPr>
              <a:t>(News)</a:t>
            </a:r>
            <a:endParaRPr lang="ko-KR" altLang="en-US" sz="2400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73983" y="1345905"/>
            <a:ext cx="6086478" cy="11191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3610" y="2893567"/>
            <a:ext cx="4910364" cy="24084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734513" y="2863749"/>
            <a:ext cx="4515529" cy="327771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52" name="TextBox 15"/>
          <p:cNvSpPr txBox="1"/>
          <p:nvPr/>
        </p:nvSpPr>
        <p:spPr>
          <a:xfrm>
            <a:off x="6904454" y="1420052"/>
            <a:ext cx="4762194" cy="725930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크롤링하고자 하는 뉴스 페이지의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id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의 정보를 불러옴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53" name="직선 화살표 연결선 4"/>
          <p:cNvCxnSpPr/>
          <p:nvPr/>
        </p:nvCxnSpPr>
        <p:spPr>
          <a:xfrm flipV="1">
            <a:off x="5155406" y="1901895"/>
            <a:ext cx="1758494" cy="211464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2056" name="TextBox 15"/>
          <p:cNvSpPr txBox="1"/>
          <p:nvPr/>
        </p:nvSpPr>
        <p:spPr>
          <a:xfrm>
            <a:off x="689391" y="5727733"/>
            <a:ext cx="5667069" cy="725930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id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해당하는 정보를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jsoup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을 이용하여 각각의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jsonObject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담은 후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에 표시함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57" name="직선 화살표 연결선 4"/>
          <p:cNvCxnSpPr/>
          <p:nvPr/>
        </p:nvCxnSpPr>
        <p:spPr>
          <a:xfrm rot="16200000" flipH="1">
            <a:off x="2339580" y="4393404"/>
            <a:ext cx="1321590" cy="1285876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058" name="직선 화살표 연결선 4"/>
          <p:cNvCxnSpPr/>
          <p:nvPr/>
        </p:nvCxnSpPr>
        <p:spPr>
          <a:xfrm rot="5400000" flipH="1" flipV="1">
            <a:off x="5482828" y="4629150"/>
            <a:ext cx="1700213" cy="1407318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99472"/>
            <a:ext cx="10515600" cy="849312"/>
          </a:xfrm>
        </p:spPr>
        <p:txBody>
          <a:bodyPr/>
          <a:lstStyle/>
          <a:p>
            <a:pPr>
              <a:defRPr/>
            </a:pPr>
            <a:r>
              <a:rPr lang="ko-KR" altLang="en-US" sz="3900">
                <a:solidFill>
                  <a:schemeClr val="lt1"/>
                </a:solidFill>
              </a:rPr>
              <a:t>보완할 점 및 느낀 점</a:t>
            </a:r>
            <a:endParaRPr lang="ko-KR" altLang="en-US" sz="3900">
              <a:solidFill>
                <a:schemeClr val="lt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24973"/>
            <a:ext cx="10515600" cy="5638592"/>
          </a:xfrm>
          <a:ln>
            <a:solidFill>
              <a:schemeClr val="lt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endParaRPr lang="ko-KR" altLang="en-US" sz="27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700">
                <a:solidFill>
                  <a:schemeClr val="lt1"/>
                </a:solidFill>
              </a:rPr>
              <a:t>익명게시판</a:t>
            </a:r>
            <a:r>
              <a:rPr lang="en-US" altLang="ko-KR" sz="2700">
                <a:solidFill>
                  <a:schemeClr val="lt1"/>
                </a:solidFill>
              </a:rPr>
              <a:t>(</a:t>
            </a:r>
            <a:r>
              <a:rPr lang="ko-KR" altLang="en-US" sz="2700">
                <a:solidFill>
                  <a:schemeClr val="lt1"/>
                </a:solidFill>
              </a:rPr>
              <a:t>등록</a:t>
            </a:r>
            <a:r>
              <a:rPr lang="en-US" altLang="ko-KR" sz="2700">
                <a:solidFill>
                  <a:schemeClr val="lt1"/>
                </a:solidFill>
              </a:rPr>
              <a:t>/</a:t>
            </a:r>
            <a:r>
              <a:rPr lang="ko-KR" altLang="en-US" sz="2700">
                <a:solidFill>
                  <a:schemeClr val="lt1"/>
                </a:solidFill>
              </a:rPr>
              <a:t>삭제</a:t>
            </a:r>
            <a:r>
              <a:rPr lang="en-US" altLang="ko-KR" sz="2700">
                <a:solidFill>
                  <a:schemeClr val="lt1"/>
                </a:solidFill>
              </a:rPr>
              <a:t>/</a:t>
            </a:r>
            <a:r>
              <a:rPr lang="ko-KR" altLang="en-US" sz="2700">
                <a:solidFill>
                  <a:schemeClr val="lt1"/>
                </a:solidFill>
              </a:rPr>
              <a:t>조회</a:t>
            </a:r>
            <a:r>
              <a:rPr lang="en-US" altLang="ko-KR" sz="2700">
                <a:solidFill>
                  <a:schemeClr val="lt1"/>
                </a:solidFill>
              </a:rPr>
              <a:t>/</a:t>
            </a:r>
            <a:r>
              <a:rPr lang="ko-KR" altLang="en-US" sz="2700">
                <a:solidFill>
                  <a:schemeClr val="lt1"/>
                </a:solidFill>
              </a:rPr>
              <a:t>수정기능 가능</a:t>
            </a:r>
            <a:r>
              <a:rPr lang="en-US" altLang="ko-KR" sz="2700">
                <a:solidFill>
                  <a:schemeClr val="lt1"/>
                </a:solidFill>
              </a:rPr>
              <a:t>)</a:t>
            </a:r>
            <a:r>
              <a:rPr lang="ko-KR" altLang="en-US" sz="2700">
                <a:solidFill>
                  <a:schemeClr val="lt1"/>
                </a:solidFill>
              </a:rPr>
              <a:t>을 구현하였으나 댓글 기능은 구현하지 못했음</a:t>
            </a:r>
            <a:r>
              <a:rPr lang="en-US" altLang="ko-KR" sz="2700">
                <a:solidFill>
                  <a:schemeClr val="lt1"/>
                </a:solidFill>
              </a:rPr>
              <a:t>.</a:t>
            </a:r>
            <a:r>
              <a:rPr lang="ko-KR" altLang="en-US" sz="2700">
                <a:solidFill>
                  <a:schemeClr val="lt1"/>
                </a:solidFill>
              </a:rPr>
              <a:t> 추후 보완할 예정</a:t>
            </a:r>
            <a:endParaRPr lang="ko-KR" altLang="en-US" sz="27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700">
                <a:solidFill>
                  <a:schemeClr val="lt1"/>
                </a:solidFill>
              </a:rPr>
              <a:t>지도 반경선택 기능을 구현하지 못하였음</a:t>
            </a:r>
            <a:r>
              <a:rPr lang="en-US" altLang="ko-KR" sz="2700">
                <a:solidFill>
                  <a:schemeClr val="lt1"/>
                </a:solidFill>
              </a:rPr>
              <a:t>.</a:t>
            </a:r>
            <a:r>
              <a:rPr lang="ko-KR" altLang="en-US" sz="2700">
                <a:solidFill>
                  <a:schemeClr val="lt1"/>
                </a:solidFill>
              </a:rPr>
              <a:t> 이는 반경 선택시 </a:t>
            </a:r>
            <a:r>
              <a:rPr lang="en-US" altLang="ko-KR" sz="2700">
                <a:solidFill>
                  <a:schemeClr val="lt1"/>
                </a:solidFill>
              </a:rPr>
              <a:t>ajax</a:t>
            </a:r>
            <a:r>
              <a:rPr lang="ko-KR" altLang="en-US" sz="2700">
                <a:solidFill>
                  <a:schemeClr val="lt1"/>
                </a:solidFill>
              </a:rPr>
              <a:t>로 </a:t>
            </a:r>
            <a:r>
              <a:rPr lang="en-US" altLang="ko-KR" sz="2700">
                <a:solidFill>
                  <a:schemeClr val="lt1"/>
                </a:solidFill>
              </a:rPr>
              <a:t>select</a:t>
            </a:r>
            <a:r>
              <a:rPr lang="ko-KR" altLang="en-US" sz="2700">
                <a:solidFill>
                  <a:schemeClr val="lt1"/>
                </a:solidFill>
              </a:rPr>
              <a:t>의 값을 컨트롤러로 넘겨 </a:t>
            </a:r>
            <a:r>
              <a:rPr lang="en-US" altLang="ko-KR" sz="2700">
                <a:solidFill>
                  <a:schemeClr val="lt1"/>
                </a:solidFill>
              </a:rPr>
              <a:t>if</a:t>
            </a:r>
            <a:r>
              <a:rPr lang="ko-KR" altLang="en-US" sz="2700">
                <a:solidFill>
                  <a:schemeClr val="lt1"/>
                </a:solidFill>
              </a:rPr>
              <a:t>문으로 제어를 걸면 해결할 수 있음</a:t>
            </a:r>
            <a:r>
              <a:rPr lang="en-US" altLang="ko-KR" sz="2700">
                <a:solidFill>
                  <a:schemeClr val="lt1"/>
                </a:solidFill>
              </a:rPr>
              <a:t>.</a:t>
            </a:r>
            <a:endParaRPr lang="en-US" altLang="ko-KR" sz="27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70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sz="2700">
                <a:solidFill>
                  <a:schemeClr val="lt1"/>
                </a:solidFill>
              </a:rPr>
              <a:t>느낀점 </a:t>
            </a:r>
            <a:r>
              <a:rPr lang="en-US" altLang="ko-KR" sz="2700">
                <a:solidFill>
                  <a:schemeClr val="lt1"/>
                </a:solidFill>
              </a:rPr>
              <a:t>:</a:t>
            </a:r>
            <a:r>
              <a:rPr lang="ko-KR" altLang="en-US" sz="2700">
                <a:solidFill>
                  <a:schemeClr val="lt1"/>
                </a:solidFill>
              </a:rPr>
              <a:t> 주된 기능으로 </a:t>
            </a:r>
            <a:r>
              <a:rPr lang="en-US" altLang="ko-KR" sz="2700">
                <a:solidFill>
                  <a:schemeClr val="lt1"/>
                </a:solidFill>
              </a:rPr>
              <a:t>api</a:t>
            </a:r>
            <a:r>
              <a:rPr lang="ko-KR" altLang="en-US" sz="2700">
                <a:solidFill>
                  <a:schemeClr val="lt1"/>
                </a:solidFill>
              </a:rPr>
              <a:t> 정보 띄우기 및 크롤링 기술을 사용하였습니다</a:t>
            </a:r>
            <a:r>
              <a:rPr lang="en-US" altLang="ko-KR" sz="2700">
                <a:solidFill>
                  <a:schemeClr val="lt1"/>
                </a:solidFill>
              </a:rPr>
              <a:t>.</a:t>
            </a:r>
            <a:r>
              <a:rPr lang="ko-KR" altLang="en-US" sz="2700">
                <a:solidFill>
                  <a:schemeClr val="lt1"/>
                </a:solidFill>
              </a:rPr>
              <a:t> 처음 사용하는 툴들이 많아 혼자 구글링을 하며  보완하였습니다</a:t>
            </a:r>
            <a:r>
              <a:rPr lang="en-US" altLang="ko-KR" sz="2700">
                <a:solidFill>
                  <a:schemeClr val="lt1"/>
                </a:solidFill>
              </a:rPr>
              <a:t>.</a:t>
            </a:r>
            <a:r>
              <a:rPr lang="ko-KR" altLang="en-US" sz="2700">
                <a:solidFill>
                  <a:schemeClr val="lt1"/>
                </a:solidFill>
              </a:rPr>
              <a:t>  기회가 된다면 추후 자료를 추가하여 경유</a:t>
            </a:r>
            <a:r>
              <a:rPr lang="en-US" altLang="ko-KR" sz="2700">
                <a:solidFill>
                  <a:schemeClr val="lt1"/>
                </a:solidFill>
              </a:rPr>
              <a:t>,</a:t>
            </a:r>
            <a:r>
              <a:rPr lang="ko-KR" altLang="en-US" sz="2700">
                <a:solidFill>
                  <a:schemeClr val="lt1"/>
                </a:solidFill>
              </a:rPr>
              <a:t> 휘발유</a:t>
            </a:r>
            <a:r>
              <a:rPr lang="en-US" altLang="ko-KR" sz="2700">
                <a:solidFill>
                  <a:schemeClr val="lt1"/>
                </a:solidFill>
              </a:rPr>
              <a:t>,</a:t>
            </a:r>
            <a:r>
              <a:rPr lang="ko-KR" altLang="en-US" sz="2700">
                <a:solidFill>
                  <a:schemeClr val="lt1"/>
                </a:solidFill>
              </a:rPr>
              <a:t> 전기차 등 여러 정보를 제공 받아 </a:t>
            </a:r>
            <a:r>
              <a:rPr lang="en-US" altLang="ko-KR" sz="2700">
                <a:solidFill>
                  <a:schemeClr val="lt1"/>
                </a:solidFill>
              </a:rPr>
              <a:t>‘OPinet’</a:t>
            </a:r>
            <a:r>
              <a:rPr lang="ko-KR" altLang="en-US" sz="2700">
                <a:solidFill>
                  <a:schemeClr val="lt1"/>
                </a:solidFill>
              </a:rPr>
              <a:t>과 같이 많은 정보를 제공하는 홈페이지를 만들 수 있을 것 같습니다</a:t>
            </a:r>
            <a:r>
              <a:rPr lang="en-US" altLang="ko-KR" sz="2700">
                <a:solidFill>
                  <a:schemeClr val="lt1"/>
                </a:solidFill>
              </a:rPr>
              <a:t>.</a:t>
            </a:r>
            <a:endParaRPr lang="en-US" altLang="ko-KR" sz="27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700">
              <a:solidFill>
                <a:schemeClr val="lt1"/>
              </a:solidFill>
            </a:endParaRPr>
          </a:p>
          <a:p>
            <a:pPr>
              <a:defRPr/>
            </a:pPr>
            <a:endParaRPr lang="en-US" altLang="ko-KR" sz="2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17713" y="758462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43696" y="940523"/>
            <a:ext cx="62832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800"/>
              <a:t>CONTENTS</a:t>
            </a:r>
            <a:endParaRPr lang="ko-KR" altLang="en-US" sz="4800"/>
          </a:p>
        </p:txBody>
      </p:sp>
      <p:sp>
        <p:nvSpPr>
          <p:cNvPr id="3" name="TextBox 2"/>
          <p:cNvSpPr txBox="1"/>
          <p:nvPr/>
        </p:nvSpPr>
        <p:spPr>
          <a:xfrm>
            <a:off x="4209348" y="1775025"/>
            <a:ext cx="2773031" cy="5082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200"/>
              <a:t>개요</a:t>
            </a: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22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200"/>
              <a:t>개발일정</a:t>
            </a: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22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200"/>
              <a:t>개발환경</a:t>
            </a: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22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200"/>
              <a:t>화면 설계도</a:t>
            </a: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220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200"/>
              <a:t>DB </a:t>
            </a:r>
            <a:r>
              <a:rPr lang="ko-KR" altLang="en-US" sz="2200"/>
              <a:t>구조도</a:t>
            </a: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220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altLang="ko-KR" sz="2200"/>
              <a:t>Controller </a:t>
            </a:r>
            <a:r>
              <a:rPr lang="ko-KR" altLang="en-US" sz="2200"/>
              <a:t>구조도</a:t>
            </a: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endParaRPr lang="ko-KR" altLang="en-US" sz="2200"/>
          </a:p>
          <a:p>
            <a:pPr marL="342900" indent="-342900">
              <a:buFont typeface="+mj-lt"/>
              <a:buAutoNum type="arabicPeriod"/>
              <a:defRPr/>
            </a:pPr>
            <a:r>
              <a:rPr lang="ko-KR" altLang="en-US" sz="2200"/>
              <a:t>주요기능</a:t>
            </a:r>
            <a:endParaRPr lang="ko-KR" altLang="en-US" sz="2400"/>
          </a:p>
          <a:p>
            <a:pPr marL="342900" indent="-342900">
              <a:buFont typeface="+mj-lt"/>
              <a:buAutoNum type="arabicPeriod"/>
              <a:defRPr/>
            </a:pPr>
            <a:endParaRPr lang="en-US" altLang="ko-KR" sz="2400"/>
          </a:p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개요</a:t>
            </a:r>
            <a:r>
              <a:rPr lang="en-US" altLang="ko-KR" sz="2400" b="1" i="1" kern="0">
                <a:solidFill>
                  <a:prstClr val="white"/>
                </a:solidFill>
              </a:rPr>
              <a:t> 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159" y="1427424"/>
            <a:ext cx="886968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/>
              <a:t>◆ 목적</a:t>
            </a:r>
            <a:endParaRPr lang="ko-KR" altLang="en-US" sz="2800" b="1"/>
          </a:p>
          <a:p>
            <a:pPr lvl="0">
              <a:defRPr/>
            </a:pPr>
            <a:endParaRPr lang="en-US" altLang="ko-KR" sz="2800" b="1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800"/>
              <a:t>요소수를 필요로 하는 클라이언트에게 편의성 제공</a:t>
            </a:r>
            <a:endParaRPr lang="ko-KR" altLang="en-US" sz="2800"/>
          </a:p>
          <a:p>
            <a:pPr lvl="0">
              <a:defRPr/>
            </a:pPr>
            <a:endParaRPr lang="en-US" altLang="ko-KR" sz="2800" b="1"/>
          </a:p>
          <a:p>
            <a:pPr lvl="0">
              <a:defRPr/>
            </a:pPr>
            <a:r>
              <a:rPr lang="ko-KR" altLang="en-US" sz="2800" b="1"/>
              <a:t>◆ 프로그램 사용자</a:t>
            </a:r>
            <a:endParaRPr lang="ko-KR" altLang="en-US" sz="2800" b="1"/>
          </a:p>
          <a:p>
            <a:pPr lvl="0">
              <a:defRPr/>
            </a:pPr>
            <a:endParaRPr lang="en-US" altLang="ko-KR" sz="2800" b="1"/>
          </a:p>
          <a:p>
            <a:pPr marL="285750" indent="-285750">
              <a:buFont typeface="Arial"/>
              <a:buChar char="•"/>
              <a:defRPr/>
            </a:pPr>
            <a:r>
              <a:rPr lang="ko-KR" altLang="en-US" sz="2800"/>
              <a:t>요소수가 필요한 고객</a:t>
            </a:r>
            <a:endParaRPr lang="ko-KR" altLang="en-US" sz="2800"/>
          </a:p>
          <a:p>
            <a:pPr lvl="0"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개발 일정</a:t>
            </a:r>
            <a:r>
              <a:rPr lang="en-US" altLang="ko-KR" sz="2400" b="1" i="1" kern="0">
                <a:solidFill>
                  <a:prstClr val="white"/>
                </a:solidFill>
              </a:rPr>
              <a:t> 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1160" y="975063"/>
            <a:ext cx="886968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/>
              <a:t>◆ 기간 </a:t>
            </a:r>
            <a:r>
              <a:rPr lang="en-US" altLang="ko-KR" sz="2800" b="1"/>
              <a:t>: </a:t>
            </a:r>
            <a:r>
              <a:rPr lang="en-US" altLang="ko-KR" sz="2800"/>
              <a:t>2021.12.15 ~ 2021.12.22</a:t>
            </a:r>
            <a:endParaRPr lang="en-US" altLang="ko-KR" sz="2800"/>
          </a:p>
          <a:p>
            <a:pPr lvl="0">
              <a:defRPr/>
            </a:pPr>
            <a:endParaRPr lang="ko-KR" altLang="en-US" b="1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478280" y="1920241"/>
          <a:ext cx="9239250" cy="430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720"/>
                <a:gridCol w="4621530"/>
              </a:tblGrid>
              <a:tr h="663672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날짜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54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2021.12.15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주제</a:t>
                      </a:r>
                      <a:r>
                        <a:rPr lang="ko-KR" altLang="en-US" baseline="0"/>
                        <a:t> 선정</a:t>
                      </a:r>
                      <a:endParaRPr lang="ko-KR" altLang="en-US" baseline="0"/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baseline="0"/>
                        <a:t>화면 구성 및 화면 구조도 작성</a:t>
                      </a:r>
                      <a:endParaRPr lang="ko-KR" altLang="en-US" baseline="0"/>
                    </a:p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en-US" altLang="ko-KR" baseline="0"/>
                        <a:t>Front </a:t>
                      </a:r>
                      <a:r>
                        <a:rPr lang="ko-KR" altLang="en-US" baseline="0"/>
                        <a:t>초안 제작</a:t>
                      </a:r>
                      <a:r>
                        <a:rPr lang="en-US" altLang="ko-KR" baseline="0"/>
                        <a:t>(BootStrap)</a:t>
                      </a:r>
                      <a:endParaRPr lang="en-US" altLang="ko-KR" baseline="0"/>
                    </a:p>
                  </a:txBody>
                  <a:tcPr marL="91440" marR="91440"/>
                </a:tc>
              </a:tr>
              <a:tr h="5454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2021.12.16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marR="0" indent="-28575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Char char="•"/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54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2021.12.17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ko-KR" alt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2021.12.19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 baseline="0"/>
                        <a:t>지도 </a:t>
                      </a:r>
                      <a:r>
                        <a:rPr lang="en-US" altLang="ko-KR" baseline="0"/>
                        <a:t>API </a:t>
                      </a:r>
                      <a:r>
                        <a:rPr lang="ko-KR" altLang="en-US" baseline="0"/>
                        <a:t>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54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2021.12.20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지도 </a:t>
                      </a:r>
                      <a:r>
                        <a:rPr lang="en-US" altLang="ko-KR"/>
                        <a:t>API </a:t>
                      </a:r>
                      <a:r>
                        <a:rPr lang="ko-KR" altLang="en-US"/>
                        <a:t>구현 및 뉴스 크롤링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54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2021.12.21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게시판 구현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45439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2021.12.22</a:t>
                      </a:r>
                      <a:endParaRPr lang="en-US" altLang="ko-KR" sz="1800" b="0" i="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marL="285750" indent="-285750" latinLnBrk="1">
                        <a:buFont typeface="Arial"/>
                        <a:buChar char="•"/>
                        <a:defRPr/>
                      </a:pPr>
                      <a:r>
                        <a:rPr lang="ko-KR" altLang="en-US"/>
                        <a:t>최종점검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개발 환경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159" y="1275322"/>
            <a:ext cx="4617365" cy="513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/>
              <a:t>◆ 운영 체제 </a:t>
            </a:r>
            <a:r>
              <a:rPr lang="en-US" altLang="ko-KR" sz="2800" b="1"/>
              <a:t>: Window10</a:t>
            </a:r>
            <a:endParaRPr lang="en-US" altLang="ko-KR" sz="2800" b="1"/>
          </a:p>
        </p:txBody>
      </p:sp>
      <p:sp>
        <p:nvSpPr>
          <p:cNvPr id="4" name="TextBox 3"/>
          <p:cNvSpPr txBox="1"/>
          <p:nvPr/>
        </p:nvSpPr>
        <p:spPr>
          <a:xfrm>
            <a:off x="518159" y="1956520"/>
            <a:ext cx="334844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/>
              <a:t>◆ </a:t>
            </a:r>
            <a:r>
              <a:rPr lang="en-US" altLang="ko-KR" sz="2800" b="1"/>
              <a:t>Teck Stack </a:t>
            </a:r>
            <a:endParaRPr lang="en-US" altLang="ko-KR" sz="28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Java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Jsp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Css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JS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Ajax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Api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JQuery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BootStrap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Mysql 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Eclipse  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Git</a:t>
            </a:r>
            <a:endParaRPr lang="en-US" altLang="ko-KR" sz="2000" b="1"/>
          </a:p>
          <a:p>
            <a:pPr marL="914400" lvl="1" indent="-457200">
              <a:buFont typeface="Arial"/>
              <a:buChar char="•"/>
              <a:defRPr/>
            </a:pPr>
            <a:r>
              <a:rPr lang="en-US" altLang="ko-KR" sz="2000" b="1"/>
              <a:t>Tomcat</a:t>
            </a:r>
            <a:endParaRPr lang="en-US" altLang="ko-KR" sz="2000" b="1"/>
          </a:p>
          <a:p>
            <a:pPr lvl="0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302996" y="2034149"/>
            <a:ext cx="77745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4">
                    <a:lumMod val="50000"/>
                  </a:schemeClr>
                </a:solidFill>
              </a:rPr>
              <a:t>Back-End </a:t>
            </a:r>
            <a:r>
              <a:rPr lang="ko-KR" altLang="en-US" sz="2400">
                <a:solidFill>
                  <a:schemeClr val="accent4">
                    <a:lumMod val="50000"/>
                  </a:schemeClr>
                </a:solidFill>
              </a:rPr>
              <a:t>개발환경</a:t>
            </a:r>
            <a:r>
              <a:rPr lang="en-US" altLang="ko-KR" sz="240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ko-KR" altLang="en-US" sz="2400">
                <a:solidFill>
                  <a:schemeClr val="accent4">
                    <a:lumMod val="50000"/>
                  </a:schemeClr>
                </a:solidFill>
              </a:rPr>
              <a:t>선택의 이유는</a:t>
            </a:r>
            <a:r>
              <a:rPr lang="en-US" altLang="ko-KR" sz="2400">
                <a:solidFill>
                  <a:schemeClr val="accent4">
                    <a:lumMod val="50000"/>
                  </a:schemeClr>
                </a:solidFill>
              </a:rPr>
              <a:t>?</a:t>
            </a:r>
            <a:endParaRPr lang="en-US" altLang="ko-KR" sz="2400">
              <a:solidFill>
                <a:schemeClr val="accent4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ko-KR" altLang="en-US" sz="2400"/>
              <a:t>현업에서 사용하는 버전을 최대한 많이 겪어보기 위해 너무 낮지도 않고 높지도 않은 적절한 버전을 선택했습니다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Mysql</a:t>
            </a:r>
            <a:r>
              <a:rPr lang="ko-KR" altLang="en-US" sz="2400"/>
              <a:t>을 통해 대량의 데이터를 보관하고 적재적소에 사용할 수 있도록 학습하기 위해 선택하였습니다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defRPr/>
            </a:pPr>
            <a:endParaRPr lang="en-US" altLang="ko-KR" sz="2400"/>
          </a:p>
          <a:p>
            <a:pPr lvl="0">
              <a:defRPr/>
            </a:pPr>
            <a:r>
              <a:rPr lang="en-US" altLang="ko-KR" sz="2400"/>
              <a:t>Api, Js, Jquery </a:t>
            </a:r>
            <a:r>
              <a:rPr lang="ko-KR" altLang="en-US" sz="2400"/>
              <a:t>등 다양한 개발 툴을 사용하였습니다</a:t>
            </a:r>
            <a:r>
              <a:rPr lang="en-US" altLang="ko-KR" sz="2400"/>
              <a:t>.</a:t>
            </a:r>
            <a:endParaRPr lang="en-US" altLang="ko-K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900" y="771525"/>
            <a:ext cx="11506200" cy="5867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88900" dir="16200000" rotWithShape="0">
              <a:srgbClr val="27aecb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2400" b="1" i="1" kern="0">
                <a:solidFill>
                  <a:prstClr val="white"/>
                </a:solidFill>
              </a:rPr>
              <a:t>패키지 구조 및 </a:t>
            </a:r>
            <a:r>
              <a:rPr lang="en-US" altLang="ko-KR" sz="2400" b="1" i="1" kern="0">
                <a:solidFill>
                  <a:prstClr val="white"/>
                </a:solidFill>
              </a:rPr>
              <a:t>DB</a:t>
            </a:r>
            <a:r>
              <a:rPr lang="ko-KR" altLang="en-US" sz="2400" b="1" i="1" kern="0">
                <a:solidFill>
                  <a:prstClr val="white"/>
                </a:solidFill>
              </a:rPr>
              <a:t>설계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08612" y="976313"/>
            <a:ext cx="3095625" cy="49101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026876" y="2417584"/>
            <a:ext cx="3207350" cy="27161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27" name="직사각형 5"/>
          <p:cNvSpPr/>
          <p:nvPr/>
        </p:nvSpPr>
        <p:spPr>
          <a:xfrm>
            <a:off x="2398435" y="5997518"/>
            <a:ext cx="2544004" cy="44900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Yososu Project</a:t>
            </a:r>
            <a:endPara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8" name="직사각형 5"/>
          <p:cNvSpPr/>
          <p:nvPr/>
        </p:nvSpPr>
        <p:spPr>
          <a:xfrm>
            <a:off x="7123663" y="4855760"/>
            <a:ext cx="2544004" cy="449002"/>
          </a:xfrm>
          <a:prstGeom prst="rect">
            <a:avLst/>
          </a:prstGeom>
          <a:solidFill>
            <a:srgbClr val="4472c4">
              <a:alpha val="100000"/>
            </a:srgbClr>
          </a:solidFill>
        </p:spPr>
        <p:txBody>
          <a:bodyPr wrap="square">
            <a:spAutoFit/>
          </a:bodyPr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Yososu DB</a:t>
            </a:r>
            <a:endParaRPr xmlns:mc="http://schemas.openxmlformats.org/markup-compatibility/2006" xmlns:hp="http://schemas.haansoft.com/office/presentation/8.0" kumimoji="0" lang="en-US" altLang="ko-KR" sz="2400" b="1" i="1" u="none" strike="noStrike" kern="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Map Front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7376" y="1038225"/>
            <a:ext cx="6283924" cy="4829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075" name="TextBox 15"/>
          <p:cNvSpPr txBox="1"/>
          <p:nvPr/>
        </p:nvSpPr>
        <p:spPr>
          <a:xfrm>
            <a:off x="6892548" y="1725473"/>
            <a:ext cx="4762194" cy="136410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100">
                <a:solidFill>
                  <a:schemeClr val="lt1"/>
                </a:solidFill>
              </a:rPr>
              <a:t>실시간</a:t>
            </a:r>
            <a:r>
              <a:rPr lang="en-US" altLang="ko-KR" sz="2100">
                <a:solidFill>
                  <a:schemeClr val="lt1"/>
                </a:solidFill>
              </a:rPr>
              <a:t>(5</a:t>
            </a:r>
            <a:r>
              <a:rPr lang="ko-KR" altLang="en-US" sz="2100">
                <a:solidFill>
                  <a:schemeClr val="lt1"/>
                </a:solidFill>
              </a:rPr>
              <a:t>분단위</a:t>
            </a:r>
            <a:r>
              <a:rPr lang="en-US" altLang="ko-KR" sz="2100">
                <a:solidFill>
                  <a:schemeClr val="lt1"/>
                </a:solidFill>
              </a:rPr>
              <a:t>)</a:t>
            </a:r>
            <a:r>
              <a:rPr lang="ko-KR" altLang="en-US" sz="2100">
                <a:solidFill>
                  <a:schemeClr val="lt1"/>
                </a:solidFill>
              </a:rPr>
              <a:t>으로 요소수를 제공하는 주유소 현황을 지도에 표시함으로서 요소수를 필요로 하는 이용자들에게 편의성을 제공함</a:t>
            </a:r>
            <a:r>
              <a:rPr lang="en-US" altLang="ko-KR" sz="2100">
                <a:solidFill>
                  <a:schemeClr val="lt1"/>
                </a:solidFill>
              </a:rPr>
              <a:t>.</a:t>
            </a:r>
            <a:endParaRPr lang="en-US" altLang="ko-KR" sz="2100">
              <a:solidFill>
                <a:schemeClr val="lt1"/>
              </a:solidFill>
            </a:endParaRPr>
          </a:p>
        </p:txBody>
      </p:sp>
      <p:cxnSp>
        <p:nvCxnSpPr>
          <p:cNvPr id="3076" name="직선 화살표 연결선 4"/>
          <p:cNvCxnSpPr>
            <a:endCxn id="3075" idx="1"/>
          </p:cNvCxnSpPr>
          <p:nvPr/>
        </p:nvCxnSpPr>
        <p:spPr>
          <a:xfrm flipV="1">
            <a:off x="4687956" y="2407526"/>
            <a:ext cx="2204592" cy="16167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8" name="직선 화살표 연결선 4"/>
          <p:cNvCxnSpPr>
            <a:endCxn id="3080" idx="1"/>
          </p:cNvCxnSpPr>
          <p:nvPr/>
        </p:nvCxnSpPr>
        <p:spPr>
          <a:xfrm>
            <a:off x="2679424" y="4583389"/>
            <a:ext cx="4168813" cy="27310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080" name="TextBox 15"/>
          <p:cNvSpPr txBox="1"/>
          <p:nvPr/>
        </p:nvSpPr>
        <p:spPr>
          <a:xfrm>
            <a:off x="6848237" y="3927818"/>
            <a:ext cx="4762194" cy="1365762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Api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를 통해 불려온 지도의 정보가 표시 되며 선택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지역별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키워드 검색을 통해 분류조회 할 수 있음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MAP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버튼 클릭시 해당 위치 및 정보를 표시함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News Front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04814" y="1309846"/>
            <a:ext cx="6691312" cy="485705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099" name="TextBox 15"/>
          <p:cNvSpPr txBox="1"/>
          <p:nvPr/>
        </p:nvSpPr>
        <p:spPr>
          <a:xfrm>
            <a:off x="7223852" y="3319875"/>
            <a:ext cx="4762194" cy="1050195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실시간으로 요소수 관련 뉴스 및 기사를 크롤링을 통해 업데이트하고 있습니다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100" name="직선 화살표 연결선 4"/>
          <p:cNvCxnSpPr/>
          <p:nvPr/>
        </p:nvCxnSpPr>
        <p:spPr>
          <a:xfrm>
            <a:off x="4863962" y="3537709"/>
            <a:ext cx="2339837" cy="289891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01" name="직선 화살표 연결선 4"/>
          <p:cNvCxnSpPr/>
          <p:nvPr/>
        </p:nvCxnSpPr>
        <p:spPr>
          <a:xfrm rot="16200000" flipH="1">
            <a:off x="6058314" y="2630349"/>
            <a:ext cx="1131404" cy="1056032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02" name="직선 화살표 연결선 4"/>
          <p:cNvCxnSpPr/>
          <p:nvPr/>
        </p:nvCxnSpPr>
        <p:spPr>
          <a:xfrm flipV="1">
            <a:off x="5295900" y="4221024"/>
            <a:ext cx="1959665" cy="977761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03" name="직선 화살표 연결선 4"/>
          <p:cNvCxnSpPr/>
          <p:nvPr/>
        </p:nvCxnSpPr>
        <p:spPr>
          <a:xfrm flipV="1">
            <a:off x="6269106" y="3993252"/>
            <a:ext cx="955399" cy="356566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328862" y="99060"/>
            <a:ext cx="75342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b="1" i="1" kern="0">
                <a:solidFill>
                  <a:prstClr val="white"/>
                </a:solidFill>
              </a:rPr>
              <a:t>Board Front</a:t>
            </a:r>
            <a:endParaRPr lang="ko-KR" altLang="en-US" sz="4400" kern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7635" y="790574"/>
            <a:ext cx="6150433" cy="563086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123" name="TextBox 15"/>
          <p:cNvSpPr txBox="1"/>
          <p:nvPr/>
        </p:nvSpPr>
        <p:spPr>
          <a:xfrm>
            <a:off x="7089260" y="2998924"/>
            <a:ext cx="4762194" cy="1047296"/>
          </a:xfrm>
          <a:prstGeom prst="rect">
            <a:avLst/>
          </a:prstGeom>
          <a:noFill/>
          <a:ln w="28575">
            <a:solidFill>
              <a:srgbClr val="ffff00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익명 게시판을 통해 이용자들의 커뮤니티를 형성시켜 소통기능을 강화함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등록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조회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수정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삭제 기능 구현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5124" name="직선 화살표 연결선 4"/>
          <p:cNvCxnSpPr>
            <a:endCxn id="5123" idx="1"/>
          </p:cNvCxnSpPr>
          <p:nvPr/>
        </p:nvCxnSpPr>
        <p:spPr>
          <a:xfrm flipV="1">
            <a:off x="2845078" y="3522572"/>
            <a:ext cx="4244182" cy="1340356"/>
          </a:xfrm>
          <a:prstGeom prst="straightConnector1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/>
            <a:tailEnd type="arrow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0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383</ep:Words>
  <ep:PresentationFormat>사용자 지정</ep:PresentationFormat>
  <ep:Paragraphs>68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30_Office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보완할 점 및 느낀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2021-02-17T03:39:01.000</dcterms:created>
  <dc:creator>조현석</dc:creator>
  <cp:lastModifiedBy>swh_7</cp:lastModifiedBy>
  <dcterms:modified xsi:type="dcterms:W3CDTF">2022-02-17T18:39:57.968</dcterms:modified>
  <cp:revision>38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