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0" r:id="rId3"/>
    <p:sldId id="277" r:id="rId4"/>
    <p:sldId id="269" r:id="rId5"/>
    <p:sldId id="270" r:id="rId6"/>
    <p:sldId id="271" r:id="rId7"/>
    <p:sldId id="276" r:id="rId8"/>
    <p:sldId id="262" r:id="rId9"/>
    <p:sldId id="263" r:id="rId10"/>
    <p:sldId id="264" r:id="rId11"/>
    <p:sldId id="275" r:id="rId12"/>
    <p:sldId id="273" r:id="rId13"/>
    <p:sldId id="274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0" autoAdjust="0"/>
    <p:restoredTop sz="96182" autoAdjust="0"/>
  </p:normalViewPr>
  <p:slideViewPr>
    <p:cSldViewPr showGuides="1">
      <p:cViewPr varScale="1">
        <p:scale>
          <a:sx n="78" d="100"/>
          <a:sy n="78" d="100"/>
        </p:scale>
        <p:origin x="147" y="84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12/22/2019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12/22/2019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Sherlin Whaley </a:t>
            </a:r>
          </a:p>
          <a:p>
            <a:r>
              <a:rPr lang="en-US" dirty="0"/>
              <a:t>Certified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 with English as a Second Language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7C067B-42F7-4DC1-AFC0-7B8ED943A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2" y="1828800"/>
            <a:ext cx="6096000" cy="4576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8A2B09-3F9C-42BD-8646-11E5132B7B4A}"/>
              </a:ext>
            </a:extLst>
          </p:cNvPr>
          <p:cNvSpPr txBox="1"/>
          <p:nvPr/>
        </p:nvSpPr>
        <p:spPr>
          <a:xfrm>
            <a:off x="6246812" y="2819400"/>
            <a:ext cx="16002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 English as a second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B26D8-F226-4AA8-B701-B7EF06F8D67E}"/>
              </a:ext>
            </a:extLst>
          </p:cNvPr>
          <p:cNvSpPr txBox="1"/>
          <p:nvPr/>
        </p:nvSpPr>
        <p:spPr>
          <a:xfrm>
            <a:off x="7237412" y="5008046"/>
            <a:ext cx="16764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without English as a Second Language</a:t>
            </a:r>
          </a:p>
        </p:txBody>
      </p:sp>
    </p:spTree>
    <p:extLst>
      <p:ext uri="{BB962C8B-B14F-4D97-AF65-F5344CB8AC3E}">
        <p14:creationId xmlns:p14="http://schemas.microsoft.com/office/powerpoint/2010/main" val="4003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0DBB-9721-45A7-B277-FC296A61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 that Receive Pupil Premium Funding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85AA5E-CC17-4829-AA9D-F5634851C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755" y="1701800"/>
            <a:ext cx="5792514" cy="447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28709B-9951-4152-8A97-525B12E05CB7}"/>
              </a:ext>
            </a:extLst>
          </p:cNvPr>
          <p:cNvSpPr txBox="1"/>
          <p:nvPr/>
        </p:nvSpPr>
        <p:spPr>
          <a:xfrm>
            <a:off x="5865812" y="2971800"/>
            <a:ext cx="11430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 Pupil Premium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6A93C-1950-45AB-878C-54D3C6247E4F}"/>
              </a:ext>
            </a:extLst>
          </p:cNvPr>
          <p:cNvSpPr txBox="1"/>
          <p:nvPr/>
        </p:nvSpPr>
        <p:spPr>
          <a:xfrm>
            <a:off x="7999412" y="4343400"/>
            <a:ext cx="914400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without Pupil Premium</a:t>
            </a:r>
          </a:p>
        </p:txBody>
      </p:sp>
    </p:spTree>
    <p:extLst>
      <p:ext uri="{BB962C8B-B14F-4D97-AF65-F5344CB8AC3E}">
        <p14:creationId xmlns:p14="http://schemas.microsoft.com/office/powerpoint/2010/main" val="12804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E998-74A6-4C6B-981C-118DF354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8400-2F28-48D5-A8FF-15D4A847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showed that there was a significance between the students that received the pupil premium, students with special educational needs and students with English as a second language and their grades.</a:t>
            </a:r>
          </a:p>
          <a:p>
            <a:r>
              <a:rPr lang="en-US" dirty="0"/>
              <a:t>The dataset also was able to have the student’s grades predicted with 98.9% accuracy.</a:t>
            </a:r>
          </a:p>
        </p:txBody>
      </p:sp>
    </p:spTree>
    <p:extLst>
      <p:ext uri="{BB962C8B-B14F-4D97-AF65-F5344CB8AC3E}">
        <p14:creationId xmlns:p14="http://schemas.microsoft.com/office/powerpoint/2010/main" val="6187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47DA-008B-440B-87A6-C0CAF249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B54F-6DD4-424B-A2E8-1B313A2F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this analysis will help teachers and administrators be able to predict student grades and help their potential areas of weaknesses.</a:t>
            </a:r>
          </a:p>
          <a:p>
            <a:r>
              <a:rPr lang="en-US" dirty="0"/>
              <a:t>It will also allow them to see students strengths and areas that they do not need further learning assistance.</a:t>
            </a:r>
          </a:p>
          <a:p>
            <a:r>
              <a:rPr lang="en-US" dirty="0"/>
              <a:t>This process and machine learning is a great tool that won’t replace students earning their actual grades.  However, it will enhance the viewpoint of teachers and administrators to be able to further assist students.</a:t>
            </a:r>
          </a:p>
        </p:txBody>
      </p:sp>
    </p:spTree>
    <p:extLst>
      <p:ext uri="{BB962C8B-B14F-4D97-AF65-F5344CB8AC3E}">
        <p14:creationId xmlns:p14="http://schemas.microsoft.com/office/powerpoint/2010/main" val="25129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Statement/Goals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 provide schools and districts with an optimal view of their student’s data.</a:t>
            </a:r>
          </a:p>
          <a:p>
            <a:r>
              <a:rPr lang="en-US" sz="4400" dirty="0"/>
              <a:t>To objectively come to relevant and insightful conclusions based on the data.</a:t>
            </a:r>
          </a:p>
        </p:txBody>
      </p:sp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E1A8-4619-4F11-A9C1-CE287DC7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4731-E1AB-4AE8-8315-D24A2350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Data Source: Kaggle.com</a:t>
            </a:r>
          </a:p>
          <a:p>
            <a:r>
              <a:rPr lang="en-US" sz="3600" dirty="0"/>
              <a:t>Data Content: Student Grades from the UK</a:t>
            </a:r>
          </a:p>
          <a:p>
            <a:r>
              <a:rPr lang="en-US" sz="3600" dirty="0"/>
              <a:t>Analysis Performed: </a:t>
            </a:r>
          </a:p>
          <a:p>
            <a:pPr lvl="1"/>
            <a:r>
              <a:rPr lang="en-US" sz="3200" dirty="0"/>
              <a:t>Linear Regressions 1 &amp; 2</a:t>
            </a:r>
          </a:p>
          <a:p>
            <a:pPr lvl="1"/>
            <a:r>
              <a:rPr lang="en-US" sz="3200" dirty="0"/>
              <a:t>Random Forest</a:t>
            </a:r>
          </a:p>
          <a:p>
            <a:pPr lvl="1"/>
            <a:r>
              <a:rPr lang="en-US" sz="3200" dirty="0"/>
              <a:t>Step-wise Regression</a:t>
            </a:r>
          </a:p>
          <a:p>
            <a:pPr lvl="1"/>
            <a:r>
              <a:rPr lang="en-US" sz="3200" dirty="0"/>
              <a:t>Basic </a:t>
            </a:r>
            <a:r>
              <a:rPr lang="en-US" sz="3200" dirty="0" err="1"/>
              <a:t>Anovas</a:t>
            </a:r>
            <a:r>
              <a:rPr lang="en-US" sz="3200" dirty="0"/>
              <a:t> 1, 2 &amp; 3</a:t>
            </a:r>
          </a:p>
        </p:txBody>
      </p:sp>
    </p:spTree>
    <p:extLst>
      <p:ext uri="{BB962C8B-B14F-4D97-AF65-F5344CB8AC3E}">
        <p14:creationId xmlns:p14="http://schemas.microsoft.com/office/powerpoint/2010/main" val="23241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0223-3B87-423F-B25E-46AA1B90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Average of All Earned Grades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E5797-54F0-45A0-8DE7-D92973EE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76" y="1600200"/>
            <a:ext cx="10870272" cy="500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76D9-DF7F-4579-88AF-5749A68D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English Earned Grades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F73DC3-B812-49EA-90A9-3C339C57B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91" y="1524000"/>
            <a:ext cx="10933041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E9F7-D819-4EB9-8341-3D24F43E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 Earned Grades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BC5C5F-3389-42F4-8E66-BEA3178A5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508" y="1752600"/>
            <a:ext cx="10733807" cy="49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7247-185C-4B87-A83F-435F4EAB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English Baccalaureate Earned Grades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56D20-DFCC-46BD-9223-1E610C0D3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84" y="1600200"/>
            <a:ext cx="1103285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 by Learner Level</a:t>
            </a:r>
            <a:br>
              <a:rPr lang="en-US" dirty="0"/>
            </a:br>
            <a:r>
              <a:rPr lang="en-US" dirty="0"/>
              <a:t>High – Medium - 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3D6875-8DB6-48C2-BD17-C29543569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912" y="1828800"/>
            <a:ext cx="7239000" cy="478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Students with Special Educational Needs (SEN)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B2CB80-B601-4B61-9440-B3641B281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727" y="1752600"/>
            <a:ext cx="5923370" cy="464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DD675-3C1D-46E9-8736-C04FE0CBE2C3}"/>
              </a:ext>
            </a:extLst>
          </p:cNvPr>
          <p:cNvSpPr txBox="1"/>
          <p:nvPr/>
        </p:nvSpPr>
        <p:spPr>
          <a:xfrm>
            <a:off x="6399212" y="3124200"/>
            <a:ext cx="8382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SEN Students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8C591-7027-4DE0-8F23-CAF5D6A97803}"/>
              </a:ext>
            </a:extLst>
          </p:cNvPr>
          <p:cNvSpPr txBox="1"/>
          <p:nvPr/>
        </p:nvSpPr>
        <p:spPr>
          <a:xfrm>
            <a:off x="8070555" y="4785672"/>
            <a:ext cx="762000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900" dirty="0"/>
              <a:t>Students without SENs</a:t>
            </a:r>
          </a:p>
        </p:txBody>
      </p:sp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133</TotalTime>
  <Words>279</Words>
  <Application>Microsoft Office PowerPoint</Application>
  <PresentationFormat>Custom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Welcome back to school presentation</vt:lpstr>
      <vt:lpstr>Welcome!</vt:lpstr>
      <vt:lpstr>Mission Statement/Goals</vt:lpstr>
      <vt:lpstr>Methods</vt:lpstr>
      <vt:lpstr>Overall Average of All Earned Grades</vt:lpstr>
      <vt:lpstr>English Earned Grades</vt:lpstr>
      <vt:lpstr>Math Earned Grades</vt:lpstr>
      <vt:lpstr>English Baccalaureate Earned Grades</vt:lpstr>
      <vt:lpstr>Students by Learner Level High – Medium - Low</vt:lpstr>
      <vt:lpstr>Students with Special Educational Needs (SEN)</vt:lpstr>
      <vt:lpstr>Students with English as a Second Language</vt:lpstr>
      <vt:lpstr>Students that Receive Pupil Premium Funding</vt:lpstr>
      <vt:lpstr>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Sherlin Whaley</dc:creator>
  <cp:lastModifiedBy>Sherlin Whaley</cp:lastModifiedBy>
  <cp:revision>18</cp:revision>
  <dcterms:created xsi:type="dcterms:W3CDTF">2019-12-15T21:03:22Z</dcterms:created>
  <dcterms:modified xsi:type="dcterms:W3CDTF">2019-12-22T21:37:09Z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