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7"/>
  </p:notesMasterIdLst>
  <p:handoutMasterIdLst>
    <p:handoutMasterId r:id="rId18"/>
  </p:handoutMasterIdLst>
  <p:sldIdLst>
    <p:sldId id="258" r:id="rId2"/>
    <p:sldId id="278" r:id="rId3"/>
    <p:sldId id="279" r:id="rId4"/>
    <p:sldId id="260" r:id="rId5"/>
    <p:sldId id="277" r:id="rId6"/>
    <p:sldId id="269" r:id="rId7"/>
    <p:sldId id="270" r:id="rId8"/>
    <p:sldId id="271" r:id="rId9"/>
    <p:sldId id="276" r:id="rId10"/>
    <p:sldId id="262" r:id="rId11"/>
    <p:sldId id="263" r:id="rId12"/>
    <p:sldId id="264" r:id="rId13"/>
    <p:sldId id="275" r:id="rId14"/>
    <p:sldId id="273" r:id="rId15"/>
    <p:sldId id="274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0" autoAdjust="0"/>
    <p:restoredTop sz="96182" autoAdjust="0"/>
  </p:normalViewPr>
  <p:slideViewPr>
    <p:cSldViewPr showGuides="1">
      <p:cViewPr varScale="1">
        <p:scale>
          <a:sx n="78" d="100"/>
          <a:sy n="78" d="100"/>
        </p:scale>
        <p:origin x="147" y="57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1/5/2020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1/5/2020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Sherlin Whaley </a:t>
            </a:r>
          </a:p>
          <a:p>
            <a:r>
              <a:rPr lang="en-US" dirty="0"/>
              <a:t>Certified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by Learner Level</a:t>
            </a:r>
            <a:br>
              <a:rPr lang="en-US" dirty="0"/>
            </a:br>
            <a:r>
              <a:rPr lang="en-US" dirty="0"/>
              <a:t>High – Medium - 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039FE-BBD9-45A4-899E-4AEC0688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51" y="1539368"/>
            <a:ext cx="6315121" cy="5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39EDE7-4071-4D89-BFE2-4866CA5EB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117" y="1676400"/>
            <a:ext cx="6580589" cy="500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with Special Educational Needs (SEN)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DD675-3C1D-46E9-8736-C04FE0CBE2C3}"/>
              </a:ext>
            </a:extLst>
          </p:cNvPr>
          <p:cNvSpPr txBox="1"/>
          <p:nvPr/>
        </p:nvSpPr>
        <p:spPr>
          <a:xfrm>
            <a:off x="5942012" y="2819400"/>
            <a:ext cx="8382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SEN 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8C591-7027-4DE0-8F23-CAF5D6A97803}"/>
              </a:ext>
            </a:extLst>
          </p:cNvPr>
          <p:cNvSpPr txBox="1"/>
          <p:nvPr/>
        </p:nvSpPr>
        <p:spPr>
          <a:xfrm>
            <a:off x="8070555" y="4785672"/>
            <a:ext cx="762000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without SENs</a:t>
            </a:r>
          </a:p>
        </p:txBody>
      </p:sp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9EA9E2-3730-499B-A79D-417B2C15A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559" y="1676400"/>
            <a:ext cx="5746505" cy="4994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with English as a Second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A2B09-3F9C-42BD-8646-11E5132B7B4A}"/>
              </a:ext>
            </a:extLst>
          </p:cNvPr>
          <p:cNvSpPr txBox="1"/>
          <p:nvPr/>
        </p:nvSpPr>
        <p:spPr>
          <a:xfrm>
            <a:off x="6246812" y="2819400"/>
            <a:ext cx="16002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 English as a second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B26D8-F226-4AA8-B701-B7EF06F8D67E}"/>
              </a:ext>
            </a:extLst>
          </p:cNvPr>
          <p:cNvSpPr txBox="1"/>
          <p:nvPr/>
        </p:nvSpPr>
        <p:spPr>
          <a:xfrm>
            <a:off x="7237412" y="5008046"/>
            <a:ext cx="16764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without English as a Second Language</a:t>
            </a:r>
          </a:p>
        </p:txBody>
      </p:sp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100F52-B836-4905-8EDD-D29318591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348" y="1600200"/>
            <a:ext cx="6169276" cy="5127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8C0DBB-9721-45A7-B277-FC296A61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that Receive Pupil Premium Funding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8709B-9951-4152-8A97-525B12E05CB7}"/>
              </a:ext>
            </a:extLst>
          </p:cNvPr>
          <p:cNvSpPr txBox="1"/>
          <p:nvPr/>
        </p:nvSpPr>
        <p:spPr>
          <a:xfrm>
            <a:off x="5865812" y="3073518"/>
            <a:ext cx="1143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 Pupil Premium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6A93C-1950-45AB-878C-54D3C6247E4F}"/>
              </a:ext>
            </a:extLst>
          </p:cNvPr>
          <p:cNvSpPr txBox="1"/>
          <p:nvPr/>
        </p:nvSpPr>
        <p:spPr>
          <a:xfrm>
            <a:off x="8075612" y="4648200"/>
            <a:ext cx="914400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without Pupil Premium</a:t>
            </a:r>
          </a:p>
        </p:txBody>
      </p:sp>
    </p:spTree>
    <p:extLst>
      <p:ext uri="{BB962C8B-B14F-4D97-AF65-F5344CB8AC3E}">
        <p14:creationId xmlns:p14="http://schemas.microsoft.com/office/powerpoint/2010/main" val="12804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E998-74A6-4C6B-981C-118DF354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8400-2F28-48D5-A8FF-15D4A847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showed that there was a significance between the students that received the pupil premium, students with special educational needs and students with English as a second language and their grades.</a:t>
            </a:r>
          </a:p>
          <a:p>
            <a:r>
              <a:rPr lang="en-US" dirty="0"/>
              <a:t>The dataset also was able to have the student’s grades predicted with 98.9% accuracy.</a:t>
            </a:r>
          </a:p>
        </p:txBody>
      </p:sp>
    </p:spTree>
    <p:extLst>
      <p:ext uri="{BB962C8B-B14F-4D97-AF65-F5344CB8AC3E}">
        <p14:creationId xmlns:p14="http://schemas.microsoft.com/office/powerpoint/2010/main" val="6187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47DA-008B-440B-87A6-C0CAF249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B54F-6DD4-424B-A2E8-1B313A2F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this analysis will help teachers and administrators predict student grades and help their potential areas of weaknesses.</a:t>
            </a:r>
          </a:p>
          <a:p>
            <a:r>
              <a:rPr lang="en-US" dirty="0"/>
              <a:t>It will also allow them to see students’ strengths and areas with which do not need further learning assistance.</a:t>
            </a:r>
          </a:p>
          <a:p>
            <a:r>
              <a:rPr lang="en-US" dirty="0"/>
              <a:t>This process and machine learning is a great tool that won’t replace students earning their actual grades.  However, it will enhance the viewpoint of teachers and administrators to be able to further assist students.</a:t>
            </a:r>
          </a:p>
        </p:txBody>
      </p:sp>
    </p:spTree>
    <p:extLst>
      <p:ext uri="{BB962C8B-B14F-4D97-AF65-F5344CB8AC3E}">
        <p14:creationId xmlns:p14="http://schemas.microsoft.com/office/powerpoint/2010/main" val="25129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0A9-69CF-4418-A84C-53B8F3C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Education?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6F5D-22FD-4F20-912B-390B8385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Student grades serve as a marker to determine a student’s progress and their concept mastery level.</a:t>
            </a:r>
          </a:p>
          <a:p>
            <a:r>
              <a:rPr lang="en-US" sz="3600" dirty="0"/>
              <a:t>Concept mastery is important because it is the indicator by which someone has learned a new skill, trade or concept.</a:t>
            </a:r>
          </a:p>
          <a:p>
            <a:r>
              <a:rPr lang="en-US" sz="3600" dirty="0"/>
              <a:t>Failing students, generally, have been deemed to not have learned a concept well enough to be able to complete that task with at least 70% accuracy.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53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CC92-8E35-4CC8-BE22-AC95BE42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/>
              <a:t>UK Grades Vs. US Grades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F3301-720F-41DE-8787-BCC4305D9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12" y="990562"/>
            <a:ext cx="4977104" cy="51816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Grades in the UK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9014A-92CC-4F83-9022-3DE8663E2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1012" y="990562"/>
            <a:ext cx="4977104" cy="51816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Grades in the US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20A01-2A39-4E55-B7A8-FBBFA6D3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20" y="1586354"/>
            <a:ext cx="1666887" cy="5181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94434-2255-4088-AEF4-54D38A71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782" y="1932262"/>
            <a:ext cx="1733563" cy="22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Mission Statement/Goals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provide schools and districts with an optimal view of their student’s data.</a:t>
            </a:r>
          </a:p>
          <a:p>
            <a:r>
              <a:rPr lang="en-US" sz="3600" dirty="0"/>
              <a:t>To objectively come to relevant and insightful conclusions based on the data.</a:t>
            </a:r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E1A8-4619-4F11-A9C1-CE287DC7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4731-E1AB-4AE8-8315-D24A2350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Data Source: Kaggle.com</a:t>
            </a:r>
          </a:p>
          <a:p>
            <a:r>
              <a:rPr lang="en-US" sz="3600" dirty="0"/>
              <a:t>Data Content: Student Grades from the UK</a:t>
            </a:r>
          </a:p>
          <a:p>
            <a:r>
              <a:rPr lang="en-US" sz="3600" dirty="0"/>
              <a:t>Analyses Performed: </a:t>
            </a:r>
          </a:p>
          <a:p>
            <a:pPr lvl="1"/>
            <a:r>
              <a:rPr lang="en-US" sz="3200" dirty="0"/>
              <a:t>Linear Regressions 1 &amp; 2</a:t>
            </a:r>
          </a:p>
          <a:p>
            <a:pPr lvl="1"/>
            <a:r>
              <a:rPr lang="en-US" sz="3200" dirty="0"/>
              <a:t>Random Forest</a:t>
            </a:r>
          </a:p>
          <a:p>
            <a:pPr lvl="1"/>
            <a:r>
              <a:rPr lang="en-US" sz="3200" dirty="0"/>
              <a:t>Step-wise Regression</a:t>
            </a:r>
          </a:p>
          <a:p>
            <a:pPr lvl="1"/>
            <a:r>
              <a:rPr lang="en-US" sz="3200" dirty="0"/>
              <a:t>Basic ANOVAs 1, 2 &amp; 3</a:t>
            </a:r>
          </a:p>
        </p:txBody>
      </p:sp>
    </p:spTree>
    <p:extLst>
      <p:ext uri="{BB962C8B-B14F-4D97-AF65-F5344CB8AC3E}">
        <p14:creationId xmlns:p14="http://schemas.microsoft.com/office/powerpoint/2010/main" val="23241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0223-3B87-423F-B25E-46AA1B90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Average of All Earned Grades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F5294-0D17-4DBC-86C0-C1A6EB6B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6" y="1600200"/>
            <a:ext cx="11250931" cy="50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76D9-DF7F-4579-88AF-5749A68D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English Earned Grades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A6689-8017-41EF-9293-DD3A6509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5" y="1828800"/>
            <a:ext cx="10893813" cy="48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E9F7-D819-4EB9-8341-3D24F43E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 Earned Grades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CDB64-901C-4EFE-9FC5-D17464E7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0" y="1600200"/>
            <a:ext cx="11285903" cy="49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7247-185C-4B87-A83F-435F4EAB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English Baccalaureate Earned Grades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51752-4367-4196-AFD4-C62298ED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2" y="1600200"/>
            <a:ext cx="11124140" cy="49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270</TotalTime>
  <Words>363</Words>
  <Application>Microsoft Office PowerPoint</Application>
  <PresentationFormat>Custom</PresentationFormat>
  <Paragraphs>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Welcome back to school presentation</vt:lpstr>
      <vt:lpstr>Welcome!</vt:lpstr>
      <vt:lpstr>Why Education?</vt:lpstr>
      <vt:lpstr>UK Grades Vs. US Grades</vt:lpstr>
      <vt:lpstr>Mission Statement/Goals</vt:lpstr>
      <vt:lpstr>Methods</vt:lpstr>
      <vt:lpstr>Overall Average of All Earned Grades</vt:lpstr>
      <vt:lpstr>English Earned Grades</vt:lpstr>
      <vt:lpstr>Math Earned Grades</vt:lpstr>
      <vt:lpstr>English Baccalaureate Earned Grades</vt:lpstr>
      <vt:lpstr>Students by Learner Level High – Medium - Low</vt:lpstr>
      <vt:lpstr>Students with Special Educational Needs (SEN)</vt:lpstr>
      <vt:lpstr>Students with English as a Second Language</vt:lpstr>
      <vt:lpstr>Students that Receive Pupil Premium Funding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Sherlin Whaley</dc:creator>
  <cp:lastModifiedBy>Sherlin Whaley</cp:lastModifiedBy>
  <cp:revision>32</cp:revision>
  <dcterms:created xsi:type="dcterms:W3CDTF">2019-12-15T21:03:22Z</dcterms:created>
  <dcterms:modified xsi:type="dcterms:W3CDTF">2020-01-06T00:25:29Z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